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Lst>
  <p:notesMasterIdLst>
    <p:notesMasterId r:id="rId14"/>
  </p:notesMasterIdLst>
  <p:sldIdLst>
    <p:sldId id="266" r:id="rId2"/>
    <p:sldId id="269" r:id="rId3"/>
    <p:sldId id="271" r:id="rId4"/>
    <p:sldId id="272" r:id="rId5"/>
    <p:sldId id="264" r:id="rId6"/>
    <p:sldId id="257" r:id="rId7"/>
    <p:sldId id="256" r:id="rId8"/>
    <p:sldId id="263" r:id="rId9"/>
    <p:sldId id="259" r:id="rId10"/>
    <p:sldId id="258" r:id="rId11"/>
    <p:sldId id="268" r:id="rId12"/>
    <p:sldId id="27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355" autoAdjust="0"/>
  </p:normalViewPr>
  <p:slideViewPr>
    <p:cSldViewPr snapToGrid="0">
      <p:cViewPr varScale="1">
        <p:scale>
          <a:sx n="64" d="100"/>
          <a:sy n="64" d="100"/>
        </p:scale>
        <p:origin x="180" y="72"/>
      </p:cViewPr>
      <p:guideLst/>
    </p:cSldViewPr>
  </p:slideViewPr>
  <p:outlineViewPr>
    <p:cViewPr>
      <p:scale>
        <a:sx n="33" d="100"/>
        <a:sy n="33" d="100"/>
      </p:scale>
      <p:origin x="0" y="-382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831252-4F03-4978-B47B-8A320B001EA4}" type="datetimeFigureOut">
              <a:rPr lang="en-US" smtClean="0"/>
              <a:t>12/20/2014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8FDAA2-6B48-41D0-A957-7330EB434473}" type="slidenum">
              <a:rPr lang="en-US" smtClean="0"/>
              <a:t>‹#›</a:t>
            </a:fld>
            <a:endParaRPr lang="en-US"/>
          </a:p>
        </p:txBody>
      </p:sp>
    </p:spTree>
    <p:extLst>
      <p:ext uri="{BB962C8B-B14F-4D97-AF65-F5344CB8AC3E}">
        <p14:creationId xmlns:p14="http://schemas.microsoft.com/office/powerpoint/2010/main" val="87994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en.wikipedia.org/wiki/Houston_Livestock_Show_and_Rodeo#cite_note-2" TargetMode="External"/><Relationship Id="rId13" Type="http://schemas.openxmlformats.org/officeDocument/2006/relationships/hyperlink" Target="http://en.wikipedia.org/wiki/New_York_City" TargetMode="External"/><Relationship Id="rId18" Type="http://schemas.openxmlformats.org/officeDocument/2006/relationships/hyperlink" Target="http://en.wikipedia.org/wiki/Houston_Livestock_Show_and_Rodeo#cite_note-5" TargetMode="External"/><Relationship Id="rId26" Type="http://schemas.openxmlformats.org/officeDocument/2006/relationships/hyperlink" Target="http://en.wikipedia.org/wiki/George_Strait" TargetMode="External"/><Relationship Id="rId3" Type="http://schemas.openxmlformats.org/officeDocument/2006/relationships/hyperlink" Target="http://en.wikipedia.org/wiki/Livestock_show" TargetMode="External"/><Relationship Id="rId21" Type="http://schemas.openxmlformats.org/officeDocument/2006/relationships/hyperlink" Target="http://en.wikipedia.org/wiki/Houston_Livestock_Show_and_Rodeo#cite_note-8" TargetMode="External"/><Relationship Id="rId7" Type="http://schemas.openxmlformats.org/officeDocument/2006/relationships/hyperlink" Target="http://en.wikipedia.org/wiki/Astrodome" TargetMode="External"/><Relationship Id="rId12" Type="http://schemas.openxmlformats.org/officeDocument/2006/relationships/hyperlink" Target="http://en.wikipedia.org/wiki/Texas_State_Fair" TargetMode="External"/><Relationship Id="rId17" Type="http://schemas.openxmlformats.org/officeDocument/2006/relationships/hyperlink" Target="http://en.wikipedia.org/wiki/Houston_Livestock_Show_and_Rodeo#cite_note-4" TargetMode="External"/><Relationship Id="rId25" Type="http://schemas.openxmlformats.org/officeDocument/2006/relationships/hyperlink" Target="http://en.wikipedia.org/wiki/Brooks_&amp;_Dunn" TargetMode="External"/><Relationship Id="rId33" Type="http://schemas.openxmlformats.org/officeDocument/2006/relationships/hyperlink" Target="http://en.wikipedia.org/wiki/Lynyrd_Skynyrd" TargetMode="External"/><Relationship Id="rId2" Type="http://schemas.openxmlformats.org/officeDocument/2006/relationships/slide" Target="../slides/slide8.xml"/><Relationship Id="rId16" Type="http://schemas.openxmlformats.org/officeDocument/2006/relationships/hyperlink" Target="http://en.wikipedia.org/wiki/Houston_Livestock_Show_and_Rodeo#cite_note-3" TargetMode="External"/><Relationship Id="rId20" Type="http://schemas.openxmlformats.org/officeDocument/2006/relationships/hyperlink" Target="http://en.wikipedia.org/wiki/Houston_Livestock_Show_and_Rodeo#cite_note-7" TargetMode="External"/><Relationship Id="rId29" Type="http://schemas.openxmlformats.org/officeDocument/2006/relationships/hyperlink" Target="http://en.wikipedia.org/wiki/Selena" TargetMode="External"/><Relationship Id="rId1" Type="http://schemas.openxmlformats.org/officeDocument/2006/relationships/notesMaster" Target="../notesMasters/notesMaster1.xml"/><Relationship Id="rId6" Type="http://schemas.openxmlformats.org/officeDocument/2006/relationships/hyperlink" Target="http://en.wikipedia.org/wiki/NRG_Stadium" TargetMode="External"/><Relationship Id="rId11" Type="http://schemas.openxmlformats.org/officeDocument/2006/relationships/hyperlink" Target="http://en.wikipedia.org/wiki/Dallas" TargetMode="External"/><Relationship Id="rId24" Type="http://schemas.openxmlformats.org/officeDocument/2006/relationships/hyperlink" Target="http://en.wikipedia.org/wiki/Bob_Dylan" TargetMode="External"/><Relationship Id="rId32" Type="http://schemas.openxmlformats.org/officeDocument/2006/relationships/hyperlink" Target="http://en.wikipedia.org/wiki/Taylor_Swift" TargetMode="External"/><Relationship Id="rId5" Type="http://schemas.openxmlformats.org/officeDocument/2006/relationships/hyperlink" Target="http://en.wikipedia.org/wiki/Rodeo" TargetMode="External"/><Relationship Id="rId15" Type="http://schemas.openxmlformats.org/officeDocument/2006/relationships/hyperlink" Target="http://en.wikipedia.org/wiki/Times_Square" TargetMode="External"/><Relationship Id="rId23" Type="http://schemas.openxmlformats.org/officeDocument/2006/relationships/hyperlink" Target="http://en.wikipedia.org/wiki/Elvis_Presley" TargetMode="External"/><Relationship Id="rId28" Type="http://schemas.openxmlformats.org/officeDocument/2006/relationships/hyperlink" Target="http://en.wikipedia.org/wiki/Willie_Nelson" TargetMode="External"/><Relationship Id="rId10" Type="http://schemas.openxmlformats.org/officeDocument/2006/relationships/hyperlink" Target="http://en.wikipedia.org/wiki/Mardi_Gras" TargetMode="External"/><Relationship Id="rId19" Type="http://schemas.openxmlformats.org/officeDocument/2006/relationships/hyperlink" Target="http://en.wikipedia.org/wiki/Houston_Livestock_Show_and_Rodeo#cite_note-6" TargetMode="External"/><Relationship Id="rId31" Type="http://schemas.openxmlformats.org/officeDocument/2006/relationships/hyperlink" Target="http://en.wikipedia.org/wiki/ZZ_Top" TargetMode="External"/><Relationship Id="rId4" Type="http://schemas.openxmlformats.org/officeDocument/2006/relationships/hyperlink" Target="http://en.wikipedia.org/wiki/Wikipedia:Citation_needed" TargetMode="External"/><Relationship Id="rId9" Type="http://schemas.openxmlformats.org/officeDocument/2006/relationships/hyperlink" Target="http://en.wikipedia.org/wiki/New_Orleans" TargetMode="External"/><Relationship Id="rId14" Type="http://schemas.openxmlformats.org/officeDocument/2006/relationships/hyperlink" Target="http://en.wikipedia.org/wiki/New_Year's_Eve" TargetMode="External"/><Relationship Id="rId22" Type="http://schemas.openxmlformats.org/officeDocument/2006/relationships/hyperlink" Target="http://en.wikipedia.org/wiki/Kiss_(band)" TargetMode="External"/><Relationship Id="rId27" Type="http://schemas.openxmlformats.org/officeDocument/2006/relationships/hyperlink" Target="http://en.wikipedia.org/wiki/Garth_Brooks" TargetMode="External"/><Relationship Id="rId30" Type="http://schemas.openxmlformats.org/officeDocument/2006/relationships/hyperlink" Target="http://en.wikipedia.org/wiki/Bon_Jovi"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8FDAA2-6B48-41D0-A957-7330EB434473}" type="slidenum">
              <a:rPr lang="en-US" smtClean="0"/>
              <a:t>2</a:t>
            </a:fld>
            <a:endParaRPr lang="en-US"/>
          </a:p>
        </p:txBody>
      </p:sp>
    </p:spTree>
    <p:extLst>
      <p:ext uri="{BB962C8B-B14F-4D97-AF65-F5344CB8AC3E}">
        <p14:creationId xmlns:p14="http://schemas.microsoft.com/office/powerpoint/2010/main" val="2977052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Elsevier </a:t>
            </a:r>
            <a:r>
              <a:rPr lang="en-US" sz="1200" b="1" i="0" kern="1200" dirty="0" smtClean="0">
                <a:solidFill>
                  <a:schemeClr val="tx1"/>
                </a:solidFill>
                <a:effectLst/>
                <a:latin typeface="+mn-lt"/>
                <a:ea typeface="+mn-ea"/>
                <a:cs typeface="+mn-cs"/>
              </a:rPr>
              <a:t>journal</a:t>
            </a:r>
            <a:r>
              <a:rPr lang="en-US" sz="1200" b="0" i="0" kern="1200" dirty="0" smtClean="0">
                <a:solidFill>
                  <a:schemeClr val="tx1"/>
                </a:solidFill>
                <a:effectLst/>
                <a:latin typeface="+mn-lt"/>
                <a:ea typeface="+mn-ea"/>
                <a:cs typeface="+mn-cs"/>
              </a:rPr>
              <a:t> covering the mathematical and </a:t>
            </a:r>
            <a:r>
              <a:rPr lang="en-US" sz="1200" b="1" i="0" kern="1200" dirty="0" smtClean="0">
                <a:solidFill>
                  <a:schemeClr val="tx1"/>
                </a:solidFill>
                <a:effectLst/>
                <a:latin typeface="+mn-lt"/>
                <a:ea typeface="+mn-ea"/>
                <a:cs typeface="+mn-cs"/>
              </a:rPr>
              <a:t>theoretical</a:t>
            </a:r>
            <a:r>
              <a:rPr lang="en-US" sz="1200" b="0" i="0" kern="1200" dirty="0" smtClean="0">
                <a:solidFill>
                  <a:schemeClr val="tx1"/>
                </a:solidFill>
                <a:effectLst/>
                <a:latin typeface="+mn-lt"/>
                <a:ea typeface="+mn-ea"/>
                <a:cs typeface="+mn-cs"/>
              </a:rPr>
              <a:t> basis of </a:t>
            </a:r>
            <a:r>
              <a:rPr lang="en-US" sz="1200" b="1" i="0" kern="1200" dirty="0" smtClean="0">
                <a:solidFill>
                  <a:schemeClr val="tx1"/>
                </a:solidFill>
                <a:effectLst/>
                <a:latin typeface="+mn-lt"/>
                <a:ea typeface="+mn-ea"/>
                <a:cs typeface="+mn-cs"/>
              </a:rPr>
              <a:t>computer science</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This </a:t>
            </a:r>
            <a:r>
              <a:rPr lang="en-US" sz="1200" b="1" i="0" kern="1200" dirty="0" smtClean="0">
                <a:solidFill>
                  <a:schemeClr val="tx1"/>
                </a:solidFill>
                <a:effectLst/>
                <a:latin typeface="+mn-lt"/>
                <a:ea typeface="+mn-ea"/>
                <a:cs typeface="+mn-cs"/>
              </a:rPr>
              <a:t>journal</a:t>
            </a:r>
            <a:r>
              <a:rPr lang="en-US" sz="1200" b="0" i="0" kern="1200" dirty="0" smtClean="0">
                <a:solidFill>
                  <a:schemeClr val="tx1"/>
                </a:solidFill>
                <a:effectLst/>
                <a:latin typeface="+mn-lt"/>
                <a:ea typeface="+mn-ea"/>
                <a:cs typeface="+mn-cs"/>
              </a:rPr>
              <a:t> advances and promotes the theory and applications of </a:t>
            </a:r>
            <a:r>
              <a:rPr lang="en-US" sz="1200" b="1" i="0" kern="1200" dirty="0" smtClean="0">
                <a:solidFill>
                  <a:schemeClr val="tx1"/>
                </a:solidFill>
                <a:effectLst/>
                <a:latin typeface="+mn-lt"/>
                <a:ea typeface="+mn-ea"/>
                <a:cs typeface="+mn-cs"/>
              </a:rPr>
              <a:t>combinatorial optimization.</a:t>
            </a:r>
          </a:p>
          <a:p>
            <a:r>
              <a:rPr lang="en-US" sz="1200" b="1" i="0" kern="1200" dirty="0" smtClean="0">
                <a:solidFill>
                  <a:schemeClr val="tx1"/>
                </a:solidFill>
                <a:effectLst/>
                <a:latin typeface="+mn-lt"/>
                <a:ea typeface="+mn-ea"/>
                <a:cs typeface="+mn-cs"/>
              </a:rPr>
              <a:t>Algorithmica</a:t>
            </a:r>
            <a:r>
              <a:rPr lang="en-US" sz="1200" b="0" i="0" kern="1200" dirty="0" smtClean="0">
                <a:solidFill>
                  <a:schemeClr val="tx1"/>
                </a:solidFill>
                <a:effectLst/>
                <a:latin typeface="+mn-lt"/>
                <a:ea typeface="+mn-ea"/>
                <a:cs typeface="+mn-cs"/>
              </a:rPr>
              <a:t> is an international </a:t>
            </a:r>
            <a:r>
              <a:rPr lang="en-US" sz="1200" b="1" i="0" kern="1200" dirty="0" smtClean="0">
                <a:solidFill>
                  <a:schemeClr val="tx1"/>
                </a:solidFill>
                <a:effectLst/>
                <a:latin typeface="+mn-lt"/>
                <a:ea typeface="+mn-ea"/>
                <a:cs typeface="+mn-cs"/>
              </a:rPr>
              <a:t>journal</a:t>
            </a:r>
            <a:r>
              <a:rPr lang="en-US" sz="1200" b="0" i="0" kern="1200" dirty="0" smtClean="0">
                <a:solidFill>
                  <a:schemeClr val="tx1"/>
                </a:solidFill>
                <a:effectLst/>
                <a:latin typeface="+mn-lt"/>
                <a:ea typeface="+mn-ea"/>
                <a:cs typeface="+mn-cs"/>
              </a:rPr>
              <a:t> which publishes theoretical papers on algorithms that address problems arising in practical areas.</a:t>
            </a:r>
          </a:p>
          <a:p>
            <a:r>
              <a:rPr lang="en-US" sz="1200" b="1" i="0" kern="1200" dirty="0" smtClean="0">
                <a:solidFill>
                  <a:schemeClr val="tx1"/>
                </a:solidFill>
                <a:effectLst/>
                <a:latin typeface="+mn-lt"/>
                <a:ea typeface="+mn-ea"/>
                <a:cs typeface="+mn-cs"/>
              </a:rPr>
              <a:t>Computational Social Networks</a:t>
            </a:r>
            <a:r>
              <a:rPr lang="en-US" sz="1200" b="0" i="0" kern="1200" dirty="0" smtClean="0">
                <a:solidFill>
                  <a:schemeClr val="tx1"/>
                </a:solidFill>
                <a:effectLst/>
                <a:latin typeface="+mn-lt"/>
                <a:ea typeface="+mn-ea"/>
                <a:cs typeface="+mn-cs"/>
              </a:rPr>
              <a:t> showcases refereed papers dealing with all mathematical, computational and applied aspects of social computing</a:t>
            </a:r>
            <a:endParaRPr lang="en-US" sz="1200" b="1"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98FDAA2-6B48-41D0-A957-7330EB434473}" type="slidenum">
              <a:rPr lang="en-US" smtClean="0"/>
              <a:t>4</a:t>
            </a:fld>
            <a:endParaRPr lang="en-US"/>
          </a:p>
        </p:txBody>
      </p:sp>
    </p:spTree>
    <p:extLst>
      <p:ext uri="{BB962C8B-B14F-4D97-AF65-F5344CB8AC3E}">
        <p14:creationId xmlns:p14="http://schemas.microsoft.com/office/powerpoint/2010/main" val="3143873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METRORail</a:t>
            </a:r>
            <a:r>
              <a:rPr lang="en-US" sz="1200" b="0" i="0" kern="1200" dirty="0" smtClean="0">
                <a:solidFill>
                  <a:schemeClr val="tx1"/>
                </a:solidFill>
                <a:effectLst/>
                <a:latin typeface="+mn-lt"/>
                <a:ea typeface="+mn-ea"/>
                <a:cs typeface="+mn-cs"/>
              </a:rPr>
              <a:t> is a fast, convenient way to travel to downtown, midtown, the Museum District, Medical Center, Moody Park. </a:t>
            </a:r>
          </a:p>
          <a:p>
            <a:r>
              <a:rPr lang="en-US" sz="1200" b="0" i="0" kern="1200" dirty="0" smtClean="0">
                <a:solidFill>
                  <a:schemeClr val="tx1"/>
                </a:solidFill>
                <a:effectLst/>
                <a:latin typeface="+mn-lt"/>
                <a:ea typeface="+mn-ea"/>
                <a:cs typeface="+mn-cs"/>
              </a:rPr>
              <a:t>The Red Line, (formerly the Main Street Line) It covers downtown, Midtown, the Museum District.</a:t>
            </a:r>
            <a:endParaRPr lang="en-US" dirty="0"/>
          </a:p>
        </p:txBody>
      </p:sp>
      <p:sp>
        <p:nvSpPr>
          <p:cNvPr id="4" name="Slide Number Placeholder 3"/>
          <p:cNvSpPr>
            <a:spLocks noGrp="1"/>
          </p:cNvSpPr>
          <p:nvPr>
            <p:ph type="sldNum" sz="quarter" idx="10"/>
          </p:nvPr>
        </p:nvSpPr>
        <p:spPr/>
        <p:txBody>
          <a:bodyPr/>
          <a:lstStyle/>
          <a:p>
            <a:fld id="{498FDAA2-6B48-41D0-A957-7330EB434473}" type="slidenum">
              <a:rPr lang="en-US" smtClean="0"/>
              <a:t>6</a:t>
            </a:fld>
            <a:endParaRPr lang="en-US"/>
          </a:p>
        </p:txBody>
      </p:sp>
    </p:spTree>
    <p:extLst>
      <p:ext uri="{BB962C8B-B14F-4D97-AF65-F5344CB8AC3E}">
        <p14:creationId xmlns:p14="http://schemas.microsoft.com/office/powerpoint/2010/main" val="1475531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a:t>
            </a:r>
            <a:r>
              <a:rPr lang="en-US" sz="1200" b="1" i="0" kern="1200" dirty="0" smtClean="0">
                <a:solidFill>
                  <a:schemeClr val="tx1"/>
                </a:solidFill>
                <a:effectLst/>
                <a:latin typeface="+mn-lt"/>
                <a:ea typeface="+mn-ea"/>
                <a:cs typeface="+mn-cs"/>
              </a:rPr>
              <a:t>Houston Livestock Show and Rodeo</a:t>
            </a:r>
            <a:r>
              <a:rPr lang="en-US" sz="1200" b="0" i="0" kern="1200" dirty="0" smtClean="0">
                <a:solidFill>
                  <a:schemeClr val="tx1"/>
                </a:solidFill>
                <a:effectLst/>
                <a:latin typeface="+mn-lt"/>
                <a:ea typeface="+mn-ea"/>
                <a:cs typeface="+mn-cs"/>
              </a:rPr>
              <a:t>, also called </a:t>
            </a:r>
            <a:r>
              <a:rPr lang="en-US" sz="1200" b="1" i="0" kern="1200" dirty="0" err="1" smtClean="0">
                <a:solidFill>
                  <a:schemeClr val="tx1"/>
                </a:solidFill>
                <a:effectLst/>
                <a:latin typeface="+mn-lt"/>
                <a:ea typeface="+mn-ea"/>
                <a:cs typeface="+mn-cs"/>
              </a:rPr>
              <a:t>RodeoHouston</a:t>
            </a:r>
            <a:r>
              <a:rPr lang="en-US" sz="1200" b="0" i="0" kern="1200" dirty="0" smtClean="0">
                <a:solidFill>
                  <a:schemeClr val="tx1"/>
                </a:solidFill>
                <a:effectLst/>
                <a:latin typeface="+mn-lt"/>
                <a:ea typeface="+mn-ea"/>
                <a:cs typeface="+mn-cs"/>
              </a:rPr>
              <a:t> or abbreviated </a:t>
            </a:r>
            <a:r>
              <a:rPr lang="en-US" sz="1200" b="1" i="0" kern="1200" dirty="0" smtClean="0">
                <a:solidFill>
                  <a:schemeClr val="tx1"/>
                </a:solidFill>
                <a:effectLst/>
                <a:latin typeface="+mn-lt"/>
                <a:ea typeface="+mn-ea"/>
                <a:cs typeface="+mn-cs"/>
              </a:rPr>
              <a:t>HLSR</a:t>
            </a:r>
            <a:r>
              <a:rPr lang="en-US" sz="1200" b="0" i="0" kern="1200" dirty="0" smtClean="0">
                <a:solidFill>
                  <a:schemeClr val="tx1"/>
                </a:solidFill>
                <a:effectLst/>
                <a:latin typeface="+mn-lt"/>
                <a:ea typeface="+mn-ea"/>
                <a:cs typeface="+mn-cs"/>
              </a:rPr>
              <a:t>, is the world's largest live entertainment and </a:t>
            </a:r>
            <a:r>
              <a:rPr lang="en-US" sz="1200" b="0" i="0" u="none" strike="noStrike" kern="1200" dirty="0" smtClean="0">
                <a:solidFill>
                  <a:schemeClr val="tx1"/>
                </a:solidFill>
                <a:effectLst/>
                <a:latin typeface="+mn-lt"/>
                <a:ea typeface="+mn-ea"/>
                <a:cs typeface="+mn-cs"/>
                <a:hlinkClick r:id="rId3" tooltip="Livestock show"/>
              </a:rPr>
              <a:t>livestock exhibition</a:t>
            </a:r>
            <a:r>
              <a:rPr lang="en-US" sz="1200" b="0" i="0" kern="1200" dirty="0" smtClean="0">
                <a:solidFill>
                  <a:schemeClr val="tx1"/>
                </a:solidFill>
                <a:effectLst/>
                <a:latin typeface="+mn-lt"/>
                <a:ea typeface="+mn-ea"/>
                <a:cs typeface="+mn-cs"/>
              </a:rPr>
              <a:t>.</a:t>
            </a:r>
            <a:r>
              <a:rPr lang="en-US" sz="1200" b="0" i="0" kern="1200" baseline="30000" dirty="0" smtClean="0">
                <a:solidFill>
                  <a:schemeClr val="tx1"/>
                </a:solidFill>
                <a:effectLst/>
                <a:latin typeface="+mn-lt"/>
                <a:ea typeface="+mn-ea"/>
                <a:cs typeface="+mn-cs"/>
              </a:rPr>
              <a:t>[</a:t>
            </a:r>
            <a:r>
              <a:rPr lang="en-US" sz="1200" b="0" i="1" u="none" strike="noStrike" kern="1200" baseline="30000" dirty="0" smtClean="0">
                <a:solidFill>
                  <a:schemeClr val="tx1"/>
                </a:solidFill>
                <a:effectLst/>
                <a:latin typeface="+mn-lt"/>
                <a:ea typeface="+mn-ea"/>
                <a:cs typeface="+mn-cs"/>
                <a:hlinkClick r:id="rId4" tooltip="Wikipedia:Citation needed"/>
              </a:rPr>
              <a:t>citation needed</a:t>
            </a:r>
            <a:r>
              <a:rPr lang="en-US" sz="1200" b="0" i="0" kern="1200" baseline="300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It also includes one of the richest regular-season </a:t>
            </a:r>
            <a:r>
              <a:rPr lang="en-US" sz="1200" b="0" i="0" u="none" strike="noStrike" kern="1200" dirty="0" smtClean="0">
                <a:solidFill>
                  <a:schemeClr val="tx1"/>
                </a:solidFill>
                <a:effectLst/>
                <a:latin typeface="+mn-lt"/>
                <a:ea typeface="+mn-ea"/>
                <a:cs typeface="+mn-cs"/>
                <a:hlinkClick r:id="rId5" tooltip="Rodeo"/>
              </a:rPr>
              <a:t>rodeo</a:t>
            </a:r>
            <a:r>
              <a:rPr lang="en-US" sz="1200" b="0" i="0" kern="1200" dirty="0" smtClean="0">
                <a:solidFill>
                  <a:schemeClr val="tx1"/>
                </a:solidFill>
                <a:effectLst/>
                <a:latin typeface="+mn-lt"/>
                <a:ea typeface="+mn-ea"/>
                <a:cs typeface="+mn-cs"/>
              </a:rPr>
              <a:t> events. It has been held at </a:t>
            </a:r>
            <a:r>
              <a:rPr lang="en-US" sz="1200" b="0" i="0" u="none" strike="noStrike" kern="1200" dirty="0" smtClean="0">
                <a:solidFill>
                  <a:schemeClr val="tx1"/>
                </a:solidFill>
                <a:effectLst/>
                <a:latin typeface="+mn-lt"/>
                <a:ea typeface="+mn-ea"/>
                <a:cs typeface="+mn-cs"/>
                <a:hlinkClick r:id="rId6" tooltip="NRG Stadium"/>
              </a:rPr>
              <a:t>NRG Stadium</a:t>
            </a:r>
            <a:r>
              <a:rPr lang="en-US" sz="1200" b="0" i="0" kern="1200" dirty="0" smtClean="0">
                <a:solidFill>
                  <a:schemeClr val="tx1"/>
                </a:solidFill>
                <a:effectLst/>
                <a:latin typeface="+mn-lt"/>
                <a:ea typeface="+mn-ea"/>
                <a:cs typeface="+mn-cs"/>
              </a:rPr>
              <a:t> in Houston, Texas, since 2003. It was previously held in the </a:t>
            </a:r>
            <a:r>
              <a:rPr lang="en-US" sz="1200" b="0" i="0" u="none" strike="noStrike" kern="1200" dirty="0" smtClean="0">
                <a:solidFill>
                  <a:schemeClr val="tx1"/>
                </a:solidFill>
                <a:effectLst/>
                <a:latin typeface="+mn-lt"/>
                <a:ea typeface="+mn-ea"/>
                <a:cs typeface="+mn-cs"/>
                <a:hlinkClick r:id="rId7" tooltip="Astrodome"/>
              </a:rPr>
              <a:t>Astrodome</a:t>
            </a:r>
            <a:r>
              <a:rPr lang="en-US" sz="1200" b="0" i="0" kern="12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8"/>
              </a:rPr>
              <a:t>[2]</a:t>
            </a:r>
            <a:r>
              <a:rPr lang="en-US" sz="1200" b="0" i="0" kern="1200" dirty="0" smtClean="0">
                <a:solidFill>
                  <a:schemeClr val="tx1"/>
                </a:solidFill>
                <a:effectLst/>
                <a:latin typeface="+mn-lt"/>
                <a:ea typeface="+mn-ea"/>
                <a:cs typeface="+mn-cs"/>
              </a:rPr>
              <a:t> It is considered to be the city's "signature event", much like </a:t>
            </a:r>
            <a:r>
              <a:rPr lang="en-US" sz="1200" b="0" i="0" u="none" strike="noStrike" kern="1200" dirty="0" smtClean="0">
                <a:solidFill>
                  <a:schemeClr val="tx1"/>
                </a:solidFill>
                <a:effectLst/>
                <a:latin typeface="+mn-lt"/>
                <a:ea typeface="+mn-ea"/>
                <a:cs typeface="+mn-cs"/>
                <a:hlinkClick r:id="rId9" tooltip="New Orleans"/>
              </a:rPr>
              <a:t>New Orleans</a:t>
            </a:r>
            <a:r>
              <a:rPr lang="en-US" sz="1200" b="0" i="0" kern="1200" dirty="0" smtClean="0">
                <a:solidFill>
                  <a:schemeClr val="tx1"/>
                </a:solidFill>
                <a:effectLst/>
                <a:latin typeface="+mn-lt"/>
                <a:ea typeface="+mn-ea"/>
                <a:cs typeface="+mn-cs"/>
              </a:rPr>
              <a:t>'s </a:t>
            </a:r>
            <a:r>
              <a:rPr lang="en-US" sz="1200" b="0" i="0" u="none" strike="noStrike" kern="1200" dirty="0" smtClean="0">
                <a:solidFill>
                  <a:schemeClr val="tx1"/>
                </a:solidFill>
                <a:effectLst/>
                <a:latin typeface="+mn-lt"/>
                <a:ea typeface="+mn-ea"/>
                <a:cs typeface="+mn-cs"/>
                <a:hlinkClick r:id="rId10" tooltip="Mardi Gras"/>
              </a:rPr>
              <a:t>Mardi Gras</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11" tooltip="Dallas"/>
              </a:rPr>
              <a:t>Dallas</a:t>
            </a:r>
            <a:r>
              <a:rPr lang="en-US" sz="1200" b="0" i="0" kern="1200" dirty="0" smtClean="0">
                <a:solidFill>
                  <a:schemeClr val="tx1"/>
                </a:solidFill>
                <a:effectLst/>
                <a:latin typeface="+mn-lt"/>
                <a:ea typeface="+mn-ea"/>
                <a:cs typeface="+mn-cs"/>
              </a:rPr>
              <a:t>'s </a:t>
            </a:r>
            <a:r>
              <a:rPr lang="en-US" sz="1200" b="0" i="0" u="none" strike="noStrike" kern="1200" dirty="0" smtClean="0">
                <a:solidFill>
                  <a:schemeClr val="tx1"/>
                </a:solidFill>
                <a:effectLst/>
                <a:latin typeface="+mn-lt"/>
                <a:ea typeface="+mn-ea"/>
                <a:cs typeface="+mn-cs"/>
                <a:hlinkClick r:id="rId12" tooltip="Texas State Fair"/>
              </a:rPr>
              <a:t>Texas State Fair</a:t>
            </a:r>
            <a:r>
              <a:rPr lang="en-US" sz="1200" b="0" i="0" kern="120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hlinkClick r:id="rId13" tooltip="New York City"/>
              </a:rPr>
              <a:t>New York City</a:t>
            </a:r>
            <a:r>
              <a:rPr lang="en-US" sz="1200" b="0" i="0" kern="1200" dirty="0" smtClean="0">
                <a:solidFill>
                  <a:schemeClr val="tx1"/>
                </a:solidFill>
                <a:effectLst/>
                <a:latin typeface="+mn-lt"/>
                <a:ea typeface="+mn-ea"/>
                <a:cs typeface="+mn-cs"/>
              </a:rPr>
              <a:t>'s </a:t>
            </a:r>
            <a:r>
              <a:rPr lang="en-US" sz="1200" b="0" i="0" u="none" strike="noStrike" kern="1200" dirty="0" smtClean="0">
                <a:solidFill>
                  <a:schemeClr val="tx1"/>
                </a:solidFill>
                <a:effectLst/>
                <a:latin typeface="+mn-lt"/>
                <a:ea typeface="+mn-ea"/>
                <a:cs typeface="+mn-cs"/>
                <a:hlinkClick r:id="rId14" tooltip="New Year's Eve"/>
              </a:rPr>
              <a:t>New Year's Eve</a:t>
            </a:r>
            <a:r>
              <a:rPr lang="en-US" sz="1200" b="0" i="0" kern="1200" dirty="0" smtClean="0">
                <a:solidFill>
                  <a:schemeClr val="tx1"/>
                </a:solidFill>
                <a:effectLst/>
                <a:latin typeface="+mn-lt"/>
                <a:ea typeface="+mn-ea"/>
                <a:cs typeface="+mn-cs"/>
              </a:rPr>
              <a:t> at </a:t>
            </a:r>
            <a:r>
              <a:rPr lang="en-US" sz="1200" b="0" i="0" u="none" strike="noStrike" kern="1200" dirty="0" smtClean="0">
                <a:solidFill>
                  <a:schemeClr val="tx1"/>
                </a:solidFill>
                <a:effectLst/>
                <a:latin typeface="+mn-lt"/>
                <a:ea typeface="+mn-ea"/>
                <a:cs typeface="+mn-cs"/>
                <a:hlinkClick r:id="rId15" tooltip="Times Square"/>
              </a:rPr>
              <a:t>Times Square</a:t>
            </a:r>
            <a:r>
              <a:rPr lang="en-US" sz="1200" b="0" i="0" kern="1200" dirty="0" smtClean="0">
                <a:solidFill>
                  <a:schemeClr val="tx1"/>
                </a:solidFill>
                <a:effectLst/>
                <a:latin typeface="+mn-lt"/>
                <a:ea typeface="+mn-ea"/>
                <a:cs typeface="+mn-cs"/>
              </a:rPr>
              <a:t>.</a:t>
            </a:r>
            <a:r>
              <a:rPr lang="en-US" sz="1200" b="0" i="0" u="none" strike="noStrike" kern="1200" baseline="30000" dirty="0" smtClean="0">
                <a:solidFill>
                  <a:schemeClr val="tx1"/>
                </a:solidFill>
                <a:effectLst/>
                <a:latin typeface="+mn-lt"/>
                <a:ea typeface="+mn-ea"/>
                <a:cs typeface="+mn-cs"/>
                <a:hlinkClick r:id="rId16"/>
              </a:rPr>
              <a:t>[3]</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 2013, attendance reached a record high of 2,506,238 people</a:t>
            </a:r>
            <a:r>
              <a:rPr lang="en-US" sz="1200" b="0" i="0" u="none" strike="noStrike" kern="1200" baseline="30000" dirty="0" smtClean="0">
                <a:solidFill>
                  <a:schemeClr val="tx1"/>
                </a:solidFill>
                <a:effectLst/>
                <a:latin typeface="+mn-lt"/>
                <a:ea typeface="+mn-ea"/>
                <a:cs typeface="+mn-cs"/>
                <a:hlinkClick r:id="rId17"/>
              </a:rPr>
              <a:t>[4]</a:t>
            </a:r>
            <a:r>
              <a:rPr lang="en-US" sz="1200" b="0" i="0" kern="1200" dirty="0" smtClean="0">
                <a:solidFill>
                  <a:schemeClr val="tx1"/>
                </a:solidFill>
                <a:effectLst/>
                <a:latin typeface="+mn-lt"/>
                <a:ea typeface="+mn-ea"/>
                <a:cs typeface="+mn-cs"/>
              </a:rPr>
              <a:t> requiring more than 28,000 volunteers. In 2007, the rodeo was deemed "the year of the volunteer."</a:t>
            </a:r>
            <a:r>
              <a:rPr lang="en-US" sz="1200" b="0" i="0" u="none" strike="noStrike" kern="1200" baseline="30000" dirty="0" smtClean="0">
                <a:solidFill>
                  <a:schemeClr val="tx1"/>
                </a:solidFill>
                <a:effectLst/>
                <a:latin typeface="+mn-lt"/>
                <a:ea typeface="+mn-ea"/>
                <a:cs typeface="+mn-cs"/>
                <a:hlinkClick r:id="rId18"/>
              </a:rPr>
              <a:t>[5]</a:t>
            </a:r>
            <a:r>
              <a:rPr lang="en-US" sz="1200" b="0" i="0" kern="1200" dirty="0" smtClean="0">
                <a:solidFill>
                  <a:schemeClr val="tx1"/>
                </a:solidFill>
                <a:effectLst/>
                <a:latin typeface="+mn-lt"/>
                <a:ea typeface="+mn-ea"/>
                <a:cs typeface="+mn-cs"/>
              </a:rPr>
              <a:t> The event is 20 days long. It is kicked off by the Downtown Rodeo Roundup held near Houston City Hall, the Downtown Rodeo parade, and the ConocoPhillips Rodeo Run - a 10k and 5k walk &amp; run and the World's Championship Bar-B-</a:t>
            </a:r>
            <a:r>
              <a:rPr lang="en-US" sz="1200" b="0" i="0" kern="1200" dirty="0" err="1" smtClean="0">
                <a:solidFill>
                  <a:schemeClr val="tx1"/>
                </a:solidFill>
                <a:effectLst/>
                <a:latin typeface="+mn-lt"/>
                <a:ea typeface="+mn-ea"/>
                <a:cs typeface="+mn-cs"/>
              </a:rPr>
              <a:t>Que</a:t>
            </a:r>
            <a:r>
              <a:rPr lang="en-US" sz="1200" b="0" i="0" kern="1200" dirty="0" smtClean="0">
                <a:solidFill>
                  <a:schemeClr val="tx1"/>
                </a:solidFill>
                <a:effectLst/>
                <a:latin typeface="+mn-lt"/>
                <a:ea typeface="+mn-ea"/>
                <a:cs typeface="+mn-cs"/>
              </a:rPr>
              <a:t> Contest.</a:t>
            </a:r>
            <a:r>
              <a:rPr lang="en-US" sz="1200" b="0" i="0" u="none" strike="noStrike" kern="1200" baseline="30000" dirty="0" smtClean="0">
                <a:solidFill>
                  <a:schemeClr val="tx1"/>
                </a:solidFill>
                <a:effectLst/>
                <a:latin typeface="+mn-lt"/>
                <a:ea typeface="+mn-ea"/>
                <a:cs typeface="+mn-cs"/>
                <a:hlinkClick r:id="rId19"/>
              </a:rPr>
              <a:t>[6]</a:t>
            </a:r>
            <a:r>
              <a:rPr lang="en-US" sz="1200" b="0" i="0" kern="1200" dirty="0" smtClean="0">
                <a:solidFill>
                  <a:schemeClr val="tx1"/>
                </a:solidFill>
                <a:effectLst/>
                <a:latin typeface="+mn-lt"/>
                <a:ea typeface="+mn-ea"/>
                <a:cs typeface="+mn-cs"/>
              </a:rPr>
              <a:t> The show features championship rodeo action, livestock competitions, concerts, a carnival, pig racing, barbecue and the Rodeo Uncorked! International Wine Competition, shopping, sales and livestock auctions. Traditional trail rides, which start in different areas of Texas and end in Houston, precede the Rodeo events.</a:t>
            </a:r>
            <a:r>
              <a:rPr lang="en-US" sz="1200" b="0" i="0" u="none" strike="noStrike" kern="1200" baseline="30000" dirty="0" smtClean="0">
                <a:solidFill>
                  <a:schemeClr val="tx1"/>
                </a:solidFill>
                <a:effectLst/>
                <a:latin typeface="+mn-lt"/>
                <a:ea typeface="+mn-ea"/>
                <a:cs typeface="+mn-cs"/>
                <a:hlinkClick r:id="rId20"/>
              </a:rPr>
              <a:t>[7]</a:t>
            </a:r>
            <a:r>
              <a:rPr lang="en-US" sz="1200" b="0" i="0" kern="1200" dirty="0" smtClean="0">
                <a:solidFill>
                  <a:schemeClr val="tx1"/>
                </a:solidFill>
                <a:effectLst/>
                <a:latin typeface="+mn-lt"/>
                <a:ea typeface="+mn-ea"/>
                <a:cs typeface="+mn-cs"/>
              </a:rPr>
              <a:t> The City of Houston celebrates this event with Go Texan Day, where residents are encouraged to dress in western wear the Friday before the rodeo begins.</a:t>
            </a:r>
            <a:r>
              <a:rPr lang="en-US" sz="1200" b="0" i="0" u="none" strike="noStrike" kern="1200" baseline="30000" dirty="0" smtClean="0">
                <a:solidFill>
                  <a:schemeClr val="tx1"/>
                </a:solidFill>
                <a:effectLst/>
                <a:latin typeface="+mn-lt"/>
                <a:ea typeface="+mn-ea"/>
                <a:cs typeface="+mn-cs"/>
                <a:hlinkClick r:id="rId21"/>
              </a:rPr>
              <a:t>[8]</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rodeo has drawn some of the world's biggest recording artists, including </a:t>
            </a:r>
            <a:r>
              <a:rPr lang="en-US" sz="1200" b="0" i="0" u="none" strike="noStrike" kern="1200" dirty="0" smtClean="0">
                <a:solidFill>
                  <a:schemeClr val="tx1"/>
                </a:solidFill>
                <a:effectLst/>
                <a:latin typeface="+mn-lt"/>
                <a:ea typeface="+mn-ea"/>
                <a:cs typeface="+mn-cs"/>
                <a:hlinkClick r:id="rId22" tooltip="Kiss (band)"/>
              </a:rPr>
              <a:t>Kiss</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23" tooltip="Elvis Presley"/>
              </a:rPr>
              <a:t>Elvis Presley</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24" tooltip="Bob Dylan"/>
              </a:rPr>
              <a:t>Bob Dylan</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25" tooltip="Brooks &amp; Dunn"/>
              </a:rPr>
              <a:t>Brooks &amp; Dunn</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26" tooltip="George Strait"/>
              </a:rPr>
              <a:t>George Strait</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27" tooltip="Garth Brooks"/>
              </a:rPr>
              <a:t>Garth Brooks</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28" tooltip="Willie Nelson"/>
              </a:rPr>
              <a:t>Willie Nelson</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29" tooltip="Selena"/>
              </a:rPr>
              <a:t>Selena</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30" tooltip="Bon Jovi"/>
              </a:rPr>
              <a:t>Bon Jovi</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31" tooltip="ZZ Top"/>
              </a:rPr>
              <a:t>ZZ Top</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32" tooltip="Taylor Swift"/>
              </a:rPr>
              <a:t>Taylor Swift</a:t>
            </a:r>
            <a:r>
              <a:rPr lang="en-US" sz="1200" b="0" i="0" kern="1200" dirty="0" smtClean="0">
                <a:solidFill>
                  <a:schemeClr val="tx1"/>
                </a:solidFill>
                <a:effectLst/>
                <a:latin typeface="+mn-lt"/>
                <a:ea typeface="+mn-ea"/>
                <a:cs typeface="+mn-cs"/>
              </a:rPr>
              <a:t> and </a:t>
            </a:r>
            <a:r>
              <a:rPr lang="en-US" sz="1200" b="0" i="0" u="none" strike="noStrike" kern="1200" dirty="0" err="1" smtClean="0">
                <a:solidFill>
                  <a:schemeClr val="tx1"/>
                </a:solidFill>
                <a:effectLst/>
                <a:latin typeface="+mn-lt"/>
                <a:ea typeface="+mn-ea"/>
                <a:cs typeface="+mn-cs"/>
                <a:hlinkClick r:id="rId33" tooltip="Lynyrd Skynyrd"/>
              </a:rPr>
              <a:t>Lynyrd</a:t>
            </a:r>
            <a:r>
              <a:rPr lang="en-US" sz="1200" b="0" i="0" u="none" strike="noStrike" kern="1200" dirty="0" smtClean="0">
                <a:solidFill>
                  <a:schemeClr val="tx1"/>
                </a:solidFill>
                <a:effectLst/>
                <a:latin typeface="+mn-lt"/>
                <a:ea typeface="+mn-ea"/>
                <a:cs typeface="+mn-cs"/>
                <a:hlinkClick r:id="rId33" tooltip="Lynyrd Skynyrd"/>
              </a:rPr>
              <a:t> </a:t>
            </a:r>
            <a:r>
              <a:rPr lang="en-US" sz="1200" b="0" i="0" u="none" strike="noStrike" kern="1200" dirty="0" err="1" smtClean="0">
                <a:solidFill>
                  <a:schemeClr val="tx1"/>
                </a:solidFill>
                <a:effectLst/>
                <a:latin typeface="+mn-lt"/>
                <a:ea typeface="+mn-ea"/>
                <a:cs typeface="+mn-cs"/>
                <a:hlinkClick r:id="rId33" tooltip="Lynyrd Skynyrd"/>
              </a:rPr>
              <a:t>Skynyrd</a:t>
            </a:r>
            <a:r>
              <a:rPr lang="en-US" sz="1200" b="0" i="0" kern="1200" dirty="0" smtClean="0">
                <a:solidFill>
                  <a:schemeClr val="tx1"/>
                </a:solidFill>
                <a:effectLst/>
                <a:latin typeface="+mn-lt"/>
                <a:ea typeface="+mn-ea"/>
                <a:cs typeface="+mn-cs"/>
              </a:rPr>
              <a:t>, among others.</a:t>
            </a:r>
          </a:p>
          <a:p>
            <a:endParaRPr lang="en-US" dirty="0"/>
          </a:p>
        </p:txBody>
      </p:sp>
      <p:sp>
        <p:nvSpPr>
          <p:cNvPr id="4" name="Slide Number Placeholder 3"/>
          <p:cNvSpPr>
            <a:spLocks noGrp="1"/>
          </p:cNvSpPr>
          <p:nvPr>
            <p:ph type="sldNum" sz="quarter" idx="10"/>
          </p:nvPr>
        </p:nvSpPr>
        <p:spPr/>
        <p:txBody>
          <a:bodyPr/>
          <a:lstStyle/>
          <a:p>
            <a:fld id="{498FDAA2-6B48-41D0-A957-7330EB434473}" type="slidenum">
              <a:rPr lang="en-US" smtClean="0"/>
              <a:t>8</a:t>
            </a:fld>
            <a:endParaRPr lang="en-US"/>
          </a:p>
        </p:txBody>
      </p:sp>
    </p:spTree>
    <p:extLst>
      <p:ext uri="{BB962C8B-B14F-4D97-AF65-F5344CB8AC3E}">
        <p14:creationId xmlns:p14="http://schemas.microsoft.com/office/powerpoint/2010/main" val="1351393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The pride of Houston -- NASA. It's what made us the Astro-city. These days missions have been grounded, but the historic artifacts of the country's extra-terrestrial adventures and tragedies are preserved at the Space Center Houston. Don't get the idea that Space Center Houston is a museum -- yes, it houses lots of NASA's historical artifacts, but it features a robust schedule of exhibits (</a:t>
            </a:r>
            <a:r>
              <a:rPr lang="en-US" sz="1200" b="0" i="1" kern="1200" dirty="0" smtClean="0">
                <a:solidFill>
                  <a:schemeClr val="tx1"/>
                </a:solidFill>
                <a:effectLst/>
                <a:latin typeface="+mn-lt"/>
                <a:ea typeface="+mn-ea"/>
                <a:cs typeface="+mn-cs"/>
              </a:rPr>
              <a:t>Star Wars</a:t>
            </a:r>
            <a:r>
              <a:rPr lang="en-US" sz="1200" b="0" i="0" kern="1200" dirty="0" smtClean="0">
                <a:solidFill>
                  <a:schemeClr val="tx1"/>
                </a:solidFill>
                <a:effectLst/>
                <a:latin typeface="+mn-lt"/>
                <a:ea typeface="+mn-ea"/>
                <a:cs typeface="+mn-cs"/>
              </a:rPr>
              <a:t>-related exhibits are a favorite, for obvious reasons) and 'interactive adventures' (translation: on-hands exhibits packed with bells and whistles for kids).</a:t>
            </a:r>
          </a:p>
          <a:p>
            <a:pPr fontAlgn="base"/>
            <a:r>
              <a:rPr lang="en-US" sz="1200" b="0" i="0" kern="1200" dirty="0" smtClean="0">
                <a:solidFill>
                  <a:schemeClr val="tx1"/>
                </a:solidFill>
                <a:effectLst/>
                <a:latin typeface="+mn-lt"/>
                <a:ea typeface="+mn-ea"/>
                <a:cs typeface="+mn-cs"/>
              </a:rPr>
              <a:t>Our favorite Space Center Houston event? The regular Lunch with an Astronaut offerings. A genuine, real life astronaut with plenty of amazing stories to tell sits at every table with a small group of visitors. Very, very cool.</a:t>
            </a:r>
          </a:p>
          <a:p>
            <a:endParaRPr lang="en-US" dirty="0"/>
          </a:p>
        </p:txBody>
      </p:sp>
      <p:sp>
        <p:nvSpPr>
          <p:cNvPr id="4" name="Slide Number Placeholder 3"/>
          <p:cNvSpPr>
            <a:spLocks noGrp="1"/>
          </p:cNvSpPr>
          <p:nvPr>
            <p:ph type="sldNum" sz="quarter" idx="10"/>
          </p:nvPr>
        </p:nvSpPr>
        <p:spPr/>
        <p:txBody>
          <a:bodyPr/>
          <a:lstStyle/>
          <a:p>
            <a:fld id="{498FDAA2-6B48-41D0-A957-7330EB434473}" type="slidenum">
              <a:rPr lang="en-US" smtClean="0"/>
              <a:t>9</a:t>
            </a:fld>
            <a:endParaRPr lang="en-US"/>
          </a:p>
        </p:txBody>
      </p:sp>
    </p:spTree>
    <p:extLst>
      <p:ext uri="{BB962C8B-B14F-4D97-AF65-F5344CB8AC3E}">
        <p14:creationId xmlns:p14="http://schemas.microsoft.com/office/powerpoint/2010/main" val="3480070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Mega-malls have become commonplace, but the Galleria continues to stand out because of its classy veneer. The mall has some 400 shops, including Gucci, Apple and Tiffany &amp; Co., spread out over several levels, making window shopping a day-long adventure. Take a break at any of the dozens of restaurants or watch the newbies try to navigate the ice skating rink. Expect every holiday to be commercialized to the max (Christmas and Valentine's Day here are way over the top) and everything you see to have a price tag. (Bonus points for its excellent air conditioning system; strolling through its cool corridors is a welcomed respite from the Houston heat often waiting just outside the door.)</a:t>
            </a:r>
            <a:endParaRPr lang="en-US" dirty="0"/>
          </a:p>
        </p:txBody>
      </p:sp>
      <p:sp>
        <p:nvSpPr>
          <p:cNvPr id="4" name="Slide Number Placeholder 3"/>
          <p:cNvSpPr>
            <a:spLocks noGrp="1"/>
          </p:cNvSpPr>
          <p:nvPr>
            <p:ph type="sldNum" sz="quarter" idx="10"/>
          </p:nvPr>
        </p:nvSpPr>
        <p:spPr/>
        <p:txBody>
          <a:bodyPr/>
          <a:lstStyle/>
          <a:p>
            <a:fld id="{498FDAA2-6B48-41D0-A957-7330EB434473}" type="slidenum">
              <a:rPr lang="en-US" smtClean="0"/>
              <a:t>10</a:t>
            </a:fld>
            <a:endParaRPr lang="en-US"/>
          </a:p>
        </p:txBody>
      </p:sp>
    </p:spTree>
    <p:extLst>
      <p:ext uri="{BB962C8B-B14F-4D97-AF65-F5344CB8AC3E}">
        <p14:creationId xmlns:p14="http://schemas.microsoft.com/office/powerpoint/2010/main" val="1745246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Houston Museum District officials like to boast that visitors can go around the world without ever leaving the zip code. True, we've seen amazing exhibits of art by European masters, heard concerts by Middle-eastern superstars, and petted animals that usually call the polar regions home all in one day.</a:t>
            </a:r>
          </a:p>
          <a:p>
            <a:pPr fontAlgn="base"/>
            <a:r>
              <a:rPr lang="en-US" sz="1200" b="0" i="0" kern="1200" dirty="0" smtClean="0">
                <a:solidFill>
                  <a:schemeClr val="tx1"/>
                </a:solidFill>
                <a:effectLst/>
                <a:latin typeface="+mn-lt"/>
                <a:ea typeface="+mn-ea"/>
                <a:cs typeface="+mn-cs"/>
              </a:rPr>
              <a:t>A visit to the Museum District requires some planning, unless you don't mind circling the neighborhood for a parking area and are okay sharing lunch with 300 elementary school children. The offerings here are world-class, and a little planning can make your visit go smoother. Even if you don't go into any of the museums -- and we enthusiastically recommend that you do -- you can enjoy the district's great architecture and lovely green spaces.</a:t>
            </a:r>
          </a:p>
          <a:p>
            <a:endParaRPr lang="en-US" dirty="0"/>
          </a:p>
        </p:txBody>
      </p:sp>
      <p:sp>
        <p:nvSpPr>
          <p:cNvPr id="4" name="Slide Number Placeholder 3"/>
          <p:cNvSpPr>
            <a:spLocks noGrp="1"/>
          </p:cNvSpPr>
          <p:nvPr>
            <p:ph type="sldNum" sz="quarter" idx="10"/>
          </p:nvPr>
        </p:nvSpPr>
        <p:spPr/>
        <p:txBody>
          <a:bodyPr/>
          <a:lstStyle/>
          <a:p>
            <a:fld id="{498FDAA2-6B48-41D0-A957-7330EB434473}" type="slidenum">
              <a:rPr lang="en-US" smtClean="0"/>
              <a:t>11</a:t>
            </a:fld>
            <a:endParaRPr lang="en-US"/>
          </a:p>
        </p:txBody>
      </p:sp>
    </p:spTree>
    <p:extLst>
      <p:ext uri="{BB962C8B-B14F-4D97-AF65-F5344CB8AC3E}">
        <p14:creationId xmlns:p14="http://schemas.microsoft.com/office/powerpoint/2010/main" val="403719274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5" y="1346948"/>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5" y="4299698"/>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5"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4" y="4289334"/>
            <a:ext cx="1193868" cy="640080"/>
          </a:xfrm>
        </p:spPr>
        <p:txBody>
          <a:bodyPr/>
          <a:lstStyle>
            <a:lvl1pP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892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67241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1"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7611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4980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5"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8" y="6272786"/>
            <a:ext cx="2644309" cy="365125"/>
          </a:xfrm>
        </p:spPr>
        <p:txBody>
          <a:bodyPr/>
          <a:lstStyle/>
          <a:p>
            <a:fld id="{B61BEF0D-F0BB-DE4B-95CE-6DB70DBA9567}" type="datetimeFigureOut">
              <a:rPr lang="en-US" smtClean="0"/>
              <a:pPr/>
              <a:t>12/20/2014</a:t>
            </a:fld>
            <a:endParaRPr lang="en-US" dirty="0"/>
          </a:p>
        </p:txBody>
      </p:sp>
      <p:sp>
        <p:nvSpPr>
          <p:cNvPr id="5" name="Footer Placeholder 4"/>
          <p:cNvSpPr>
            <a:spLocks noGrp="1"/>
          </p:cNvSpPr>
          <p:nvPr>
            <p:ph type="ftr" sz="quarter" idx="11"/>
          </p:nvPr>
        </p:nvSpPr>
        <p:spPr>
          <a:xfrm>
            <a:off x="2182708" y="6272786"/>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1" y="2506133"/>
            <a:ext cx="1188299" cy="720332"/>
          </a:xfrm>
        </p:spPr>
        <p:txBody>
          <a:bodyPr/>
          <a:lstStyle>
            <a:lvl1pP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9428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9585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12/20/2014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4246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12/20/2014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7462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12/20/2014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4191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1" y="2"/>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12/20/2014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7674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1" y="2"/>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12/20/2014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515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6"/>
            <a:ext cx="3273552" cy="365125"/>
          </a:xfrm>
          <a:prstGeom prst="rect">
            <a:avLst/>
          </a:prstGeom>
        </p:spPr>
        <p:txBody>
          <a:bodyPr vert="horz" lIns="91440" tIns="45720" rIns="91440" bIns="45720" rtlCol="0" anchor="ctr"/>
          <a:lstStyle>
            <a:lvl1pPr algn="r">
              <a:defRPr sz="1100">
                <a:solidFill>
                  <a:schemeClr val="tx2"/>
                </a:solidFill>
              </a:defRPr>
            </a:lvl1pPr>
          </a:lstStyle>
          <a:p>
            <a:fld id="{B61BEF0D-F0BB-DE4B-95CE-6DB70DBA9567}" type="datetimeFigureOut">
              <a:rPr lang="en-US" smtClean="0"/>
              <a:pPr/>
              <a:t>12/20/2014</a:t>
            </a:fld>
            <a:endParaRPr lang="en-US" dirty="0"/>
          </a:p>
        </p:txBody>
      </p:sp>
      <p:sp>
        <p:nvSpPr>
          <p:cNvPr id="5" name="Footer Placeholder 4"/>
          <p:cNvSpPr>
            <a:spLocks noGrp="1"/>
          </p:cNvSpPr>
          <p:nvPr>
            <p:ph type="ftr" sz="quarter" idx="3"/>
          </p:nvPr>
        </p:nvSpPr>
        <p:spPr>
          <a:xfrm>
            <a:off x="1088136" y="6272786"/>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6"/>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315319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hyperlink" Target="mailto:cocoa15.chairs@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 Id="rId9" Type="http://schemas.openxmlformats.org/officeDocument/2006/relationships/image" Target="../media/image18.jpg"/></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Times New Roman" panose="02020603050405020304" pitchFamily="18" charset="0"/>
                <a:cs typeface="Times New Roman" panose="02020603050405020304" pitchFamily="18" charset="0"/>
              </a:rPr>
              <a:t>COCOA 2015</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rmAutofit/>
          </a:bodyPr>
          <a:lstStyle/>
          <a:p>
            <a:r>
              <a:rPr lang="en-US" sz="3200" dirty="0">
                <a:latin typeface="Times New Roman" panose="02020603050405020304" pitchFamily="18" charset="0"/>
                <a:cs typeface="Times New Roman" panose="02020603050405020304" pitchFamily="18" charset="0"/>
              </a:rPr>
              <a:t>The </a:t>
            </a:r>
            <a:r>
              <a:rPr lang="en-US" sz="3200" dirty="0" smtClean="0">
                <a:latin typeface="Times New Roman" panose="02020603050405020304" pitchFamily="18" charset="0"/>
                <a:cs typeface="Times New Roman" panose="02020603050405020304" pitchFamily="18" charset="0"/>
              </a:rPr>
              <a:t>9th </a:t>
            </a:r>
            <a:r>
              <a:rPr lang="en-US" sz="3200" dirty="0">
                <a:latin typeface="Times New Roman" panose="02020603050405020304" pitchFamily="18" charset="0"/>
                <a:cs typeface="Times New Roman" panose="02020603050405020304" pitchFamily="18" charset="0"/>
              </a:rPr>
              <a:t>Annual International Conference on Combinatorial Optimization and Applications</a:t>
            </a:r>
            <a:endParaRPr lang="en-US" sz="3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93054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0913" y="2664195"/>
            <a:ext cx="2099469" cy="1445349"/>
          </a:xfrm>
          <a:prstGeom prst="rect">
            <a:avLst/>
          </a:prstGeom>
        </p:spPr>
      </p:pic>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The Galleria</a:t>
            </a:r>
          </a:p>
        </p:txBody>
      </p:sp>
      <p:sp>
        <p:nvSpPr>
          <p:cNvPr id="4" name="Text Placeholder 3"/>
          <p:cNvSpPr>
            <a:spLocks noGrp="1"/>
          </p:cNvSpPr>
          <p:nvPr>
            <p:ph type="body" sz="half" idx="2"/>
          </p:nvPr>
        </p:nvSpPr>
        <p:spPr/>
        <p:txBody>
          <a:bodyPr>
            <a:noAutofit/>
          </a:bodyPr>
          <a:lstStyle/>
          <a:p>
            <a:r>
              <a:rPr lang="en-US" sz="2000" dirty="0" smtClean="0">
                <a:latin typeface="Times New Roman" panose="02020603050405020304" pitchFamily="18" charset="0"/>
                <a:cs typeface="Times New Roman" panose="02020603050405020304" pitchFamily="18" charset="0"/>
              </a:rPr>
              <a:t>The Galleria , Texas’ largest shopping center and fourth largest domain nationally.</a:t>
            </a:r>
          </a:p>
          <a:p>
            <a:r>
              <a:rPr lang="en-US" sz="2000" dirty="0" smtClean="0">
                <a:latin typeface="Times New Roman" panose="02020603050405020304" pitchFamily="18" charset="0"/>
                <a:cs typeface="Times New Roman" panose="02020603050405020304" pitchFamily="18" charset="0"/>
              </a:rPr>
              <a:t>For </a:t>
            </a:r>
            <a:r>
              <a:rPr lang="en-US" sz="2000" dirty="0">
                <a:latin typeface="Times New Roman" panose="02020603050405020304" pitchFamily="18" charset="0"/>
                <a:cs typeface="Times New Roman" panose="02020603050405020304" pitchFamily="18" charset="0"/>
              </a:rPr>
              <a:t>shopping, opportunities are endless at anchoring stores </a:t>
            </a:r>
            <a:r>
              <a:rPr lang="en-US" sz="2000" dirty="0" smtClean="0">
                <a:latin typeface="Times New Roman" panose="02020603050405020304" pitchFamily="18" charset="0"/>
                <a:cs typeface="Times New Roman" panose="02020603050405020304" pitchFamily="18" charset="0"/>
              </a:rPr>
              <a:t>such </a:t>
            </a:r>
            <a:r>
              <a:rPr lang="en-US" sz="2000" dirty="0">
                <a:latin typeface="Times New Roman" panose="02020603050405020304" pitchFamily="18" charset="0"/>
                <a:cs typeface="Times New Roman" panose="02020603050405020304" pitchFamily="18" charset="0"/>
              </a:rPr>
              <a:t>as: Tiffany &amp; Co., Yves Saint Laurent, Ralph Lauren, </a:t>
            </a:r>
            <a:r>
              <a:rPr lang="en-US" sz="2000" dirty="0" err="1">
                <a:latin typeface="Times New Roman" panose="02020603050405020304" pitchFamily="18" charset="0"/>
                <a:cs typeface="Times New Roman" panose="02020603050405020304" pitchFamily="18" charset="0"/>
              </a:rPr>
              <a:t>Fendi</a:t>
            </a:r>
            <a:r>
              <a:rPr lang="en-US" sz="2000" dirty="0">
                <a:latin typeface="Times New Roman" panose="02020603050405020304" pitchFamily="18" charset="0"/>
                <a:cs typeface="Times New Roman" panose="02020603050405020304" pitchFamily="18" charset="0"/>
              </a:rPr>
              <a:t>, Gucci, Louis Vuitton, Valentino, Chanel, Prada, </a:t>
            </a:r>
            <a:r>
              <a:rPr lang="en-US" sz="2000" dirty="0" err="1">
                <a:latin typeface="Times New Roman" panose="02020603050405020304" pitchFamily="18" charset="0"/>
                <a:cs typeface="Times New Roman" panose="02020603050405020304" pitchFamily="18" charset="0"/>
              </a:rPr>
              <a:t>Miu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Miu</a:t>
            </a:r>
            <a:r>
              <a:rPr lang="en-US" sz="2000" dirty="0">
                <a:latin typeface="Times New Roman" panose="02020603050405020304" pitchFamily="18" charset="0"/>
                <a:cs typeface="Times New Roman" panose="02020603050405020304" pitchFamily="18" charset="0"/>
              </a:rPr>
              <a:t> and Cartier. </a:t>
            </a:r>
            <a:endParaRPr lang="en-US" sz="2000" dirty="0" smtClean="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8718" y="178476"/>
            <a:ext cx="3211325" cy="238851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844" y="4206754"/>
            <a:ext cx="3186866" cy="2258034"/>
          </a:xfrm>
          <a:prstGeom prst="rect">
            <a:avLst/>
          </a:prstGeom>
        </p:spPr>
      </p:pic>
      <p:pic>
        <p:nvPicPr>
          <p:cNvPr id="17" name="Content Placeholder 16"/>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4868719" y="4206754"/>
            <a:ext cx="3211325" cy="2247410"/>
          </a:xfr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4844" y="178474"/>
            <a:ext cx="3212867" cy="2388513"/>
          </a:xfrm>
          <a:prstGeom prst="rect">
            <a:avLst/>
          </a:prstGeom>
        </p:spPr>
      </p:pic>
    </p:spTree>
    <p:extLst>
      <p:ext uri="{BB962C8B-B14F-4D97-AF65-F5344CB8AC3E}">
        <p14:creationId xmlns:p14="http://schemas.microsoft.com/office/powerpoint/2010/main" val="1268430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Other Attractions</a:t>
            </a:r>
          </a:p>
        </p:txBody>
      </p:sp>
      <p:sp>
        <p:nvSpPr>
          <p:cNvPr id="4" name="Text Placeholder 3"/>
          <p:cNvSpPr>
            <a:spLocks noGrp="1"/>
          </p:cNvSpPr>
          <p:nvPr>
            <p:ph type="body" sz="half" idx="2"/>
          </p:nvPr>
        </p:nvSpPr>
        <p:spPr>
          <a:xfrm>
            <a:off x="8549639" y="2423160"/>
            <a:ext cx="3437313" cy="3291840"/>
          </a:xfrm>
        </p:spPr>
        <p:txBody>
          <a:bodyPr>
            <a:normAutofit/>
          </a:bodyPr>
          <a:lstStyle/>
          <a:p>
            <a:r>
              <a:rPr lang="en-US" sz="2000" dirty="0" smtClean="0">
                <a:latin typeface="Times New Roman" panose="02020603050405020304" pitchFamily="18" charset="0"/>
                <a:cs typeface="Times New Roman" panose="02020603050405020304" pitchFamily="18" charset="0"/>
              </a:rPr>
              <a:t>Houston Zoo</a:t>
            </a:r>
          </a:p>
          <a:p>
            <a:r>
              <a:rPr lang="en-US" sz="2000" dirty="0" smtClean="0">
                <a:latin typeface="Times New Roman" panose="02020603050405020304" pitchFamily="18" charset="0"/>
                <a:cs typeface="Times New Roman" panose="02020603050405020304" pitchFamily="18" charset="0"/>
              </a:rPr>
              <a:t>Museum of Fine Arts</a:t>
            </a:r>
          </a:p>
          <a:p>
            <a:r>
              <a:rPr lang="en-US" sz="2000" dirty="0" smtClean="0">
                <a:latin typeface="Times New Roman" panose="02020603050405020304" pitchFamily="18" charset="0"/>
                <a:cs typeface="Times New Roman" panose="02020603050405020304" pitchFamily="18" charset="0"/>
              </a:rPr>
              <a:t>Museum of Natural Science</a:t>
            </a:r>
          </a:p>
          <a:p>
            <a:r>
              <a:rPr lang="en-US" sz="2000" dirty="0" smtClean="0">
                <a:latin typeface="Times New Roman" panose="02020603050405020304" pitchFamily="18" charset="0"/>
                <a:cs typeface="Times New Roman" panose="02020603050405020304" pitchFamily="18" charset="0"/>
              </a:rPr>
              <a:t>Houston Astros (MLB)</a:t>
            </a:r>
          </a:p>
          <a:p>
            <a:r>
              <a:rPr lang="en-US" sz="2000" dirty="0" smtClean="0">
                <a:latin typeface="Times New Roman" panose="02020603050405020304" pitchFamily="18" charset="0"/>
                <a:cs typeface="Times New Roman" panose="02020603050405020304" pitchFamily="18" charset="0"/>
              </a:rPr>
              <a:t>Houston Texans (NFL)</a:t>
            </a:r>
          </a:p>
          <a:p>
            <a:r>
              <a:rPr lang="en-US" sz="2000" dirty="0" smtClean="0">
                <a:latin typeface="Times New Roman" panose="02020603050405020304" pitchFamily="18" charset="0"/>
                <a:cs typeface="Times New Roman" panose="02020603050405020304" pitchFamily="18" charset="0"/>
              </a:rPr>
              <a:t>Houston Rockets (NBA)</a:t>
            </a:r>
            <a:endParaRPr lang="en-US" sz="2000" dirty="0">
              <a:latin typeface="Times New Roman" panose="02020603050405020304" pitchFamily="18" charset="0"/>
              <a:cs typeface="Times New Roman" panose="02020603050405020304" pitchFamily="18" charset="0"/>
            </a:endParaRPr>
          </a:p>
        </p:txBody>
      </p:sp>
      <p:pic>
        <p:nvPicPr>
          <p:cNvPr id="5" name="Content Placeholder 4"/>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698270" y="685800"/>
            <a:ext cx="6799810" cy="5019675"/>
          </a:xfrm>
        </p:spPr>
      </p:pic>
    </p:spTree>
    <p:extLst>
      <p:ext uri="{BB962C8B-B14F-4D97-AF65-F5344CB8AC3E}">
        <p14:creationId xmlns:p14="http://schemas.microsoft.com/office/powerpoint/2010/main" val="20881494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69" y="484632"/>
            <a:ext cx="11191741" cy="1609344"/>
          </a:xfrm>
        </p:spPr>
        <p:txBody>
          <a:bodyPr>
            <a:normAutofit/>
          </a:bodyPr>
          <a:lstStyle/>
          <a:p>
            <a:r>
              <a:rPr lang="en-US" sz="4000" dirty="0">
                <a:latin typeface="Times New Roman" panose="02020603050405020304" pitchFamily="18" charset="0"/>
                <a:cs typeface="Times New Roman" panose="02020603050405020304" pitchFamily="18" charset="0"/>
              </a:rPr>
              <a:t>Your Contributions are </a:t>
            </a:r>
            <a:r>
              <a:rPr lang="en-US" sz="4000" dirty="0" smtClean="0">
                <a:latin typeface="Times New Roman" panose="02020603050405020304" pitchFamily="18" charset="0"/>
                <a:cs typeface="Times New Roman" panose="02020603050405020304" pitchFamily="18" charset="0"/>
              </a:rPr>
              <a:t>very Welcome</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sz="3200" dirty="0" smtClean="0">
                <a:latin typeface="Times New Roman" panose="02020603050405020304" pitchFamily="18" charset="0"/>
                <a:cs typeface="Times New Roman" panose="02020603050405020304" pitchFamily="18" charset="0"/>
              </a:rPr>
              <a:t>Important Dates:</a:t>
            </a:r>
          </a:p>
          <a:p>
            <a:pPr lvl="2"/>
            <a:r>
              <a:rPr lang="en-US" sz="2600" dirty="0" smtClean="0">
                <a:latin typeface="Times New Roman" panose="02020603050405020304" pitchFamily="18" charset="0"/>
                <a:cs typeface="Times New Roman" panose="02020603050405020304" pitchFamily="18" charset="0"/>
              </a:rPr>
              <a:t>Submission </a:t>
            </a:r>
            <a:r>
              <a:rPr lang="en-US" sz="2600" dirty="0">
                <a:latin typeface="Times New Roman" panose="02020603050405020304" pitchFamily="18" charset="0"/>
                <a:cs typeface="Times New Roman" panose="02020603050405020304" pitchFamily="18" charset="0"/>
              </a:rPr>
              <a:t>Due: July </a:t>
            </a:r>
            <a:r>
              <a:rPr lang="en-US" sz="2600" dirty="0" smtClean="0">
                <a:latin typeface="Times New Roman" panose="02020603050405020304" pitchFamily="18" charset="0"/>
                <a:cs typeface="Times New Roman" panose="02020603050405020304" pitchFamily="18" charset="0"/>
              </a:rPr>
              <a:t>15</a:t>
            </a:r>
            <a:r>
              <a:rPr lang="en-US" sz="2600" baseline="30000" dirty="0" smtClean="0">
                <a:latin typeface="Times New Roman" panose="02020603050405020304" pitchFamily="18" charset="0"/>
                <a:cs typeface="Times New Roman" panose="02020603050405020304" pitchFamily="18" charset="0"/>
              </a:rPr>
              <a:t>th</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a:t>
            </a:r>
            <a:r>
              <a:rPr lang="en-US" sz="2600" dirty="0" smtClean="0">
                <a:latin typeface="Times New Roman" panose="02020603050405020304" pitchFamily="18" charset="0"/>
                <a:cs typeface="Times New Roman" panose="02020603050405020304" pitchFamily="18" charset="0"/>
              </a:rPr>
              <a:t>by </a:t>
            </a:r>
            <a:r>
              <a:rPr lang="en-US" sz="2600" dirty="0">
                <a:latin typeface="Times New Roman" panose="02020603050405020304" pitchFamily="18" charset="0"/>
                <a:cs typeface="Times New Roman" panose="02020603050405020304" pitchFamily="18" charset="0"/>
              </a:rPr>
              <a:t>11:59:59 PM, CEST)</a:t>
            </a:r>
          </a:p>
          <a:p>
            <a:pPr lvl="2"/>
            <a:r>
              <a:rPr lang="en-US" sz="2600" dirty="0" smtClean="0">
                <a:latin typeface="Times New Roman" panose="02020603050405020304" pitchFamily="18" charset="0"/>
                <a:cs typeface="Times New Roman" panose="02020603050405020304" pitchFamily="18" charset="0"/>
              </a:rPr>
              <a:t>Notification </a:t>
            </a:r>
            <a:r>
              <a:rPr lang="en-US" sz="2600" dirty="0">
                <a:latin typeface="Times New Roman" panose="02020603050405020304" pitchFamily="18" charset="0"/>
                <a:cs typeface="Times New Roman" panose="02020603050405020304" pitchFamily="18" charset="0"/>
              </a:rPr>
              <a:t>of Acceptance: August </a:t>
            </a:r>
            <a:r>
              <a:rPr lang="en-US" sz="2600" dirty="0" smtClean="0">
                <a:latin typeface="Times New Roman" panose="02020603050405020304" pitchFamily="18" charset="0"/>
                <a:cs typeface="Times New Roman" panose="02020603050405020304" pitchFamily="18" charset="0"/>
              </a:rPr>
              <a:t>15</a:t>
            </a:r>
            <a:r>
              <a:rPr lang="en-US" sz="2600" baseline="30000" dirty="0" smtClean="0">
                <a:latin typeface="Times New Roman" panose="02020603050405020304" pitchFamily="18" charset="0"/>
                <a:cs typeface="Times New Roman" panose="02020603050405020304" pitchFamily="18" charset="0"/>
              </a:rPr>
              <a:t>th</a:t>
            </a:r>
            <a:endParaRPr lang="en-US" sz="2600" dirty="0" smtClean="0">
              <a:latin typeface="Times New Roman" panose="02020603050405020304" pitchFamily="18" charset="0"/>
              <a:cs typeface="Times New Roman" panose="02020603050405020304" pitchFamily="18" charset="0"/>
            </a:endParaRPr>
          </a:p>
          <a:p>
            <a:pPr lvl="2"/>
            <a:r>
              <a:rPr lang="en-US" sz="2600" dirty="0" smtClean="0">
                <a:latin typeface="Times New Roman" panose="02020603050405020304" pitchFamily="18" charset="0"/>
                <a:cs typeface="Times New Roman" panose="02020603050405020304" pitchFamily="18" charset="0"/>
              </a:rPr>
              <a:t>Final </a:t>
            </a:r>
            <a:r>
              <a:rPr lang="en-US" sz="2600" dirty="0">
                <a:latin typeface="Times New Roman" panose="02020603050405020304" pitchFamily="18" charset="0"/>
                <a:cs typeface="Times New Roman" panose="02020603050405020304" pitchFamily="18" charset="0"/>
              </a:rPr>
              <a:t>Version Due: September </a:t>
            </a:r>
            <a:r>
              <a:rPr lang="en-US" sz="2600" dirty="0" smtClean="0">
                <a:latin typeface="Times New Roman" panose="02020603050405020304" pitchFamily="18" charset="0"/>
                <a:cs typeface="Times New Roman" panose="02020603050405020304" pitchFamily="18" charset="0"/>
              </a:rPr>
              <a:t>1</a:t>
            </a:r>
            <a:r>
              <a:rPr lang="en-US" sz="2600" baseline="30000" dirty="0" smtClean="0">
                <a:latin typeface="Times New Roman" panose="02020603050405020304" pitchFamily="18" charset="0"/>
                <a:cs typeface="Times New Roman" panose="02020603050405020304" pitchFamily="18" charset="0"/>
              </a:rPr>
              <a:t>st</a:t>
            </a:r>
            <a:endParaRPr lang="en-US" sz="2600" dirty="0" smtClean="0">
              <a:latin typeface="Times New Roman" panose="02020603050405020304" pitchFamily="18" charset="0"/>
              <a:cs typeface="Times New Roman" panose="02020603050405020304" pitchFamily="18" charset="0"/>
            </a:endParaRPr>
          </a:p>
          <a:p>
            <a:pPr lvl="2"/>
            <a:r>
              <a:rPr lang="en-US" sz="2600" dirty="0" smtClean="0">
                <a:latin typeface="Times New Roman" panose="02020603050405020304" pitchFamily="18" charset="0"/>
                <a:cs typeface="Times New Roman" panose="02020603050405020304" pitchFamily="18" charset="0"/>
              </a:rPr>
              <a:t>Conference Dates</a:t>
            </a:r>
            <a:r>
              <a:rPr lang="en-US" sz="2600" dirty="0">
                <a:latin typeface="Times New Roman" panose="02020603050405020304" pitchFamily="18" charset="0"/>
                <a:cs typeface="Times New Roman" panose="02020603050405020304" pitchFamily="18" charset="0"/>
              </a:rPr>
              <a:t>: December </a:t>
            </a:r>
            <a:r>
              <a:rPr lang="en-US" sz="2600" dirty="0" smtClean="0">
                <a:latin typeface="Times New Roman" panose="02020603050405020304" pitchFamily="18" charset="0"/>
                <a:cs typeface="Times New Roman" panose="02020603050405020304" pitchFamily="18" charset="0"/>
              </a:rPr>
              <a:t>18-20</a:t>
            </a:r>
          </a:p>
          <a:p>
            <a:r>
              <a:rPr lang="en-US" sz="3400" dirty="0" smtClean="0">
                <a:latin typeface="Times New Roman" panose="02020603050405020304" pitchFamily="18" charset="0"/>
                <a:cs typeface="Times New Roman" panose="02020603050405020304" pitchFamily="18" charset="0"/>
              </a:rPr>
              <a:t>Contact: Please send all concerns and questions to the email address</a:t>
            </a:r>
            <a:endParaRPr lang="en-US" sz="3800" dirty="0" smtClean="0">
              <a:latin typeface="Times New Roman" panose="02020603050405020304" pitchFamily="18" charset="0"/>
              <a:cs typeface="Times New Roman" panose="02020603050405020304" pitchFamily="18" charset="0"/>
            </a:endParaRPr>
          </a:p>
          <a:p>
            <a:pPr lvl="2"/>
            <a:r>
              <a:rPr lang="en-US" sz="2600" dirty="0" smtClean="0">
                <a:latin typeface="Times New Roman" panose="02020603050405020304" pitchFamily="18" charset="0"/>
                <a:cs typeface="Times New Roman" panose="02020603050405020304" pitchFamily="18" charset="0"/>
                <a:hlinkClick r:id="rId2"/>
              </a:rPr>
              <a:t>cocoa15.chairs@gmail.com</a:t>
            </a:r>
            <a:endParaRPr lang="en-US" sz="26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8563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Location</a:t>
            </a:r>
            <a:endParaRPr lang="en-US" dirty="0">
              <a:latin typeface="Times New Roman" panose="02020603050405020304" pitchFamily="18" charset="0"/>
              <a:cs typeface="Times New Roman" panose="02020603050405020304" pitchFamily="18" charset="0"/>
            </a:endParaRPr>
          </a:p>
        </p:txBody>
      </p:sp>
      <p:pic>
        <p:nvPicPr>
          <p:cNvPr id="1026" name="Picture 2" descr="https://bill37mccurdy.files.wordpress.com/2014/10/houston1.jp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0" y="27162"/>
            <a:ext cx="8289561" cy="683083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half" idx="2"/>
          </p:nvPr>
        </p:nvSpPr>
        <p:spPr/>
        <p:txBody>
          <a:bodyPr>
            <a:normAutofit/>
          </a:bodyPr>
          <a:lstStyle/>
          <a:p>
            <a:r>
              <a:rPr lang="en-US" sz="2000" dirty="0" smtClean="0">
                <a:latin typeface="Times New Roman" panose="02020603050405020304" pitchFamily="18" charset="0"/>
                <a:cs typeface="Times New Roman" panose="02020603050405020304" pitchFamily="18" charset="0"/>
              </a:rPr>
              <a:t>COCOA 2015 will be held in Houston, Texas nearby the Galleria shopping mall.</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2685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topics of </a:t>
            </a:r>
            <a:r>
              <a:rPr lang="en-US" dirty="0" smtClean="0">
                <a:latin typeface="Times New Roman" panose="02020603050405020304" pitchFamily="18" charset="0"/>
                <a:cs typeface="Times New Roman" panose="02020603050405020304" pitchFamily="18" charset="0"/>
              </a:rPr>
              <a:t>interest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31520" y="2121408"/>
            <a:ext cx="3583062" cy="4050792"/>
          </a:xfrm>
        </p:spPr>
        <p:txBody>
          <a:bodyPr>
            <a:normAutofit/>
          </a:bodyPr>
          <a:lstStyle/>
          <a:p>
            <a:r>
              <a:rPr lang="en-US" sz="2200" dirty="0">
                <a:latin typeface="Times New Roman" panose="02020603050405020304" pitchFamily="18" charset="0"/>
                <a:cs typeface="Times New Roman" panose="02020603050405020304" pitchFamily="18" charset="0"/>
              </a:rPr>
              <a:t>Algorithms and Data Structures</a:t>
            </a:r>
          </a:p>
          <a:p>
            <a:r>
              <a:rPr lang="en-US" sz="2200" dirty="0">
                <a:latin typeface="Times New Roman" panose="02020603050405020304" pitchFamily="18" charset="0"/>
                <a:cs typeface="Times New Roman" panose="02020603050405020304" pitchFamily="18" charset="0"/>
              </a:rPr>
              <a:t>Approximation Algorithms</a:t>
            </a:r>
          </a:p>
          <a:p>
            <a:r>
              <a:rPr lang="en-US" sz="2200" dirty="0">
                <a:latin typeface="Times New Roman" panose="02020603050405020304" pitchFamily="18" charset="0"/>
                <a:cs typeface="Times New Roman" panose="02020603050405020304" pitchFamily="18" charset="0"/>
              </a:rPr>
              <a:t>Bioinformatics</a:t>
            </a:r>
          </a:p>
          <a:p>
            <a:r>
              <a:rPr lang="en-US" sz="2200" dirty="0">
                <a:latin typeface="Times New Roman" panose="02020603050405020304" pitchFamily="18" charset="0"/>
                <a:cs typeface="Times New Roman" panose="02020603050405020304" pitchFamily="18" charset="0"/>
              </a:rPr>
              <a:t>Communication Networks</a:t>
            </a:r>
          </a:p>
          <a:p>
            <a:r>
              <a:rPr lang="en-US" sz="2200" dirty="0">
                <a:latin typeface="Times New Roman" panose="02020603050405020304" pitchFamily="18" charset="0"/>
                <a:cs typeface="Times New Roman" panose="02020603050405020304" pitchFamily="18" charset="0"/>
              </a:rPr>
              <a:t>Computational Algebra</a:t>
            </a:r>
          </a:p>
          <a:p>
            <a:r>
              <a:rPr lang="en-US" sz="2200" dirty="0">
                <a:latin typeface="Times New Roman" panose="02020603050405020304" pitchFamily="18" charset="0"/>
                <a:cs typeface="Times New Roman" panose="02020603050405020304" pitchFamily="18" charset="0"/>
              </a:rPr>
              <a:t>Computational Biology</a:t>
            </a:r>
          </a:p>
          <a:p>
            <a:r>
              <a:rPr lang="en-US" sz="2200" dirty="0">
                <a:latin typeface="Times New Roman" panose="02020603050405020304" pitchFamily="18" charset="0"/>
                <a:cs typeface="Times New Roman" panose="02020603050405020304" pitchFamily="18" charset="0"/>
              </a:rPr>
              <a:t>Computational </a:t>
            </a:r>
            <a:r>
              <a:rPr lang="en-US" sz="2200" dirty="0" smtClean="0">
                <a:latin typeface="Times New Roman" panose="02020603050405020304" pitchFamily="18" charset="0"/>
                <a:cs typeface="Times New Roman" panose="02020603050405020304" pitchFamily="18" charset="0"/>
              </a:rPr>
              <a:t>Financing</a:t>
            </a:r>
            <a:endParaRPr lang="en-US" sz="2200" dirty="0">
              <a:latin typeface="Times New Roman" panose="02020603050405020304" pitchFamily="18" charset="0"/>
              <a:cs typeface="Times New Roman" panose="02020603050405020304" pitchFamily="18" charset="0"/>
            </a:endParaRPr>
          </a:p>
        </p:txBody>
      </p:sp>
      <p:sp>
        <p:nvSpPr>
          <p:cNvPr id="4" name="Content Placeholder 2"/>
          <p:cNvSpPr txBox="1">
            <a:spLocks/>
          </p:cNvSpPr>
          <p:nvPr/>
        </p:nvSpPr>
        <p:spPr>
          <a:xfrm>
            <a:off x="4281331" y="2093976"/>
            <a:ext cx="3532633" cy="405079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sz="2200" dirty="0" smtClean="0">
                <a:latin typeface="Times New Roman" panose="02020603050405020304" pitchFamily="18" charset="0"/>
                <a:cs typeface="Times New Roman" panose="02020603050405020304" pitchFamily="18" charset="0"/>
              </a:rPr>
              <a:t>Computational Game Theory</a:t>
            </a:r>
          </a:p>
          <a:p>
            <a:r>
              <a:rPr lang="en-US" sz="2200" dirty="0" smtClean="0">
                <a:latin typeface="Times New Roman" panose="02020603050405020304" pitchFamily="18" charset="0"/>
                <a:cs typeface="Times New Roman" panose="02020603050405020304" pitchFamily="18" charset="0"/>
              </a:rPr>
              <a:t>Computational Geometry</a:t>
            </a:r>
          </a:p>
          <a:p>
            <a:r>
              <a:rPr lang="en-US" sz="2200" dirty="0" smtClean="0">
                <a:latin typeface="Times New Roman" panose="02020603050405020304" pitchFamily="18" charset="0"/>
                <a:cs typeface="Times New Roman" panose="02020603050405020304" pitchFamily="18" charset="0"/>
              </a:rPr>
              <a:t>Computational Learning Theory</a:t>
            </a:r>
          </a:p>
          <a:p>
            <a:r>
              <a:rPr lang="en-US" sz="2200" dirty="0" smtClean="0">
                <a:latin typeface="Times New Roman" panose="02020603050405020304" pitchFamily="18" charset="0"/>
                <a:cs typeface="Times New Roman" panose="02020603050405020304" pitchFamily="18" charset="0"/>
              </a:rPr>
              <a:t>Computational Number Theory</a:t>
            </a:r>
          </a:p>
          <a:p>
            <a:r>
              <a:rPr lang="en-US" sz="2200" dirty="0" smtClean="0">
                <a:latin typeface="Times New Roman" panose="02020603050405020304" pitchFamily="18" charset="0"/>
                <a:cs typeface="Times New Roman" panose="02020603050405020304" pitchFamily="18" charset="0"/>
              </a:rPr>
              <a:t>Extremal Graph Theory</a:t>
            </a:r>
          </a:p>
          <a:p>
            <a:r>
              <a:rPr lang="en-US" sz="2200" dirty="0" smtClean="0">
                <a:latin typeface="Times New Roman" panose="02020603050405020304" pitchFamily="18" charset="0"/>
                <a:cs typeface="Times New Roman" panose="02020603050405020304" pitchFamily="18" charset="0"/>
              </a:rPr>
              <a:t>Graph Searching</a:t>
            </a:r>
          </a:p>
          <a:p>
            <a:r>
              <a:rPr lang="en-US" sz="2200" dirty="0" smtClean="0">
                <a:latin typeface="Times New Roman" panose="02020603050405020304" pitchFamily="18" charset="0"/>
                <a:cs typeface="Times New Roman" panose="02020603050405020304" pitchFamily="18" charset="0"/>
              </a:rPr>
              <a:t>Graph Theory</a:t>
            </a:r>
          </a:p>
          <a:p>
            <a:endParaRPr lang="en-US" sz="2200" dirty="0">
              <a:latin typeface="Times New Roman" panose="02020603050405020304" pitchFamily="18" charset="0"/>
              <a:cs typeface="Times New Roman" panose="02020603050405020304" pitchFamily="18" charset="0"/>
            </a:endParaRPr>
          </a:p>
        </p:txBody>
      </p:sp>
      <p:sp>
        <p:nvSpPr>
          <p:cNvPr id="5" name="Content Placeholder 2"/>
          <p:cNvSpPr>
            <a:spLocks noGrp="1"/>
          </p:cNvSpPr>
          <p:nvPr/>
        </p:nvSpPr>
        <p:spPr>
          <a:xfrm>
            <a:off x="7813964" y="2093976"/>
            <a:ext cx="3779244" cy="4050792"/>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sz="2200" dirty="0" smtClean="0">
                <a:latin typeface="Times New Roman" panose="02020603050405020304" pitchFamily="18" charset="0"/>
                <a:cs typeface="Times New Roman" panose="02020603050405020304" pitchFamily="18" charset="0"/>
              </a:rPr>
              <a:t>Network </a:t>
            </a:r>
            <a:r>
              <a:rPr lang="en-US" sz="2200" dirty="0">
                <a:latin typeface="Times New Roman" panose="02020603050405020304" pitchFamily="18" charset="0"/>
                <a:cs typeface="Times New Roman" panose="02020603050405020304" pitchFamily="18" charset="0"/>
              </a:rPr>
              <a:t>Flow</a:t>
            </a:r>
          </a:p>
          <a:p>
            <a:r>
              <a:rPr lang="en-US" sz="2200" dirty="0">
                <a:latin typeface="Times New Roman" panose="02020603050405020304" pitchFamily="18" charset="0"/>
                <a:cs typeface="Times New Roman" panose="02020603050405020304" pitchFamily="18" charset="0"/>
              </a:rPr>
              <a:t>Network Optimization Problems</a:t>
            </a:r>
          </a:p>
          <a:p>
            <a:r>
              <a:rPr lang="en-US" sz="2200" dirty="0">
                <a:latin typeface="Times New Roman" panose="02020603050405020304" pitchFamily="18" charset="0"/>
                <a:cs typeface="Times New Roman" panose="02020603050405020304" pitchFamily="18" charset="0"/>
              </a:rPr>
              <a:t>Operation Research</a:t>
            </a:r>
          </a:p>
          <a:p>
            <a:r>
              <a:rPr lang="en-US" sz="2200" dirty="0">
                <a:latin typeface="Times New Roman" panose="02020603050405020304" pitchFamily="18" charset="0"/>
                <a:cs typeface="Times New Roman" panose="02020603050405020304" pitchFamily="18" charset="0"/>
              </a:rPr>
              <a:t>Optimal Resource Management</a:t>
            </a:r>
          </a:p>
          <a:p>
            <a:r>
              <a:rPr lang="en-US" sz="2200" dirty="0">
                <a:latin typeface="Times New Roman" panose="02020603050405020304" pitchFamily="18" charset="0"/>
                <a:cs typeface="Times New Roman" panose="02020603050405020304" pitchFamily="18" charset="0"/>
              </a:rPr>
              <a:t>Parallel and Distributed Computing</a:t>
            </a:r>
          </a:p>
          <a:p>
            <a:r>
              <a:rPr lang="en-US" sz="2200" dirty="0">
                <a:latin typeface="Times New Roman" panose="02020603050405020304" pitchFamily="18" charset="0"/>
                <a:cs typeface="Times New Roman" panose="02020603050405020304" pitchFamily="18" charset="0"/>
              </a:rPr>
              <a:t>Scheduling</a:t>
            </a:r>
          </a:p>
          <a:p>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9125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Publication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69848" y="2121408"/>
            <a:ext cx="7546118" cy="4050792"/>
          </a:xfrm>
        </p:spPr>
        <p:txBody>
          <a:bodyPr>
            <a:normAutofit/>
          </a:bodyPr>
          <a:lstStyle/>
          <a:p>
            <a:r>
              <a:rPr lang="en-US" sz="2800" dirty="0">
                <a:latin typeface="Times New Roman" panose="02020603050405020304" pitchFamily="18" charset="0"/>
                <a:cs typeface="Times New Roman" panose="02020603050405020304" pitchFamily="18" charset="0"/>
              </a:rPr>
              <a:t>The conference proceedings will be published </a:t>
            </a:r>
            <a:r>
              <a:rPr lang="en-US" sz="2800" dirty="0" smtClean="0">
                <a:latin typeface="Times New Roman" panose="02020603050405020304" pitchFamily="18" charset="0"/>
                <a:cs typeface="Times New Roman" panose="02020603050405020304" pitchFamily="18" charset="0"/>
              </a:rPr>
              <a:t>by</a:t>
            </a:r>
          </a:p>
          <a:p>
            <a:pPr lvl="2"/>
            <a:r>
              <a:rPr lang="en-US" sz="2000" dirty="0" smtClean="0">
                <a:latin typeface="Times New Roman" panose="02020603050405020304" pitchFamily="18" charset="0"/>
                <a:cs typeface="Times New Roman" panose="02020603050405020304" pitchFamily="18" charset="0"/>
              </a:rPr>
              <a:t>Lecture </a:t>
            </a:r>
            <a:r>
              <a:rPr lang="en-US" sz="2000" dirty="0">
                <a:latin typeface="Times New Roman" panose="02020603050405020304" pitchFamily="18" charset="0"/>
                <a:cs typeface="Times New Roman" panose="02020603050405020304" pitchFamily="18" charset="0"/>
              </a:rPr>
              <a:t>Notes in Computer Science (LNCS</a:t>
            </a:r>
            <a:r>
              <a:rPr lang="en-US" sz="20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After </a:t>
            </a:r>
            <a:r>
              <a:rPr lang="en-US" sz="2800" dirty="0">
                <a:latin typeface="Times New Roman" panose="02020603050405020304" pitchFamily="18" charset="0"/>
                <a:cs typeface="Times New Roman" panose="02020603050405020304" pitchFamily="18" charset="0"/>
              </a:rPr>
              <a:t>the conference, some selected papers will be published in special issues </a:t>
            </a:r>
            <a:r>
              <a:rPr lang="en-US" sz="2800" dirty="0" smtClean="0">
                <a:latin typeface="Times New Roman" panose="02020603050405020304" pitchFamily="18" charset="0"/>
                <a:cs typeface="Times New Roman" panose="02020603050405020304" pitchFamily="18" charset="0"/>
              </a:rPr>
              <a:t>of</a:t>
            </a:r>
          </a:p>
          <a:p>
            <a:pPr lvl="2"/>
            <a:r>
              <a:rPr lang="en-US" sz="2000" dirty="0" smtClean="0">
                <a:latin typeface="Times New Roman" panose="02020603050405020304" pitchFamily="18" charset="0"/>
                <a:cs typeface="Times New Roman" panose="02020603050405020304" pitchFamily="18" charset="0"/>
              </a:rPr>
              <a:t>Theoretical </a:t>
            </a:r>
            <a:r>
              <a:rPr lang="en-US" sz="2000" dirty="0">
                <a:latin typeface="Times New Roman" panose="02020603050405020304" pitchFamily="18" charset="0"/>
                <a:cs typeface="Times New Roman" panose="02020603050405020304" pitchFamily="18" charset="0"/>
              </a:rPr>
              <a:t>Computer </a:t>
            </a:r>
            <a:r>
              <a:rPr lang="en-US" sz="2000" dirty="0" smtClean="0">
                <a:latin typeface="Times New Roman" panose="02020603050405020304" pitchFamily="18" charset="0"/>
                <a:cs typeface="Times New Roman" panose="02020603050405020304" pitchFamily="18" charset="0"/>
              </a:rPr>
              <a:t>Science</a:t>
            </a:r>
            <a:endParaRPr lang="en-US" sz="2000" dirty="0">
              <a:latin typeface="Times New Roman" panose="02020603050405020304" pitchFamily="18" charset="0"/>
              <a:cs typeface="Times New Roman" panose="02020603050405020304" pitchFamily="18" charset="0"/>
            </a:endParaRPr>
          </a:p>
          <a:p>
            <a:pPr lvl="2"/>
            <a:r>
              <a:rPr lang="en-US" sz="2000" dirty="0" smtClean="0">
                <a:latin typeface="Times New Roman" panose="02020603050405020304" pitchFamily="18" charset="0"/>
                <a:cs typeface="Times New Roman" panose="02020603050405020304" pitchFamily="18" charset="0"/>
              </a:rPr>
              <a:t>Journal </a:t>
            </a:r>
            <a:r>
              <a:rPr lang="en-US" sz="2000" dirty="0">
                <a:latin typeface="Times New Roman" panose="02020603050405020304" pitchFamily="18" charset="0"/>
                <a:cs typeface="Times New Roman" panose="02020603050405020304" pitchFamily="18" charset="0"/>
              </a:rPr>
              <a:t>of Combinatorial </a:t>
            </a:r>
            <a:r>
              <a:rPr lang="en-US" sz="2000" dirty="0" smtClean="0">
                <a:latin typeface="Times New Roman" panose="02020603050405020304" pitchFamily="18" charset="0"/>
                <a:cs typeface="Times New Roman" panose="02020603050405020304" pitchFamily="18" charset="0"/>
              </a:rPr>
              <a:t>Optimization</a:t>
            </a:r>
            <a:endParaRPr lang="en-US" sz="2000" dirty="0">
              <a:latin typeface="Times New Roman" panose="02020603050405020304" pitchFamily="18" charset="0"/>
              <a:cs typeface="Times New Roman" panose="02020603050405020304" pitchFamily="18" charset="0"/>
            </a:endParaRPr>
          </a:p>
          <a:p>
            <a:pPr lvl="2"/>
            <a:r>
              <a:rPr lang="en-US" sz="2000" dirty="0" smtClean="0">
                <a:latin typeface="Times New Roman" panose="02020603050405020304" pitchFamily="18" charset="0"/>
                <a:cs typeface="Times New Roman" panose="02020603050405020304" pitchFamily="18" charset="0"/>
              </a:rPr>
              <a:t>Computational </a:t>
            </a:r>
            <a:r>
              <a:rPr lang="en-US" sz="2000" dirty="0">
                <a:latin typeface="Times New Roman" panose="02020603050405020304" pitchFamily="18" charset="0"/>
                <a:cs typeface="Times New Roman" panose="02020603050405020304" pitchFamily="18" charset="0"/>
              </a:rPr>
              <a:t>Social </a:t>
            </a:r>
            <a:r>
              <a:rPr lang="en-US" sz="2000" dirty="0" smtClean="0">
                <a:latin typeface="Times New Roman" panose="02020603050405020304" pitchFamily="18" charset="0"/>
                <a:cs typeface="Times New Roman" panose="02020603050405020304" pitchFamily="18" charset="0"/>
              </a:rPr>
              <a:t>Networks</a:t>
            </a:r>
          </a:p>
          <a:p>
            <a:pPr lvl="2"/>
            <a:r>
              <a:rPr lang="en-US" sz="2000" dirty="0">
                <a:latin typeface="Times New Roman" panose="02020603050405020304" pitchFamily="18" charset="0"/>
                <a:cs typeface="Times New Roman" panose="02020603050405020304" pitchFamily="18" charset="0"/>
              </a:rPr>
              <a:t>Algorithmica</a:t>
            </a:r>
            <a:endParaRPr lang="en-US" sz="2000" dirty="0" smtClean="0">
              <a:latin typeface="Times New Roman" panose="02020603050405020304" pitchFamily="18" charset="0"/>
              <a:cs typeface="Times New Roman" panose="02020603050405020304" pitchFamily="18" charset="0"/>
            </a:endParaRPr>
          </a:p>
          <a:p>
            <a:pPr lvl="2"/>
            <a:endParaRPr lang="en-US" sz="2200" dirty="0">
              <a:latin typeface="Times New Roman" panose="02020603050405020304" pitchFamily="18" charset="0"/>
              <a:cs typeface="Times New Roman" panose="02020603050405020304" pitchFamily="18" charset="0"/>
            </a:endParaRPr>
          </a:p>
        </p:txBody>
      </p:sp>
      <p:pic>
        <p:nvPicPr>
          <p:cNvPr id="1026" name="Picture 2" descr="t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6581" y="3570971"/>
            <a:ext cx="1447939" cy="19335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o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2221" y="3570971"/>
            <a:ext cx="1315417" cy="1933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s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5340" y="3570971"/>
            <a:ext cx="1457325" cy="19335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stretch>
            <a:fillRect/>
          </a:stretch>
        </p:blipFill>
        <p:spPr>
          <a:xfrm>
            <a:off x="10370367" y="3570971"/>
            <a:ext cx="1285010" cy="1948581"/>
          </a:xfrm>
          <a:prstGeom prst="rect">
            <a:avLst/>
          </a:prstGeom>
        </p:spPr>
      </p:pic>
    </p:spTree>
    <p:extLst>
      <p:ext uri="{BB962C8B-B14F-4D97-AF65-F5344CB8AC3E}">
        <p14:creationId xmlns:p14="http://schemas.microsoft.com/office/powerpoint/2010/main" val="329971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9640" y="685800"/>
            <a:ext cx="3642360" cy="1737360"/>
          </a:xfrm>
        </p:spPr>
        <p:txBody>
          <a:bodyPr/>
          <a:lstStyle/>
          <a:p>
            <a:r>
              <a:rPr lang="en-US" dirty="0" smtClean="0">
                <a:latin typeface="Times New Roman" panose="02020603050405020304" pitchFamily="18" charset="0"/>
                <a:cs typeface="Times New Roman" panose="02020603050405020304" pitchFamily="18" charset="0"/>
              </a:rPr>
              <a:t>Climate Houston</a:t>
            </a:r>
            <a:endParaRPr lang="en-US" dirty="0">
              <a:latin typeface="Times New Roman" panose="02020603050405020304" pitchFamily="18" charset="0"/>
              <a:cs typeface="Times New Roman" panose="02020603050405020304" pitchFamily="18" charset="0"/>
            </a:endParaRPr>
          </a:p>
        </p:txBody>
      </p:sp>
      <p:pic>
        <p:nvPicPr>
          <p:cNvPr id="8" name="Content Placeholder 7"/>
          <p:cNvPicPr>
            <a:picLocks noGrp="1" noChangeAspect="1"/>
          </p:cNvPicPr>
          <p:nvPr>
            <p:ph idx="1"/>
          </p:nvPr>
        </p:nvPicPr>
        <p:blipFill rotWithShape="1">
          <a:blip r:embed="rId2">
            <a:extLst>
              <a:ext uri="{28A0092B-C50C-407E-A947-70E740481C1C}">
                <a14:useLocalDpi xmlns:a14="http://schemas.microsoft.com/office/drawing/2010/main" val="0"/>
              </a:ext>
            </a:extLst>
          </a:blip>
          <a:srcRect l="734" r="-1"/>
          <a:stretch/>
        </p:blipFill>
        <p:spPr>
          <a:xfrm>
            <a:off x="748048" y="3418561"/>
            <a:ext cx="6711949" cy="2296439"/>
          </a:xfrm>
        </p:spPr>
      </p:pic>
      <p:sp>
        <p:nvSpPr>
          <p:cNvPr id="5" name="Text Placeholder 4"/>
          <p:cNvSpPr>
            <a:spLocks noGrp="1"/>
          </p:cNvSpPr>
          <p:nvPr>
            <p:ph type="body" sz="half" idx="2"/>
          </p:nvPr>
        </p:nvSpPr>
        <p:spPr/>
        <p:txBody>
          <a:bodyPr/>
          <a:lstStyle/>
          <a:p>
            <a:r>
              <a:rPr lang="en-US" sz="2000" dirty="0">
                <a:latin typeface="Times New Roman" panose="02020603050405020304" pitchFamily="18" charset="0"/>
                <a:cs typeface="Times New Roman" panose="02020603050405020304" pitchFamily="18" charset="0"/>
              </a:rPr>
              <a:t>I</a:t>
            </a:r>
            <a:r>
              <a:rPr lang="en-US" sz="2000" dirty="0" smtClean="0">
                <a:latin typeface="Times New Roman" panose="02020603050405020304" pitchFamily="18" charset="0"/>
                <a:cs typeface="Times New Roman" panose="02020603050405020304" pitchFamily="18" charset="0"/>
              </a:rPr>
              <a:t>n December</a:t>
            </a:r>
          </a:p>
          <a:p>
            <a:r>
              <a:rPr lang="en-US" sz="2000" dirty="0" smtClean="0">
                <a:latin typeface="Times New Roman" panose="02020603050405020304" pitchFamily="18" charset="0"/>
                <a:cs typeface="Times New Roman" panose="02020603050405020304" pitchFamily="18" charset="0"/>
              </a:rPr>
              <a:t>Temperature: </a:t>
            </a: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Max 60</a:t>
            </a: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Min 40</a:t>
            </a:r>
          </a:p>
          <a:p>
            <a:r>
              <a:rPr lang="en-US" sz="2000" dirty="0" smtClean="0">
                <a:latin typeface="Times New Roman" panose="02020603050405020304" pitchFamily="18" charset="0"/>
                <a:cs typeface="Times New Roman" panose="02020603050405020304" pitchFamily="18" charset="0"/>
              </a:rPr>
              <a:t>Precipitation: </a:t>
            </a:r>
          </a:p>
          <a:p>
            <a:pPr marL="342900" indent="-34290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About 2 inch</a:t>
            </a:r>
          </a:p>
          <a:p>
            <a:endParaRPr lang="en-US"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59"/>
          <a:stretch/>
        </p:blipFill>
        <p:spPr>
          <a:xfrm>
            <a:off x="748048" y="1033915"/>
            <a:ext cx="6711949" cy="2384646"/>
          </a:xfrm>
          <a:prstGeom prst="rect">
            <a:avLst/>
          </a:prstGeom>
        </p:spPr>
      </p:pic>
    </p:spTree>
    <p:extLst>
      <p:ext uri="{BB962C8B-B14F-4D97-AF65-F5344CB8AC3E}">
        <p14:creationId xmlns:p14="http://schemas.microsoft.com/office/powerpoint/2010/main" val="2529082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6104" y="221973"/>
            <a:ext cx="3988904" cy="2057588"/>
          </a:xfrm>
        </p:spPr>
        <p:txBody>
          <a:bodyPr/>
          <a:lstStyle/>
          <a:p>
            <a:r>
              <a:rPr lang="en-US" dirty="0" smtClean="0">
                <a:latin typeface="Times New Roman" panose="02020603050405020304" pitchFamily="18" charset="0"/>
                <a:cs typeface="Times New Roman" panose="02020603050405020304" pitchFamily="18" charset="0"/>
              </a:rPr>
              <a:t>Transportation</a:t>
            </a:r>
            <a:endParaRPr lang="en-US" dirty="0">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half" idx="2"/>
          </p:nvPr>
        </p:nvSpPr>
        <p:spPr>
          <a:xfrm>
            <a:off x="8549640" y="2423160"/>
            <a:ext cx="3200400" cy="3291840"/>
          </a:xfrm>
        </p:spPr>
        <p:txBody>
          <a:bodyPr>
            <a:normAutofit/>
          </a:bodyPr>
          <a:lstStyle/>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METRO Rail </a:t>
            </a:r>
            <a:r>
              <a:rPr lang="en-US" sz="2000" dirty="0">
                <a:latin typeface="Times New Roman" panose="02020603050405020304" pitchFamily="18" charset="0"/>
                <a:cs typeface="Times New Roman" panose="02020603050405020304" pitchFamily="18" charset="0"/>
              </a:rPr>
              <a:t>is a fast, convenient way to travel to downtown, midtown, the Museum </a:t>
            </a:r>
            <a:r>
              <a:rPr lang="en-US" sz="2000" dirty="0" smtClean="0">
                <a:latin typeface="Times New Roman" panose="02020603050405020304" pitchFamily="18" charset="0"/>
                <a:cs typeface="Times New Roman" panose="02020603050405020304" pitchFamily="18" charset="0"/>
              </a:rPr>
              <a:t>District. </a:t>
            </a: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Rent Cars </a:t>
            </a:r>
            <a:r>
              <a:rPr lang="en-US" sz="2000" dirty="0">
                <a:latin typeface="Times New Roman" panose="02020603050405020304" pitchFamily="18" charset="0"/>
                <a:cs typeface="Times New Roman" panose="02020603050405020304" pitchFamily="18" charset="0"/>
              </a:rPr>
              <a:t>in GEORGE BUSH </a:t>
            </a:r>
            <a:r>
              <a:rPr lang="en-US" sz="2000" dirty="0" smtClean="0">
                <a:latin typeface="Times New Roman" panose="02020603050405020304" pitchFamily="18" charset="0"/>
                <a:cs typeface="Times New Roman" panose="02020603050405020304" pitchFamily="18" charset="0"/>
              </a:rPr>
              <a:t>AIRPORT</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and HOBBY AIRPORT</a:t>
            </a:r>
            <a:endParaRPr lang="en-US" sz="2000" dirty="0">
              <a:latin typeface="Times New Roman" panose="02020603050405020304" pitchFamily="18" charset="0"/>
              <a:cs typeface="Times New Roman" panose="02020603050405020304" pitchFamily="18" charset="0"/>
            </a:endParaRP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6552" y="782131"/>
            <a:ext cx="3569427" cy="2580578"/>
          </a:xfr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6083" t="14097" r="2198" b="16649"/>
          <a:stretch/>
        </p:blipFill>
        <p:spPr>
          <a:xfrm>
            <a:off x="4823172" y="5303247"/>
            <a:ext cx="1300390" cy="501581"/>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3172" y="4165541"/>
            <a:ext cx="1300390" cy="501579"/>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3173" y="4734393"/>
            <a:ext cx="1300390" cy="501581"/>
          </a:xfrm>
          <a:prstGeom prst="rect">
            <a:avLst/>
          </a:prstGeom>
        </p:spPr>
      </p:pic>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23172" y="5872101"/>
            <a:ext cx="1300390" cy="501581"/>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6552" y="4165541"/>
            <a:ext cx="3569427" cy="2248137"/>
          </a:xfrm>
          <a:prstGeom prst="rect">
            <a:avLst/>
          </a:prstGeom>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57164" y="782132"/>
            <a:ext cx="3481291" cy="2580578"/>
          </a:xfrm>
          <a:prstGeom prst="rect">
            <a:avLst/>
          </a:prstGeom>
        </p:spPr>
      </p:pic>
    </p:spTree>
    <p:extLst>
      <p:ext uri="{BB962C8B-B14F-4D97-AF65-F5344CB8AC3E}">
        <p14:creationId xmlns:p14="http://schemas.microsoft.com/office/powerpoint/2010/main" val="390284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17" y="1278235"/>
            <a:ext cx="2506016" cy="3185962"/>
          </a:xfrm>
          <a:prstGeom prst="rect">
            <a:avLst/>
          </a:prstGeom>
        </p:spPr>
      </p:pic>
      <p:sp>
        <p:nvSpPr>
          <p:cNvPr id="2" name="Title 1"/>
          <p:cNvSpPr>
            <a:spLocks noGrp="1"/>
          </p:cNvSpPr>
          <p:nvPr>
            <p:ph type="ctrTitle"/>
          </p:nvPr>
        </p:nvSpPr>
        <p:spPr>
          <a:xfrm>
            <a:off x="1596991" y="1353312"/>
            <a:ext cx="9966960" cy="3035808"/>
          </a:xfrm>
        </p:spPr>
        <p:txBody>
          <a:bodyPr/>
          <a:lstStyle/>
          <a:p>
            <a:pPr algn="ctr"/>
            <a:r>
              <a:rPr lang="en-US" sz="7200" dirty="0" smtClean="0">
                <a:latin typeface="Times New Roman" panose="02020603050405020304" pitchFamily="18" charset="0"/>
                <a:cs typeface="Times New Roman" panose="02020603050405020304" pitchFamily="18" charset="0"/>
              </a:rPr>
              <a:t>Have Fun  </a:t>
            </a:r>
            <a:endParaRPr lang="en-US" sz="72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479725" y="4655652"/>
            <a:ext cx="7891272" cy="1069848"/>
          </a:xfrm>
        </p:spPr>
        <p:txBody>
          <a:bodyPr>
            <a:normAutofit/>
          </a:bodyPr>
          <a:lstStyle/>
          <a:p>
            <a:r>
              <a:rPr lang="en-US" sz="3200" dirty="0">
                <a:latin typeface="Times New Roman" panose="02020603050405020304" pitchFamily="18" charset="0"/>
                <a:cs typeface="Times New Roman" panose="02020603050405020304" pitchFamily="18" charset="0"/>
              </a:rPr>
              <a:t>Top 3 </a:t>
            </a:r>
            <a:r>
              <a:rPr lang="en-US" sz="3200" dirty="0" smtClean="0">
                <a:latin typeface="Times New Roman" panose="02020603050405020304" pitchFamily="18" charset="0"/>
                <a:cs typeface="Times New Roman" panose="02020603050405020304" pitchFamily="18" charset="0"/>
              </a:rPr>
              <a:t>Attractions in </a:t>
            </a:r>
            <a:r>
              <a:rPr lang="en-US" sz="3200" dirty="0">
                <a:latin typeface="Times New Roman" panose="02020603050405020304" pitchFamily="18" charset="0"/>
                <a:cs typeface="Times New Roman" panose="02020603050405020304" pitchFamily="18" charset="0"/>
              </a:rPr>
              <a:t>Houston</a:t>
            </a:r>
          </a:p>
        </p:txBody>
      </p:sp>
    </p:spTree>
    <p:extLst>
      <p:ext uri="{BB962C8B-B14F-4D97-AF65-F5344CB8AC3E}">
        <p14:creationId xmlns:p14="http://schemas.microsoft.com/office/powerpoint/2010/main" val="38170051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9639" y="685800"/>
            <a:ext cx="3504985" cy="1737360"/>
          </a:xfrm>
        </p:spPr>
        <p:txBody>
          <a:bodyPr/>
          <a:lstStyle/>
          <a:p>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Houston Rodeo</a:t>
            </a:r>
            <a:endParaRPr lang="en-US" dirty="0">
              <a:latin typeface="Times New Roman" panose="02020603050405020304" pitchFamily="18" charset="0"/>
              <a:cs typeface="Times New Roman" panose="02020603050405020304" pitchFamily="18" charset="0"/>
            </a:endParaRP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1775" y="345877"/>
            <a:ext cx="3207950" cy="2180492"/>
          </a:xfrm>
        </p:spPr>
      </p:pic>
      <p:sp>
        <p:nvSpPr>
          <p:cNvPr id="4" name="Text Placeholder 3"/>
          <p:cNvSpPr>
            <a:spLocks noGrp="1"/>
          </p:cNvSpPr>
          <p:nvPr>
            <p:ph type="body" sz="half" idx="2"/>
          </p:nvPr>
        </p:nvSpPr>
        <p:spPr/>
        <p:txBody>
          <a:bodyPr>
            <a:noAutofit/>
          </a:bodyPr>
          <a:lstStyle/>
          <a:p>
            <a:r>
              <a:rPr lang="en-US" sz="2000" dirty="0">
                <a:latin typeface="Times New Roman" panose="02020603050405020304" pitchFamily="18" charset="0"/>
                <a:cs typeface="Times New Roman" panose="02020603050405020304" pitchFamily="18" charset="0"/>
              </a:rPr>
              <a:t>The Houston Livestock Show and Rodeo, also called </a:t>
            </a:r>
            <a:r>
              <a:rPr lang="en-US" sz="2000" dirty="0" smtClean="0">
                <a:latin typeface="Times New Roman" panose="02020603050405020304" pitchFamily="18" charset="0"/>
                <a:cs typeface="Times New Roman" panose="02020603050405020304" pitchFamily="18" charset="0"/>
              </a:rPr>
              <a:t>Rodeo Houston </a:t>
            </a:r>
            <a:r>
              <a:rPr lang="en-US" sz="2000" dirty="0">
                <a:latin typeface="Times New Roman" panose="02020603050405020304" pitchFamily="18" charset="0"/>
                <a:cs typeface="Times New Roman" panose="02020603050405020304" pitchFamily="18" charset="0"/>
              </a:rPr>
              <a:t>is the world's largest live entertainment and livestock exhibition</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7231" y="341090"/>
            <a:ext cx="3118728" cy="2185279"/>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7231" y="4496533"/>
            <a:ext cx="3118728" cy="2053369"/>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1775" y="4496533"/>
            <a:ext cx="3207950" cy="2053369"/>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68251" y="2654637"/>
            <a:ext cx="2693329" cy="1713627"/>
          </a:xfrm>
          <a:prstGeom prst="rect">
            <a:avLst/>
          </a:prstGeom>
        </p:spPr>
      </p:pic>
    </p:spTree>
    <p:extLst>
      <p:ext uri="{BB962C8B-B14F-4D97-AF65-F5344CB8AC3E}">
        <p14:creationId xmlns:p14="http://schemas.microsoft.com/office/powerpoint/2010/main" val="1087969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Space Center</a:t>
            </a:r>
            <a:endParaRPr lang="en-US" dirty="0">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half" idx="2"/>
          </p:nvPr>
        </p:nvSpPr>
        <p:spPr/>
        <p:txBody>
          <a:bodyPr>
            <a:normAutofit/>
          </a:bodyPr>
          <a:lstStyle/>
          <a:p>
            <a:r>
              <a:rPr lang="en-US" sz="2000" dirty="0" smtClean="0">
                <a:latin typeface="Times New Roman" panose="02020603050405020304" pitchFamily="18" charset="0"/>
                <a:cs typeface="Times New Roman" panose="02020603050405020304" pitchFamily="18" charset="0"/>
              </a:rPr>
              <a:t>It is the Home for NASA and also center for human spaceflight activities.</a:t>
            </a:r>
            <a:endParaRPr lang="en-US" sz="2000" dirty="0">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9" y="568570"/>
            <a:ext cx="3236843" cy="2368061"/>
          </a:xfrm>
          <a:prstGeom prst="rect">
            <a:avLst/>
          </a:prstGeom>
        </p:spPr>
      </p:pic>
      <p:pic>
        <p:nvPicPr>
          <p:cNvPr id="20" name="Content Placeholder 19"/>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454568" y="3087780"/>
            <a:ext cx="1854382" cy="1531085"/>
          </a:xfr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3747" y="568570"/>
            <a:ext cx="3154043" cy="2368063"/>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799" y="4770016"/>
            <a:ext cx="7271991" cy="1889968"/>
          </a:xfrm>
          <a:prstGeom prst="rect">
            <a:avLst/>
          </a:prstGeom>
        </p:spPr>
      </p:pic>
    </p:spTree>
    <p:extLst>
      <p:ext uri="{BB962C8B-B14F-4D97-AF65-F5344CB8AC3E}">
        <p14:creationId xmlns:p14="http://schemas.microsoft.com/office/powerpoint/2010/main" val="14099055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TotalTime>1498</TotalTime>
  <Words>775</Words>
  <Application>Microsoft Office PowerPoint</Application>
  <PresentationFormat>Widescreen</PresentationFormat>
  <Paragraphs>88</Paragraphs>
  <Slides>12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Rockwell</vt:lpstr>
      <vt:lpstr>Rockwell Condensed</vt:lpstr>
      <vt:lpstr>Times New Roman</vt:lpstr>
      <vt:lpstr>Wingdings</vt:lpstr>
      <vt:lpstr>Wood Type</vt:lpstr>
      <vt:lpstr>COCOA 2015</vt:lpstr>
      <vt:lpstr>Location</vt:lpstr>
      <vt:lpstr>topics of interest</vt:lpstr>
      <vt:lpstr>Publication</vt:lpstr>
      <vt:lpstr>Climate Houston</vt:lpstr>
      <vt:lpstr>Transportation</vt:lpstr>
      <vt:lpstr>Have Fun  </vt:lpstr>
      <vt:lpstr> Houston Rodeo</vt:lpstr>
      <vt:lpstr>Space Center</vt:lpstr>
      <vt:lpstr>The Galleria</vt:lpstr>
      <vt:lpstr>Other Attractions</vt:lpstr>
      <vt:lpstr>Your Contributions are very Welcome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 tools</dc:title>
  <dc:creator>XHZ</dc:creator>
  <cp:lastModifiedBy>XHZ</cp:lastModifiedBy>
  <cp:revision>20</cp:revision>
  <dcterms:created xsi:type="dcterms:W3CDTF">2014-11-30T17:44:58Z</dcterms:created>
  <dcterms:modified xsi:type="dcterms:W3CDTF">2014-12-21T00:34:43Z</dcterms:modified>
</cp:coreProperties>
</file>