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9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56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95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26537-FCA7-4C3E-AF9A-BB428AECD376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F5713-B4B5-4309-93A8-2A2EA115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59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F5713-B4B5-4309-93A8-2A2EA11520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57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6.png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128897"/>
            <a:ext cx="6248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How to Schedule a Cascade in an Arbitrary Graph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F. </a:t>
            </a:r>
            <a:r>
              <a:rPr lang="en-US" sz="1600" dirty="0" err="1" smtClean="0"/>
              <a:t>Chierchetti</a:t>
            </a:r>
            <a:r>
              <a:rPr lang="en-US" sz="1600" dirty="0" smtClean="0"/>
              <a:t>, J. Kleinberg, A. </a:t>
            </a:r>
            <a:r>
              <a:rPr lang="en-US" sz="1600" dirty="0" err="1" smtClean="0"/>
              <a:t>Panconesi</a:t>
            </a:r>
            <a:endParaRPr lang="en-US" sz="1600" dirty="0" smtClean="0"/>
          </a:p>
          <a:p>
            <a:pPr algn="ctr"/>
            <a:r>
              <a:rPr lang="en-US" sz="1600" dirty="0" smtClean="0"/>
              <a:t>February 2012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546431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Presented by </a:t>
            </a:r>
            <a:r>
              <a:rPr lang="en-US" sz="1600" dirty="0" err="1" smtClean="0"/>
              <a:t>Emrah</a:t>
            </a:r>
            <a:r>
              <a:rPr lang="en-US" sz="1600" dirty="0" smtClean="0"/>
              <a:t> </a:t>
            </a:r>
            <a:r>
              <a:rPr lang="en-US" sz="1600" dirty="0" err="1" smtClean="0"/>
              <a:t>Cem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smtClean="0"/>
              <a:t>7301 –  Advances in Social Networks</a:t>
            </a:r>
          </a:p>
          <a:p>
            <a:pPr algn="ctr"/>
            <a:r>
              <a:rPr lang="en-US" sz="1200" dirty="0" smtClean="0"/>
              <a:t>The University of Texas at Dallas, Spring 2013</a:t>
            </a:r>
            <a:endParaRPr lang="en-US" sz="1200" dirty="0"/>
          </a:p>
        </p:txBody>
      </p:sp>
      <p:pic>
        <p:nvPicPr>
          <p:cNvPr id="1026" name="Picture 2" descr="http://www.utdcan.org/Upload/6347616986959432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" t="21944" r="614" b="17715"/>
          <a:stretch/>
        </p:blipFill>
        <p:spPr bwMode="auto">
          <a:xfrm>
            <a:off x="3276600" y="696227"/>
            <a:ext cx="2743200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5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117033" y="1061244"/>
            <a:ext cx="762000" cy="76008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V7</a:t>
            </a:r>
            <a:endParaRPr lang="en-US" dirty="0"/>
          </a:p>
        </p:txBody>
      </p:sp>
      <p:cxnSp>
        <p:nvCxnSpPr>
          <p:cNvPr id="18" name="Straight Connector 17"/>
          <p:cNvCxnSpPr>
            <a:stCxn id="38" idx="1"/>
          </p:cNvCxnSpPr>
          <p:nvPr/>
        </p:nvCxnSpPr>
        <p:spPr>
          <a:xfrm flipH="1" flipV="1">
            <a:off x="595991" y="1791584"/>
            <a:ext cx="775634" cy="1284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7"/>
          </p:cNvCxnSpPr>
          <p:nvPr/>
        </p:nvCxnSpPr>
        <p:spPr>
          <a:xfrm flipV="1">
            <a:off x="767441" y="447815"/>
            <a:ext cx="1523207" cy="72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2290648" y="118910"/>
            <a:ext cx="762000" cy="7600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260033" y="2964330"/>
            <a:ext cx="762000" cy="76008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469833" y="3497730"/>
            <a:ext cx="762000" cy="76008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V6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536633" y="498953"/>
            <a:ext cx="762000" cy="76008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V2</a:t>
            </a:r>
            <a:endParaRPr lang="en-US" dirty="0"/>
          </a:p>
        </p:txBody>
      </p:sp>
      <p:cxnSp>
        <p:nvCxnSpPr>
          <p:cNvPr id="50" name="Straight Connector 49"/>
          <p:cNvCxnSpPr>
            <a:stCxn id="38" idx="5"/>
            <a:endCxn id="39" idx="2"/>
          </p:cNvCxnSpPr>
          <p:nvPr/>
        </p:nvCxnSpPr>
        <p:spPr>
          <a:xfrm>
            <a:off x="1910441" y="3613103"/>
            <a:ext cx="1559392" cy="264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0" idx="2"/>
            <a:endCxn id="37" idx="6"/>
          </p:cNvCxnSpPr>
          <p:nvPr/>
        </p:nvCxnSpPr>
        <p:spPr>
          <a:xfrm flipH="1" flipV="1">
            <a:off x="3052648" y="498953"/>
            <a:ext cx="1483985" cy="380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83678" y="2070549"/>
            <a:ext cx="762000" cy="760085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>
            <a:stCxn id="40" idx="5"/>
            <a:endCxn id="56" idx="1"/>
          </p:cNvCxnSpPr>
          <p:nvPr/>
        </p:nvCxnSpPr>
        <p:spPr>
          <a:xfrm>
            <a:off x="5187041" y="1147726"/>
            <a:ext cx="1308229" cy="103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43000" y="4958786"/>
            <a:ext cx="281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= {V8, V5, V7, V4, V6, V2}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261278" y="152400"/>
            <a:ext cx="28354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 = 3,</a:t>
            </a:r>
          </a:p>
          <a:p>
            <a:r>
              <a:rPr lang="en-US" sz="1400" dirty="0" smtClean="0"/>
              <a:t>W = 2-degenerate sub-graph with  </a:t>
            </a:r>
            <a:r>
              <a:rPr lang="en-US" sz="1400" dirty="0" err="1" smtClean="0"/>
              <a:t>Erdos-Hajnal</a:t>
            </a:r>
            <a:r>
              <a:rPr lang="en-US" sz="1400" dirty="0" smtClean="0"/>
              <a:t> sequence</a:t>
            </a:r>
            <a:endParaRPr lang="en-US" sz="1400" dirty="0"/>
          </a:p>
        </p:txBody>
      </p:sp>
      <p:pic>
        <p:nvPicPr>
          <p:cNvPr id="5122" name="Picture 2" descr="C:\Users\Abhishek\Desktop\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168" y="4306538"/>
            <a:ext cx="3791757" cy="253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/>
          <p:cNvSpPr txBox="1"/>
          <p:nvPr/>
        </p:nvSpPr>
        <p:spPr>
          <a:xfrm>
            <a:off x="1129952" y="4572000"/>
            <a:ext cx="232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Generation of W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1152260" y="5498068"/>
            <a:ext cx="281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V(G) - W = {V1, V3}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8087547" y="4431268"/>
            <a:ext cx="94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8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7" grpId="0" animBg="1"/>
      <p:bldP spid="38" grpId="0" animBg="1"/>
      <p:bldP spid="39" grpId="0" animBg="1"/>
      <p:bldP spid="40" grpId="0" animBg="1"/>
      <p:bldP spid="56" grpId="0" animBg="1"/>
      <p:bldP spid="80" grpId="0"/>
      <p:bldP spid="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/>
          <p:cNvSpPr/>
          <p:nvPr/>
        </p:nvSpPr>
        <p:spPr>
          <a:xfrm>
            <a:off x="2479208" y="4037642"/>
            <a:ext cx="762000" cy="7600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2479208" y="781448"/>
            <a:ext cx="762000" cy="76008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57372" y="781447"/>
            <a:ext cx="762000" cy="76008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cxnSp>
        <p:nvCxnSpPr>
          <p:cNvPr id="77" name="Straight Connector 76"/>
          <p:cNvCxnSpPr>
            <a:stCxn id="41" idx="6"/>
            <a:endCxn id="40" idx="2"/>
          </p:cNvCxnSpPr>
          <p:nvPr/>
        </p:nvCxnSpPr>
        <p:spPr>
          <a:xfrm>
            <a:off x="1419372" y="1161490"/>
            <a:ext cx="105983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261278" y="152400"/>
            <a:ext cx="28354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 = 3,</a:t>
            </a:r>
          </a:p>
          <a:p>
            <a:r>
              <a:rPr lang="en-US" sz="1400" dirty="0" smtClean="0"/>
              <a:t>W = 2-degenerate sub-graph with  </a:t>
            </a:r>
            <a:r>
              <a:rPr lang="en-US" sz="1400" dirty="0" err="1" smtClean="0"/>
              <a:t>Erdos-Hajnal</a:t>
            </a:r>
            <a:r>
              <a:rPr lang="en-US" sz="1400" dirty="0" smtClean="0"/>
              <a:t> sequence</a:t>
            </a:r>
            <a:endParaRPr lang="en-US" sz="1400" dirty="0"/>
          </a:p>
        </p:txBody>
      </p:sp>
      <p:cxnSp>
        <p:nvCxnSpPr>
          <p:cNvPr id="93" name="Straight Connector 92"/>
          <p:cNvCxnSpPr>
            <a:stCxn id="94" idx="7"/>
            <a:endCxn id="97" idx="3"/>
          </p:cNvCxnSpPr>
          <p:nvPr/>
        </p:nvCxnSpPr>
        <p:spPr>
          <a:xfrm flipV="1">
            <a:off x="6354944" y="2291857"/>
            <a:ext cx="1300448" cy="116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5704536" y="3344708"/>
            <a:ext cx="762000" cy="76008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7543800" y="4899278"/>
            <a:ext cx="762000" cy="7600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7543800" y="3344707"/>
            <a:ext cx="762000" cy="76008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7543800" y="1643084"/>
            <a:ext cx="762000" cy="76008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5721964" y="1643083"/>
            <a:ext cx="762000" cy="76008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cxnSp>
        <p:nvCxnSpPr>
          <p:cNvPr id="99" name="Straight Connector 98"/>
          <p:cNvCxnSpPr>
            <a:stCxn id="98" idx="5"/>
            <a:endCxn id="96" idx="1"/>
          </p:cNvCxnSpPr>
          <p:nvPr/>
        </p:nvCxnSpPr>
        <p:spPr>
          <a:xfrm>
            <a:off x="6372372" y="2291856"/>
            <a:ext cx="1283020" cy="116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7" idx="4"/>
            <a:endCxn id="96" idx="0"/>
          </p:cNvCxnSpPr>
          <p:nvPr/>
        </p:nvCxnSpPr>
        <p:spPr>
          <a:xfrm>
            <a:off x="7924800" y="2403169"/>
            <a:ext cx="0" cy="941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6" idx="4"/>
            <a:endCxn id="95" idx="0"/>
          </p:cNvCxnSpPr>
          <p:nvPr/>
        </p:nvCxnSpPr>
        <p:spPr>
          <a:xfrm>
            <a:off x="7924800" y="4104792"/>
            <a:ext cx="0" cy="794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6"/>
            <a:endCxn id="97" idx="2"/>
          </p:cNvCxnSpPr>
          <p:nvPr/>
        </p:nvCxnSpPr>
        <p:spPr>
          <a:xfrm>
            <a:off x="6483964" y="2023126"/>
            <a:ext cx="105983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94" idx="6"/>
            <a:endCxn id="96" idx="2"/>
          </p:cNvCxnSpPr>
          <p:nvPr/>
        </p:nvCxnSpPr>
        <p:spPr>
          <a:xfrm flipV="1">
            <a:off x="6466536" y="3724750"/>
            <a:ext cx="10772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8" idx="4"/>
            <a:endCxn id="94" idx="0"/>
          </p:cNvCxnSpPr>
          <p:nvPr/>
        </p:nvCxnSpPr>
        <p:spPr>
          <a:xfrm flipH="1">
            <a:off x="6085536" y="2403168"/>
            <a:ext cx="17428" cy="941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7923752" y="5659363"/>
            <a:ext cx="0" cy="536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5" idx="3"/>
          </p:cNvCxnSpPr>
          <p:nvPr/>
        </p:nvCxnSpPr>
        <p:spPr>
          <a:xfrm flipH="1">
            <a:off x="7013882" y="5548051"/>
            <a:ext cx="641510" cy="64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5" idx="5"/>
          </p:cNvCxnSpPr>
          <p:nvPr/>
        </p:nvCxnSpPr>
        <p:spPr>
          <a:xfrm>
            <a:off x="8194208" y="5548051"/>
            <a:ext cx="604184" cy="684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628068" y="6233235"/>
            <a:ext cx="94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 G</a:t>
            </a:r>
            <a:endParaRPr lang="en-US" dirty="0"/>
          </a:p>
        </p:txBody>
      </p:sp>
      <p:cxnSp>
        <p:nvCxnSpPr>
          <p:cNvPr id="27" name="Straight Connector 26"/>
          <p:cNvCxnSpPr>
            <a:stCxn id="28" idx="7"/>
            <a:endCxn id="40" idx="3"/>
          </p:cNvCxnSpPr>
          <p:nvPr/>
        </p:nvCxnSpPr>
        <p:spPr>
          <a:xfrm flipV="1">
            <a:off x="1290352" y="1430221"/>
            <a:ext cx="1300448" cy="1197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39944" y="2516515"/>
            <a:ext cx="762000" cy="76008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V3</a:t>
            </a:r>
            <a:endParaRPr lang="en-US" dirty="0"/>
          </a:p>
        </p:txBody>
      </p:sp>
      <p:cxnSp>
        <p:nvCxnSpPr>
          <p:cNvPr id="30" name="Straight Connector 29"/>
          <p:cNvCxnSpPr>
            <a:stCxn id="41" idx="4"/>
            <a:endCxn id="28" idx="0"/>
          </p:cNvCxnSpPr>
          <p:nvPr/>
        </p:nvCxnSpPr>
        <p:spPr>
          <a:xfrm flipH="1">
            <a:off x="1020944" y="1541532"/>
            <a:ext cx="17428" cy="974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59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000" y="609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The Algorithm: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390650"/>
            <a:ext cx="840105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4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85800" y="1678314"/>
            <a:ext cx="762000" cy="76008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V7</a:t>
            </a:r>
            <a:endParaRPr lang="en-US" dirty="0"/>
          </a:p>
        </p:txBody>
      </p:sp>
      <p:cxnSp>
        <p:nvCxnSpPr>
          <p:cNvPr id="18" name="Straight Connector 17"/>
          <p:cNvCxnSpPr>
            <a:stCxn id="38" idx="1"/>
          </p:cNvCxnSpPr>
          <p:nvPr/>
        </p:nvCxnSpPr>
        <p:spPr>
          <a:xfrm flipH="1" flipV="1">
            <a:off x="1164758" y="2408654"/>
            <a:ext cx="775634" cy="1284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7"/>
          </p:cNvCxnSpPr>
          <p:nvPr/>
        </p:nvCxnSpPr>
        <p:spPr>
          <a:xfrm flipV="1">
            <a:off x="1336208" y="1064885"/>
            <a:ext cx="1523207" cy="72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1" idx="2"/>
            <a:endCxn id="11" idx="6"/>
          </p:cNvCxnSpPr>
          <p:nvPr/>
        </p:nvCxnSpPr>
        <p:spPr>
          <a:xfrm flipH="1" flipV="1">
            <a:off x="1447800" y="2058357"/>
            <a:ext cx="1339696" cy="695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156101" y="4114800"/>
            <a:ext cx="762000" cy="76008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859415" y="735980"/>
            <a:ext cx="762000" cy="7600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V5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828800" y="3581400"/>
            <a:ext cx="762000" cy="76008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V4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038600" y="4114800"/>
            <a:ext cx="762000" cy="76008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V6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5105400" y="1116023"/>
            <a:ext cx="762000" cy="76008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787496" y="2374003"/>
            <a:ext cx="762000" cy="76008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cxnSp>
        <p:nvCxnSpPr>
          <p:cNvPr id="47" name="Straight Connector 46"/>
          <p:cNvCxnSpPr>
            <a:stCxn id="38" idx="7"/>
            <a:endCxn id="41" idx="3"/>
          </p:cNvCxnSpPr>
          <p:nvPr/>
        </p:nvCxnSpPr>
        <p:spPr>
          <a:xfrm flipV="1">
            <a:off x="2479208" y="3022776"/>
            <a:ext cx="419880" cy="669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5"/>
            <a:endCxn id="39" idx="2"/>
          </p:cNvCxnSpPr>
          <p:nvPr/>
        </p:nvCxnSpPr>
        <p:spPr>
          <a:xfrm>
            <a:off x="2479208" y="4230173"/>
            <a:ext cx="1559392" cy="264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0" idx="2"/>
            <a:endCxn id="37" idx="6"/>
          </p:cNvCxnSpPr>
          <p:nvPr/>
        </p:nvCxnSpPr>
        <p:spPr>
          <a:xfrm flipH="1" flipV="1">
            <a:off x="3621415" y="1116023"/>
            <a:ext cx="1483985" cy="380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952445" y="2687619"/>
            <a:ext cx="762000" cy="760085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V8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800600" y="4514908"/>
            <a:ext cx="1355501" cy="132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36" idx="1"/>
          </p:cNvCxnSpPr>
          <p:nvPr/>
        </p:nvCxnSpPr>
        <p:spPr>
          <a:xfrm>
            <a:off x="3549496" y="2895600"/>
            <a:ext cx="2718197" cy="1330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1" idx="5"/>
            <a:endCxn id="39" idx="1"/>
          </p:cNvCxnSpPr>
          <p:nvPr/>
        </p:nvCxnSpPr>
        <p:spPr>
          <a:xfrm>
            <a:off x="3437904" y="3022776"/>
            <a:ext cx="712288" cy="120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37" idx="4"/>
            <a:endCxn id="41" idx="0"/>
          </p:cNvCxnSpPr>
          <p:nvPr/>
        </p:nvCxnSpPr>
        <p:spPr>
          <a:xfrm flipH="1">
            <a:off x="3168496" y="1496065"/>
            <a:ext cx="71919" cy="877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1" idx="7"/>
            <a:endCxn id="40" idx="3"/>
          </p:cNvCxnSpPr>
          <p:nvPr/>
        </p:nvCxnSpPr>
        <p:spPr>
          <a:xfrm flipV="1">
            <a:off x="3437904" y="1764796"/>
            <a:ext cx="1779088" cy="720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0" idx="5"/>
            <a:endCxn id="56" idx="1"/>
          </p:cNvCxnSpPr>
          <p:nvPr/>
        </p:nvCxnSpPr>
        <p:spPr>
          <a:xfrm>
            <a:off x="5755808" y="1764796"/>
            <a:ext cx="1308229" cy="103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0" idx="4"/>
            <a:endCxn id="36" idx="0"/>
          </p:cNvCxnSpPr>
          <p:nvPr/>
        </p:nvCxnSpPr>
        <p:spPr>
          <a:xfrm>
            <a:off x="5486400" y="1876108"/>
            <a:ext cx="1050701" cy="2238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6" idx="7"/>
            <a:endCxn id="56" idx="4"/>
          </p:cNvCxnSpPr>
          <p:nvPr/>
        </p:nvCxnSpPr>
        <p:spPr>
          <a:xfrm flipV="1">
            <a:off x="6806509" y="3447704"/>
            <a:ext cx="526936" cy="778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261278" y="152400"/>
            <a:ext cx="28354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 = 3,</a:t>
            </a:r>
          </a:p>
          <a:p>
            <a:r>
              <a:rPr lang="en-US" sz="1400" dirty="0" smtClean="0"/>
              <a:t>W = 2-degenerate sub-graph with  </a:t>
            </a:r>
            <a:r>
              <a:rPr lang="en-US" sz="1400" dirty="0" err="1" smtClean="0"/>
              <a:t>Erdos-Hajnal</a:t>
            </a:r>
            <a:r>
              <a:rPr lang="en-US" sz="1400" dirty="0" smtClean="0"/>
              <a:t> sequence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58356" y="5328538"/>
            <a:ext cx="281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= {V8, V5, V7, V4, V6, V2}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67616" y="5867820"/>
            <a:ext cx="281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V(G) - W = {V1, V3}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33444" y="2384714"/>
            <a:ext cx="59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N’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533400"/>
            <a:ext cx="721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1600200"/>
            <a:ext cx="70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24000" y="4050268"/>
            <a:ext cx="86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971800" y="3135868"/>
            <a:ext cx="817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</a:p>
          <a:p>
            <a:r>
              <a:rPr lang="en-US" sz="1200" dirty="0" smtClean="0"/>
              <a:t>(forced)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4812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181600" y="762000"/>
            <a:ext cx="57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519405" y="4876800"/>
            <a:ext cx="57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0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3" grpId="0"/>
      <p:bldP spid="34" grpId="0"/>
      <p:bldP spid="35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Lower bound on E[# of Y decisions]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4" y="1676400"/>
            <a:ext cx="8372475" cy="102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276600" y="1938528"/>
            <a:ext cx="990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66724" y="1938528"/>
            <a:ext cx="2581276" cy="1261872"/>
            <a:chOff x="466724" y="1938528"/>
            <a:chExt cx="2581276" cy="1261872"/>
          </a:xfrm>
        </p:grpSpPr>
        <p:sp>
          <p:nvSpPr>
            <p:cNvPr id="8" name="Oval 7"/>
            <p:cNvSpPr/>
            <p:nvPr/>
          </p:nvSpPr>
          <p:spPr>
            <a:xfrm>
              <a:off x="466724" y="1938528"/>
              <a:ext cx="2581276" cy="25265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Elbow Connector 27"/>
            <p:cNvCxnSpPr>
              <a:stCxn id="8" idx="2"/>
            </p:cNvCxnSpPr>
            <p:nvPr/>
          </p:nvCxnSpPr>
          <p:spPr>
            <a:xfrm rot="10800000" flipH="1" flipV="1">
              <a:off x="466724" y="2064854"/>
              <a:ext cx="1133476" cy="983145"/>
            </a:xfrm>
            <a:prstGeom prst="bentConnector3">
              <a:avLst>
                <a:gd name="adj1" fmla="val -20168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600200" y="2819400"/>
              <a:ext cx="1290638" cy="381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Y-type user</a:t>
              </a:r>
              <a:endParaRPr lang="en-US" dirty="0"/>
            </a:p>
          </p:txBody>
        </p:sp>
      </p:grpSp>
      <p:grpSp>
        <p:nvGrpSpPr>
          <p:cNvPr id="1044" name="Group 1043"/>
          <p:cNvGrpSpPr/>
          <p:nvPr/>
        </p:nvGrpSpPr>
        <p:grpSpPr>
          <a:xfrm>
            <a:off x="3581400" y="3832178"/>
            <a:ext cx="2514600" cy="2568622"/>
            <a:chOff x="900648" y="3668110"/>
            <a:chExt cx="2514600" cy="2568622"/>
          </a:xfrm>
        </p:grpSpPr>
        <p:sp>
          <p:nvSpPr>
            <p:cNvPr id="31" name="Oval 30"/>
            <p:cNvSpPr/>
            <p:nvPr/>
          </p:nvSpPr>
          <p:spPr>
            <a:xfrm>
              <a:off x="1145917" y="4114800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129248" y="4987159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871010" y="4987159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019836" y="5465379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871010" y="4114800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019836" y="3668110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TextBox 1027"/>
            <p:cNvSpPr txBox="1"/>
            <p:nvPr/>
          </p:nvSpPr>
          <p:spPr>
            <a:xfrm>
              <a:off x="900648" y="58674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Empty graphs (no edges) </a:t>
              </a:r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169193" y="3820510"/>
            <a:ext cx="1910831" cy="2568622"/>
            <a:chOff x="1016793" y="3668110"/>
            <a:chExt cx="1910831" cy="2568622"/>
          </a:xfrm>
        </p:grpSpPr>
        <p:sp>
          <p:nvSpPr>
            <p:cNvPr id="86" name="Oval 85"/>
            <p:cNvSpPr/>
            <p:nvPr/>
          </p:nvSpPr>
          <p:spPr>
            <a:xfrm>
              <a:off x="1033462" y="4114800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1016793" y="4987159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758555" y="4987159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1907381" y="5465379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2758555" y="4114800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907381" y="3668110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>
              <a:stCxn id="86" idx="7"/>
              <a:endCxn id="91" idx="2"/>
            </p:cNvCxnSpPr>
            <p:nvPr/>
          </p:nvCxnSpPr>
          <p:spPr>
            <a:xfrm flipV="1">
              <a:off x="1177771" y="3744310"/>
              <a:ext cx="729610" cy="392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1" idx="6"/>
              <a:endCxn id="90" idx="1"/>
            </p:cNvCxnSpPr>
            <p:nvPr/>
          </p:nvCxnSpPr>
          <p:spPr>
            <a:xfrm>
              <a:off x="2076450" y="3744310"/>
              <a:ext cx="706865" cy="392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6" idx="4"/>
              <a:endCxn id="87" idx="0"/>
            </p:cNvCxnSpPr>
            <p:nvPr/>
          </p:nvCxnSpPr>
          <p:spPr>
            <a:xfrm flipH="1">
              <a:off x="1101328" y="4267200"/>
              <a:ext cx="16669" cy="7199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7" idx="5"/>
              <a:endCxn id="89" idx="2"/>
            </p:cNvCxnSpPr>
            <p:nvPr/>
          </p:nvCxnSpPr>
          <p:spPr>
            <a:xfrm>
              <a:off x="1161102" y="5117241"/>
              <a:ext cx="746279" cy="424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9" idx="6"/>
              <a:endCxn id="88" idx="3"/>
            </p:cNvCxnSpPr>
            <p:nvPr/>
          </p:nvCxnSpPr>
          <p:spPr>
            <a:xfrm flipV="1">
              <a:off x="2076450" y="5117241"/>
              <a:ext cx="706865" cy="424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8" idx="0"/>
              <a:endCxn id="90" idx="4"/>
            </p:cNvCxnSpPr>
            <p:nvPr/>
          </p:nvCxnSpPr>
          <p:spPr>
            <a:xfrm flipV="1">
              <a:off x="2843090" y="4267200"/>
              <a:ext cx="0" cy="7199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6" idx="6"/>
              <a:endCxn id="90" idx="2"/>
            </p:cNvCxnSpPr>
            <p:nvPr/>
          </p:nvCxnSpPr>
          <p:spPr>
            <a:xfrm>
              <a:off x="1202531" y="4191000"/>
              <a:ext cx="155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6" idx="5"/>
              <a:endCxn id="88" idx="1"/>
            </p:cNvCxnSpPr>
            <p:nvPr/>
          </p:nvCxnSpPr>
          <p:spPr>
            <a:xfrm>
              <a:off x="1177771" y="4244882"/>
              <a:ext cx="1605544" cy="7645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86" idx="4"/>
              <a:endCxn id="89" idx="1"/>
            </p:cNvCxnSpPr>
            <p:nvPr/>
          </p:nvCxnSpPr>
          <p:spPr>
            <a:xfrm>
              <a:off x="1117997" y="4267200"/>
              <a:ext cx="814144" cy="12204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1" idx="3"/>
              <a:endCxn id="87" idx="7"/>
            </p:cNvCxnSpPr>
            <p:nvPr/>
          </p:nvCxnSpPr>
          <p:spPr>
            <a:xfrm flipH="1">
              <a:off x="1161102" y="3798192"/>
              <a:ext cx="771039" cy="12112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1" idx="4"/>
              <a:endCxn id="89" idx="0"/>
            </p:cNvCxnSpPr>
            <p:nvPr/>
          </p:nvCxnSpPr>
          <p:spPr>
            <a:xfrm>
              <a:off x="1991916" y="3820510"/>
              <a:ext cx="0" cy="1644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91" idx="5"/>
              <a:endCxn id="88" idx="0"/>
            </p:cNvCxnSpPr>
            <p:nvPr/>
          </p:nvCxnSpPr>
          <p:spPr>
            <a:xfrm>
              <a:off x="2051690" y="3798192"/>
              <a:ext cx="791400" cy="11889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0" idx="3"/>
              <a:endCxn id="87" idx="6"/>
            </p:cNvCxnSpPr>
            <p:nvPr/>
          </p:nvCxnSpPr>
          <p:spPr>
            <a:xfrm flipH="1">
              <a:off x="1185862" y="4244882"/>
              <a:ext cx="1597453" cy="818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90" idx="4"/>
              <a:endCxn id="89" idx="7"/>
            </p:cNvCxnSpPr>
            <p:nvPr/>
          </p:nvCxnSpPr>
          <p:spPr>
            <a:xfrm flipH="1">
              <a:off x="2051690" y="4267200"/>
              <a:ext cx="791400" cy="12204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87" idx="6"/>
              <a:endCxn id="88" idx="2"/>
            </p:cNvCxnSpPr>
            <p:nvPr/>
          </p:nvCxnSpPr>
          <p:spPr>
            <a:xfrm>
              <a:off x="1185862" y="5063359"/>
              <a:ext cx="157269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1066800" y="5867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Complete graphs</a:t>
              </a:r>
              <a:endParaRPr lang="en-US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477000" y="3832178"/>
            <a:ext cx="1910831" cy="2568622"/>
            <a:chOff x="1016793" y="3668110"/>
            <a:chExt cx="1910831" cy="2568622"/>
          </a:xfrm>
        </p:grpSpPr>
        <p:sp>
          <p:nvSpPr>
            <p:cNvPr id="109" name="Oval 108"/>
            <p:cNvSpPr/>
            <p:nvPr/>
          </p:nvSpPr>
          <p:spPr>
            <a:xfrm>
              <a:off x="1033462" y="4114800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1016793" y="4987159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2758555" y="4987159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907381" y="5465379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2758555" y="4114800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1907381" y="3668110"/>
              <a:ext cx="169069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>
              <a:stCxn id="109" idx="7"/>
              <a:endCxn id="114" idx="2"/>
            </p:cNvCxnSpPr>
            <p:nvPr/>
          </p:nvCxnSpPr>
          <p:spPr>
            <a:xfrm flipV="1">
              <a:off x="1177771" y="3744310"/>
              <a:ext cx="729610" cy="392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09" idx="4"/>
              <a:endCxn id="110" idx="0"/>
            </p:cNvCxnSpPr>
            <p:nvPr/>
          </p:nvCxnSpPr>
          <p:spPr>
            <a:xfrm flipH="1">
              <a:off x="1101328" y="4267200"/>
              <a:ext cx="16669" cy="7199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0" idx="5"/>
              <a:endCxn id="112" idx="2"/>
            </p:cNvCxnSpPr>
            <p:nvPr/>
          </p:nvCxnSpPr>
          <p:spPr>
            <a:xfrm>
              <a:off x="1161102" y="5117241"/>
              <a:ext cx="746279" cy="4243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11" idx="0"/>
              <a:endCxn id="113" idx="4"/>
            </p:cNvCxnSpPr>
            <p:nvPr/>
          </p:nvCxnSpPr>
          <p:spPr>
            <a:xfrm flipV="1">
              <a:off x="2843090" y="4267200"/>
              <a:ext cx="0" cy="7199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09" idx="6"/>
              <a:endCxn id="113" idx="2"/>
            </p:cNvCxnSpPr>
            <p:nvPr/>
          </p:nvCxnSpPr>
          <p:spPr>
            <a:xfrm>
              <a:off x="1202531" y="4191000"/>
              <a:ext cx="155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09" idx="5"/>
              <a:endCxn id="111" idx="1"/>
            </p:cNvCxnSpPr>
            <p:nvPr/>
          </p:nvCxnSpPr>
          <p:spPr>
            <a:xfrm>
              <a:off x="1177771" y="4244882"/>
              <a:ext cx="1605544" cy="7645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9" idx="4"/>
              <a:endCxn id="112" idx="1"/>
            </p:cNvCxnSpPr>
            <p:nvPr/>
          </p:nvCxnSpPr>
          <p:spPr>
            <a:xfrm>
              <a:off x="1117997" y="4267200"/>
              <a:ext cx="814144" cy="12204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14" idx="4"/>
              <a:endCxn id="112" idx="0"/>
            </p:cNvCxnSpPr>
            <p:nvPr/>
          </p:nvCxnSpPr>
          <p:spPr>
            <a:xfrm>
              <a:off x="1991916" y="3820510"/>
              <a:ext cx="0" cy="1644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4" idx="5"/>
              <a:endCxn id="111" idx="0"/>
            </p:cNvCxnSpPr>
            <p:nvPr/>
          </p:nvCxnSpPr>
          <p:spPr>
            <a:xfrm>
              <a:off x="2051690" y="3798192"/>
              <a:ext cx="791400" cy="11889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10" idx="6"/>
              <a:endCxn id="111" idx="2"/>
            </p:cNvCxnSpPr>
            <p:nvPr/>
          </p:nvCxnSpPr>
          <p:spPr>
            <a:xfrm>
              <a:off x="1185862" y="5063359"/>
              <a:ext cx="157269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1066800" y="58674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Any graph !!!</a:t>
              </a:r>
              <a:endParaRPr lang="en-US" dirty="0"/>
            </a:p>
          </p:txBody>
        </p:sp>
      </p:grpSp>
      <p:sp>
        <p:nvSpPr>
          <p:cNvPr id="1045" name="TextBox 1044"/>
          <p:cNvSpPr txBox="1"/>
          <p:nvPr/>
        </p:nvSpPr>
        <p:spPr>
          <a:xfrm>
            <a:off x="4800600" y="267866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 the given model 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4810783" y="3009900"/>
            <a:ext cx="404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the scheduling produced by </a:t>
            </a:r>
            <a:r>
              <a:rPr lang="en-US" dirty="0" err="1" smtClean="0"/>
              <a:t>Algo</a:t>
            </a:r>
            <a:r>
              <a:rPr lang="en-US" dirty="0" smtClean="0"/>
              <a:t>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9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" grpId="0"/>
      <p:bldP spid="1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Proof:</a:t>
            </a:r>
            <a:r>
              <a:rPr lang="en-US" sz="2400" dirty="0" smtClean="0"/>
              <a:t> W is maximal (c-1) degenerate set, so every node in </a:t>
            </a:r>
            <a:r>
              <a:rPr lang="en-US" sz="2400" b="1" i="1" dirty="0" smtClean="0"/>
              <a:t>v</a:t>
            </a:r>
            <a:r>
              <a:rPr lang="en-US" sz="2400" dirty="0" smtClean="0"/>
              <a:t> </a:t>
            </a:r>
            <a:r>
              <a:rPr lang="az-Cyrl-AZ" sz="2400" dirty="0" smtClean="0"/>
              <a:t>Є</a:t>
            </a:r>
            <a:r>
              <a:rPr lang="en-US" sz="2400" dirty="0" smtClean="0"/>
              <a:t> </a:t>
            </a:r>
            <a:r>
              <a:rPr lang="en-US" sz="2400" i="1" dirty="0" smtClean="0"/>
              <a:t>V(G) –W</a:t>
            </a:r>
            <a:r>
              <a:rPr lang="en-US" sz="2400" dirty="0" smtClean="0"/>
              <a:t> will be connected to at least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/>
              <a:t> nodes in W, </a:t>
            </a:r>
            <a:r>
              <a:rPr lang="en-US" sz="2400" dirty="0"/>
              <a:t>o</a:t>
            </a:r>
            <a:r>
              <a:rPr lang="en-US" sz="2400" dirty="0" smtClean="0"/>
              <a:t>therwise we could add </a:t>
            </a:r>
            <a:r>
              <a:rPr lang="en-US" sz="2400" b="1" i="1" dirty="0" smtClean="0"/>
              <a:t>v </a:t>
            </a:r>
            <a:r>
              <a:rPr lang="en-US" sz="2400" dirty="0" smtClean="0"/>
              <a:t>to </a:t>
            </a:r>
            <a:r>
              <a:rPr lang="en-US" sz="2400" i="1" dirty="0" smtClean="0"/>
              <a:t>W </a:t>
            </a:r>
            <a:r>
              <a:rPr lang="en-US" sz="2400" dirty="0" smtClean="0"/>
              <a:t>while still keeping </a:t>
            </a:r>
            <a:r>
              <a:rPr lang="en-US" sz="2400" i="1" dirty="0" smtClean="0"/>
              <a:t>W ᴜ {</a:t>
            </a:r>
            <a:r>
              <a:rPr lang="en-US" sz="2400" b="1" i="1" dirty="0" smtClean="0"/>
              <a:t>v</a:t>
            </a:r>
            <a:r>
              <a:rPr lang="en-US" sz="2400" i="1" dirty="0" smtClean="0"/>
              <a:t>} </a:t>
            </a:r>
            <a:r>
              <a:rPr lang="en-US" sz="2400" dirty="0" smtClean="0"/>
              <a:t>has a (c-1)-degenerate graph, and so </a:t>
            </a:r>
            <a:r>
              <a:rPr lang="en-US" sz="2400" i="1" dirty="0" smtClean="0"/>
              <a:t>W </a:t>
            </a:r>
            <a:r>
              <a:rPr lang="en-US" sz="2400" dirty="0" smtClean="0"/>
              <a:t>would not be maximal</a:t>
            </a:r>
            <a:r>
              <a:rPr lang="en-US" sz="2400" i="1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Let </a:t>
            </a:r>
            <a:r>
              <a:rPr lang="en-US" sz="2400" i="1" dirty="0" smtClean="0"/>
              <a:t>k = k(v) </a:t>
            </a:r>
            <a:r>
              <a:rPr lang="en-US" sz="2400" dirty="0" smtClean="0"/>
              <a:t>be the smallest integer such that </a:t>
            </a:r>
            <a:r>
              <a:rPr lang="en-US" sz="2400" b="1" i="1" dirty="0" smtClean="0"/>
              <a:t>v </a:t>
            </a:r>
            <a:r>
              <a:rPr lang="en-US" sz="2400" dirty="0" smtClean="0"/>
              <a:t>has at least </a:t>
            </a:r>
            <a:r>
              <a:rPr lang="en-US" sz="2400" i="1" dirty="0" smtClean="0"/>
              <a:t>c </a:t>
            </a:r>
            <a:r>
              <a:rPr lang="en-US" sz="2400" dirty="0" smtClean="0"/>
              <a:t>neighbors in the prefix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,v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,…,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.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After having scheduled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k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, node</a:t>
            </a:r>
            <a:r>
              <a:rPr lang="en-US" sz="2400" i="1" dirty="0" smtClean="0"/>
              <a:t> v </a:t>
            </a:r>
            <a:r>
              <a:rPr lang="en-US" sz="2400" dirty="0" smtClean="0"/>
              <a:t> will have exactly </a:t>
            </a:r>
            <a:r>
              <a:rPr lang="en-US" sz="2400" i="1" dirty="0" smtClean="0"/>
              <a:t>c </a:t>
            </a:r>
            <a:r>
              <a:rPr lang="en-US" sz="2400" dirty="0" smtClean="0"/>
              <a:t>activated neighbors in </a:t>
            </a:r>
            <a:r>
              <a:rPr lang="en-US" sz="2400" i="1" dirty="0" smtClean="0"/>
              <a:t>W.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04516" cy="56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" name="Group 58"/>
          <p:cNvGrpSpPr/>
          <p:nvPr/>
        </p:nvGrpSpPr>
        <p:grpSpPr>
          <a:xfrm>
            <a:off x="3048000" y="890813"/>
            <a:ext cx="2590801" cy="631903"/>
            <a:chOff x="3048000" y="2018111"/>
            <a:chExt cx="2590801" cy="631903"/>
          </a:xfrm>
        </p:grpSpPr>
        <p:sp>
          <p:nvSpPr>
            <p:cNvPr id="51" name="Oval 50"/>
            <p:cNvSpPr/>
            <p:nvPr/>
          </p:nvSpPr>
          <p:spPr>
            <a:xfrm>
              <a:off x="3048000" y="2018111"/>
              <a:ext cx="228600" cy="28121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Elbow Connector 53"/>
            <p:cNvCxnSpPr/>
            <p:nvPr/>
          </p:nvCxnSpPr>
          <p:spPr>
            <a:xfrm>
              <a:off x="3162300" y="2299324"/>
              <a:ext cx="440436" cy="139076"/>
            </a:xfrm>
            <a:prstGeom prst="bentConnector3">
              <a:avLst>
                <a:gd name="adj1" fmla="val -113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602737" y="2280682"/>
              <a:ext cx="2036064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ecision parameter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3531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c=3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658111"/>
            <a:ext cx="5562600" cy="2456688"/>
            <a:chOff x="457200" y="1658111"/>
            <a:chExt cx="5562600" cy="2456688"/>
          </a:xfrm>
        </p:grpSpPr>
        <p:sp>
          <p:nvSpPr>
            <p:cNvPr id="5" name="Oval 4"/>
            <p:cNvSpPr/>
            <p:nvPr/>
          </p:nvSpPr>
          <p:spPr>
            <a:xfrm>
              <a:off x="1578864" y="3566159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57200" y="2118359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57200" y="3185159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v4</a:t>
              </a:r>
              <a:endParaRPr lang="en-US" sz="14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573451" y="2578607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v1</a:t>
              </a:r>
              <a:endParaRPr lang="en-US" sz="14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578864" y="1658111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v5</a:t>
              </a:r>
              <a:endParaRPr lang="en-US" sz="14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3566159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v3</a:t>
              </a:r>
              <a:endParaRPr lang="en-US" sz="14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1658111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v2</a:t>
              </a:r>
              <a:endParaRPr lang="en-US" sz="14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124200" y="2578607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v6</a:t>
              </a:r>
              <a:endParaRPr lang="en-US" sz="1400" dirty="0"/>
            </a:p>
          </p:txBody>
        </p:sp>
        <p:cxnSp>
          <p:nvCxnSpPr>
            <p:cNvPr id="13" name="Straight Connector 12"/>
            <p:cNvCxnSpPr>
              <a:stCxn id="8" idx="0"/>
              <a:endCxn id="9" idx="4"/>
            </p:cNvCxnSpPr>
            <p:nvPr/>
          </p:nvCxnSpPr>
          <p:spPr>
            <a:xfrm flipV="1">
              <a:off x="1847771" y="2206751"/>
              <a:ext cx="5413" cy="3718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1"/>
              <a:endCxn id="6" idx="6"/>
            </p:cNvCxnSpPr>
            <p:nvPr/>
          </p:nvCxnSpPr>
          <p:spPr>
            <a:xfrm flipH="1" flipV="1">
              <a:off x="1005840" y="2392679"/>
              <a:ext cx="647957" cy="266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3"/>
              <a:endCxn id="7" idx="7"/>
            </p:cNvCxnSpPr>
            <p:nvPr/>
          </p:nvCxnSpPr>
          <p:spPr>
            <a:xfrm flipH="1">
              <a:off x="925494" y="3046901"/>
              <a:ext cx="728303" cy="218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4"/>
              <a:endCxn id="5" idx="0"/>
            </p:cNvCxnSpPr>
            <p:nvPr/>
          </p:nvCxnSpPr>
          <p:spPr>
            <a:xfrm>
              <a:off x="1847771" y="3127247"/>
              <a:ext cx="5413" cy="4389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5"/>
              <a:endCxn id="10" idx="1"/>
            </p:cNvCxnSpPr>
            <p:nvPr/>
          </p:nvCxnSpPr>
          <p:spPr>
            <a:xfrm>
              <a:off x="2041745" y="3046901"/>
              <a:ext cx="553201" cy="599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7"/>
              <a:endCxn id="11" idx="3"/>
            </p:cNvCxnSpPr>
            <p:nvPr/>
          </p:nvCxnSpPr>
          <p:spPr>
            <a:xfrm flipV="1">
              <a:off x="2041745" y="2126405"/>
              <a:ext cx="553201" cy="532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1" idx="2"/>
            </p:cNvCxnSpPr>
            <p:nvPr/>
          </p:nvCxnSpPr>
          <p:spPr>
            <a:xfrm>
              <a:off x="2127504" y="1932431"/>
              <a:ext cx="387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5"/>
              <a:endCxn id="12" idx="1"/>
            </p:cNvCxnSpPr>
            <p:nvPr/>
          </p:nvCxnSpPr>
          <p:spPr>
            <a:xfrm>
              <a:off x="2982894" y="2126405"/>
              <a:ext cx="221652" cy="532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3"/>
              <a:endCxn id="10" idx="7"/>
            </p:cNvCxnSpPr>
            <p:nvPr/>
          </p:nvCxnSpPr>
          <p:spPr>
            <a:xfrm flipH="1">
              <a:off x="2982894" y="3046901"/>
              <a:ext cx="221652" cy="599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2"/>
              <a:endCxn id="5" idx="6"/>
            </p:cNvCxnSpPr>
            <p:nvPr/>
          </p:nvCxnSpPr>
          <p:spPr>
            <a:xfrm flipH="1">
              <a:off x="2127504" y="3840479"/>
              <a:ext cx="387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2"/>
              <a:endCxn id="7" idx="6"/>
            </p:cNvCxnSpPr>
            <p:nvPr/>
          </p:nvCxnSpPr>
          <p:spPr>
            <a:xfrm flipH="1" flipV="1">
              <a:off x="1005840" y="3459479"/>
              <a:ext cx="5730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0"/>
              <a:endCxn id="6" idx="4"/>
            </p:cNvCxnSpPr>
            <p:nvPr/>
          </p:nvCxnSpPr>
          <p:spPr>
            <a:xfrm flipV="1">
              <a:off x="731520" y="2666999"/>
              <a:ext cx="0" cy="518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7"/>
              <a:endCxn id="9" idx="2"/>
            </p:cNvCxnSpPr>
            <p:nvPr/>
          </p:nvCxnSpPr>
          <p:spPr>
            <a:xfrm flipV="1">
              <a:off x="925494" y="1932431"/>
              <a:ext cx="653370" cy="266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4"/>
              <a:endCxn id="10" idx="0"/>
            </p:cNvCxnSpPr>
            <p:nvPr/>
          </p:nvCxnSpPr>
          <p:spPr>
            <a:xfrm>
              <a:off x="2788920" y="2206751"/>
              <a:ext cx="0" cy="1359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47"/>
            <p:cNvCxnSpPr>
              <a:stCxn id="7" idx="4"/>
              <a:endCxn id="10" idx="4"/>
            </p:cNvCxnSpPr>
            <p:nvPr/>
          </p:nvCxnSpPr>
          <p:spPr>
            <a:xfrm rot="16200000" flipH="1">
              <a:off x="1569720" y="2895599"/>
              <a:ext cx="381000" cy="2057400"/>
            </a:xfrm>
            <a:prstGeom prst="curvedConnector3">
              <a:avLst>
                <a:gd name="adj1" fmla="val 16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886200" y="1905000"/>
              <a:ext cx="173736" cy="1554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14800" y="18288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Nodes in </a:t>
              </a:r>
              <a:r>
                <a:rPr lang="en-US" i="1" dirty="0" smtClean="0"/>
                <a:t>W</a:t>
              </a:r>
              <a:endParaRPr lang="en-US" i="1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867965" y="2260187"/>
              <a:ext cx="173736" cy="1554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14800" y="2133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Nodes in </a:t>
              </a:r>
              <a:r>
                <a:rPr lang="en-US" i="1" dirty="0" smtClean="0"/>
                <a:t>V(G) - W</a:t>
              </a:r>
              <a:endParaRPr lang="en-US" i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114800" y="2667000"/>
            <a:ext cx="468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1,v2,v3,v4,v5,v6 is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Erd</a:t>
            </a:r>
            <a:r>
              <a:rPr lang="az-Cyrl-AZ" dirty="0" smtClean="0"/>
              <a:t>ӧ</a:t>
            </a:r>
            <a:r>
              <a:rPr lang="en-US" dirty="0" smtClean="0"/>
              <a:t>s –</a:t>
            </a:r>
            <a:r>
              <a:rPr lang="en-US" dirty="0" err="1" smtClean="0"/>
              <a:t>Hajnal</a:t>
            </a:r>
            <a:r>
              <a:rPr lang="en-US" dirty="0" smtClean="0"/>
              <a:t> sequence of nodes in W which is maximal 2-degenerate.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041745" y="1658111"/>
            <a:ext cx="1356775" cy="1000842"/>
            <a:chOff x="2041745" y="1658111"/>
            <a:chExt cx="1356775" cy="1000842"/>
          </a:xfrm>
        </p:grpSpPr>
        <p:cxnSp>
          <p:nvCxnSpPr>
            <p:cNvPr id="34" name="Straight Connector 33"/>
            <p:cNvCxnSpPr>
              <a:stCxn id="11" idx="3"/>
              <a:endCxn id="8" idx="7"/>
            </p:cNvCxnSpPr>
            <p:nvPr/>
          </p:nvCxnSpPr>
          <p:spPr>
            <a:xfrm flipH="1">
              <a:off x="2041745" y="2126405"/>
              <a:ext cx="553201" cy="5325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124200" y="1658111"/>
              <a:ext cx="27432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041745" y="2206751"/>
            <a:ext cx="1359928" cy="2100018"/>
            <a:chOff x="2041745" y="2206751"/>
            <a:chExt cx="1359928" cy="2100018"/>
          </a:xfrm>
        </p:grpSpPr>
        <p:sp>
          <p:nvSpPr>
            <p:cNvPr id="37" name="TextBox 36"/>
            <p:cNvSpPr txBox="1"/>
            <p:nvPr/>
          </p:nvSpPr>
          <p:spPr>
            <a:xfrm>
              <a:off x="3127353" y="3937437"/>
              <a:ext cx="27432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cxnSp>
          <p:nvCxnSpPr>
            <p:cNvPr id="38" name="Straight Connector 37"/>
            <p:cNvCxnSpPr>
              <a:stCxn id="10" idx="0"/>
              <a:endCxn id="11" idx="4"/>
            </p:cNvCxnSpPr>
            <p:nvPr/>
          </p:nvCxnSpPr>
          <p:spPr>
            <a:xfrm flipV="1">
              <a:off x="2788920" y="2206751"/>
              <a:ext cx="0" cy="135940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10" idx="1"/>
            </p:cNvCxnSpPr>
            <p:nvPr/>
          </p:nvCxnSpPr>
          <p:spPr>
            <a:xfrm>
              <a:off x="2041745" y="3046901"/>
              <a:ext cx="553201" cy="5996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311060" y="1338050"/>
            <a:ext cx="1203540" cy="1240557"/>
            <a:chOff x="1311060" y="1338050"/>
            <a:chExt cx="1203540" cy="1240557"/>
          </a:xfrm>
        </p:grpSpPr>
        <p:sp>
          <p:nvSpPr>
            <p:cNvPr id="41" name="TextBox 40"/>
            <p:cNvSpPr txBox="1"/>
            <p:nvPr/>
          </p:nvSpPr>
          <p:spPr>
            <a:xfrm>
              <a:off x="1311060" y="1338050"/>
              <a:ext cx="27432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cxnSp>
          <p:nvCxnSpPr>
            <p:cNvPr id="42" name="Straight Connector 41"/>
            <p:cNvCxnSpPr>
              <a:endCxn id="11" idx="2"/>
            </p:cNvCxnSpPr>
            <p:nvPr/>
          </p:nvCxnSpPr>
          <p:spPr>
            <a:xfrm>
              <a:off x="2127504" y="1932431"/>
              <a:ext cx="38709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9" idx="4"/>
              <a:endCxn id="8" idx="0"/>
            </p:cNvCxnSpPr>
            <p:nvPr/>
          </p:nvCxnSpPr>
          <p:spPr>
            <a:xfrm flipH="1">
              <a:off x="1847771" y="2206751"/>
              <a:ext cx="5413" cy="3718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82880" y="3046901"/>
            <a:ext cx="1470917" cy="978244"/>
            <a:chOff x="182880" y="3046901"/>
            <a:chExt cx="1470917" cy="978244"/>
          </a:xfrm>
        </p:grpSpPr>
        <p:cxnSp>
          <p:nvCxnSpPr>
            <p:cNvPr id="45" name="Straight Connector 44"/>
            <p:cNvCxnSpPr>
              <a:stCxn id="7" idx="7"/>
              <a:endCxn id="8" idx="3"/>
            </p:cNvCxnSpPr>
            <p:nvPr/>
          </p:nvCxnSpPr>
          <p:spPr>
            <a:xfrm flipV="1">
              <a:off x="925494" y="3046901"/>
              <a:ext cx="728303" cy="2186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82880" y="3655813"/>
              <a:ext cx="27432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982894" y="2126405"/>
            <a:ext cx="964266" cy="1520100"/>
            <a:chOff x="2982894" y="2126405"/>
            <a:chExt cx="964266" cy="1520100"/>
          </a:xfrm>
        </p:grpSpPr>
        <p:cxnSp>
          <p:nvCxnSpPr>
            <p:cNvPr id="48" name="Straight Connector 47"/>
            <p:cNvCxnSpPr>
              <a:stCxn id="12" idx="1"/>
              <a:endCxn id="11" idx="5"/>
            </p:cNvCxnSpPr>
            <p:nvPr/>
          </p:nvCxnSpPr>
          <p:spPr>
            <a:xfrm flipH="1" flipV="1">
              <a:off x="2982894" y="2126405"/>
              <a:ext cx="221652" cy="5325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2" idx="3"/>
              <a:endCxn id="10" idx="7"/>
            </p:cNvCxnSpPr>
            <p:nvPr/>
          </p:nvCxnSpPr>
          <p:spPr>
            <a:xfrm flipH="1">
              <a:off x="2982894" y="3046901"/>
              <a:ext cx="221652" cy="5996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672840" y="3078400"/>
              <a:ext cx="27432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77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/>
              <a:t>Proof:</a:t>
            </a:r>
            <a:r>
              <a:rPr lang="en-US" sz="2400" dirty="0" smtClean="0"/>
              <a:t> If a new node is activated at line 5, c of the neighbors in W have been activated and all of them have chosen      , and all its activated neighbors (if any) in </a:t>
            </a:r>
            <a:r>
              <a:rPr lang="en-US" sz="2400" i="1" dirty="0" smtClean="0"/>
              <a:t>V(G)-W have chosen      . Therefore </a:t>
            </a:r>
            <a:r>
              <a:rPr lang="en-US" sz="2400" b="1" i="1" dirty="0" smtClean="0"/>
              <a:t>v</a:t>
            </a:r>
            <a:r>
              <a:rPr lang="en-US" sz="2400" dirty="0"/>
              <a:t> </a:t>
            </a:r>
            <a:r>
              <a:rPr lang="en-US" sz="2400" dirty="0" smtClean="0"/>
              <a:t>will choose  </a:t>
            </a:r>
            <a:r>
              <a:rPr lang="en-US" sz="2400" i="1" dirty="0" smtClean="0"/>
              <a:t>   . </a:t>
            </a:r>
            <a:r>
              <a:rPr lang="en-US" sz="2400" dirty="0" smtClean="0"/>
              <a:t>On the other hand, if at least one of the activated nodes in </a:t>
            </a:r>
            <a:r>
              <a:rPr lang="en-US" sz="2400" i="1" dirty="0" smtClean="0"/>
              <a:t>W chose      , then </a:t>
            </a:r>
            <a:r>
              <a:rPr lang="en-US" sz="2400" b="1" i="1" dirty="0" smtClean="0"/>
              <a:t>v </a:t>
            </a:r>
            <a:r>
              <a:rPr lang="en-US" sz="2400" dirty="0" smtClean="0"/>
              <a:t> will not be scheduled until line 7 is reached.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5300"/>
            <a:ext cx="81819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4676775"/>
            <a:ext cx="82581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057400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396836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27847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75433"/>
            <a:ext cx="304800" cy="35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6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c=3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658111"/>
            <a:ext cx="5562600" cy="2456688"/>
            <a:chOff x="457200" y="1658111"/>
            <a:chExt cx="5562600" cy="2456688"/>
          </a:xfrm>
        </p:grpSpPr>
        <p:sp>
          <p:nvSpPr>
            <p:cNvPr id="5" name="Oval 4"/>
            <p:cNvSpPr/>
            <p:nvPr/>
          </p:nvSpPr>
          <p:spPr>
            <a:xfrm>
              <a:off x="1578864" y="3566159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57200" y="2118359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57200" y="3185159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v4</a:t>
              </a:r>
              <a:endParaRPr lang="en-US" sz="14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573451" y="2578607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v1</a:t>
              </a:r>
              <a:endParaRPr lang="en-US" sz="14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578864" y="1658111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v5</a:t>
              </a:r>
              <a:endParaRPr lang="en-US" sz="14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3566159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v3</a:t>
              </a:r>
              <a:endParaRPr lang="en-US" sz="14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1658111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v2</a:t>
              </a:r>
              <a:endParaRPr lang="en-US" sz="14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124200" y="2578607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v6</a:t>
              </a:r>
              <a:endParaRPr lang="en-US" sz="1400" dirty="0"/>
            </a:p>
          </p:txBody>
        </p:sp>
        <p:cxnSp>
          <p:nvCxnSpPr>
            <p:cNvPr id="13" name="Straight Connector 12"/>
            <p:cNvCxnSpPr>
              <a:stCxn id="8" idx="0"/>
              <a:endCxn id="9" idx="4"/>
            </p:cNvCxnSpPr>
            <p:nvPr/>
          </p:nvCxnSpPr>
          <p:spPr>
            <a:xfrm flipV="1">
              <a:off x="1847771" y="2206751"/>
              <a:ext cx="5413" cy="3718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1"/>
              <a:endCxn id="6" idx="6"/>
            </p:cNvCxnSpPr>
            <p:nvPr/>
          </p:nvCxnSpPr>
          <p:spPr>
            <a:xfrm flipH="1" flipV="1">
              <a:off x="1005840" y="2392679"/>
              <a:ext cx="647957" cy="266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3"/>
              <a:endCxn id="7" idx="7"/>
            </p:cNvCxnSpPr>
            <p:nvPr/>
          </p:nvCxnSpPr>
          <p:spPr>
            <a:xfrm flipH="1">
              <a:off x="925494" y="3046901"/>
              <a:ext cx="728303" cy="218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4"/>
              <a:endCxn id="5" idx="0"/>
            </p:cNvCxnSpPr>
            <p:nvPr/>
          </p:nvCxnSpPr>
          <p:spPr>
            <a:xfrm>
              <a:off x="1847771" y="3127247"/>
              <a:ext cx="5413" cy="4389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5"/>
              <a:endCxn id="10" idx="1"/>
            </p:cNvCxnSpPr>
            <p:nvPr/>
          </p:nvCxnSpPr>
          <p:spPr>
            <a:xfrm>
              <a:off x="2041745" y="3046901"/>
              <a:ext cx="553201" cy="599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7"/>
              <a:endCxn id="11" idx="3"/>
            </p:cNvCxnSpPr>
            <p:nvPr/>
          </p:nvCxnSpPr>
          <p:spPr>
            <a:xfrm flipV="1">
              <a:off x="2041745" y="2126405"/>
              <a:ext cx="553201" cy="532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1" idx="2"/>
            </p:cNvCxnSpPr>
            <p:nvPr/>
          </p:nvCxnSpPr>
          <p:spPr>
            <a:xfrm>
              <a:off x="2127504" y="1932431"/>
              <a:ext cx="387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5"/>
              <a:endCxn id="12" idx="1"/>
            </p:cNvCxnSpPr>
            <p:nvPr/>
          </p:nvCxnSpPr>
          <p:spPr>
            <a:xfrm>
              <a:off x="2982894" y="2126405"/>
              <a:ext cx="221652" cy="532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3"/>
              <a:endCxn id="10" idx="7"/>
            </p:cNvCxnSpPr>
            <p:nvPr/>
          </p:nvCxnSpPr>
          <p:spPr>
            <a:xfrm flipH="1">
              <a:off x="2982894" y="3046901"/>
              <a:ext cx="221652" cy="599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2"/>
              <a:endCxn id="5" idx="6"/>
            </p:cNvCxnSpPr>
            <p:nvPr/>
          </p:nvCxnSpPr>
          <p:spPr>
            <a:xfrm flipH="1">
              <a:off x="2127504" y="3840479"/>
              <a:ext cx="387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2"/>
              <a:endCxn id="7" idx="6"/>
            </p:cNvCxnSpPr>
            <p:nvPr/>
          </p:nvCxnSpPr>
          <p:spPr>
            <a:xfrm flipH="1" flipV="1">
              <a:off x="1005840" y="3459479"/>
              <a:ext cx="5730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0"/>
              <a:endCxn id="6" idx="4"/>
            </p:cNvCxnSpPr>
            <p:nvPr/>
          </p:nvCxnSpPr>
          <p:spPr>
            <a:xfrm flipV="1">
              <a:off x="731520" y="2666999"/>
              <a:ext cx="0" cy="518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7"/>
              <a:endCxn id="9" idx="2"/>
            </p:cNvCxnSpPr>
            <p:nvPr/>
          </p:nvCxnSpPr>
          <p:spPr>
            <a:xfrm flipV="1">
              <a:off x="925494" y="1932431"/>
              <a:ext cx="653370" cy="266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4"/>
              <a:endCxn id="10" idx="0"/>
            </p:cNvCxnSpPr>
            <p:nvPr/>
          </p:nvCxnSpPr>
          <p:spPr>
            <a:xfrm>
              <a:off x="2788920" y="2206751"/>
              <a:ext cx="0" cy="1359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47"/>
            <p:cNvCxnSpPr>
              <a:stCxn id="7" idx="4"/>
              <a:endCxn id="10" idx="4"/>
            </p:cNvCxnSpPr>
            <p:nvPr/>
          </p:nvCxnSpPr>
          <p:spPr>
            <a:xfrm rot="16200000" flipH="1">
              <a:off x="1569720" y="2895599"/>
              <a:ext cx="381000" cy="2057400"/>
            </a:xfrm>
            <a:prstGeom prst="curvedConnector3">
              <a:avLst>
                <a:gd name="adj1" fmla="val 16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886200" y="1905000"/>
              <a:ext cx="173736" cy="1554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14800" y="18288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Nodes in </a:t>
              </a:r>
              <a:r>
                <a:rPr lang="en-US" i="1" dirty="0" smtClean="0"/>
                <a:t>W</a:t>
              </a:r>
              <a:endParaRPr lang="en-US" i="1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867965" y="2260187"/>
              <a:ext cx="173736" cy="1554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14800" y="2133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Nodes in </a:t>
              </a:r>
              <a:r>
                <a:rPr lang="en-US" i="1" dirty="0" smtClean="0"/>
                <a:t>V(G) - W</a:t>
              </a:r>
              <a:endParaRPr lang="en-US" i="1" dirty="0"/>
            </a:p>
          </p:txBody>
        </p:sp>
      </p:grp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085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719" y="3670761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" y="3289761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069" y="1772838"/>
            <a:ext cx="304800" cy="35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4676775"/>
            <a:ext cx="82581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1005840" y="3127247"/>
            <a:ext cx="7528560" cy="3121153"/>
            <a:chOff x="1005840" y="3127247"/>
            <a:chExt cx="7528560" cy="3121153"/>
          </a:xfrm>
        </p:grpSpPr>
        <p:grpSp>
          <p:nvGrpSpPr>
            <p:cNvPr id="64" name="Group 63"/>
            <p:cNvGrpSpPr/>
            <p:nvPr/>
          </p:nvGrpSpPr>
          <p:grpSpPr>
            <a:xfrm>
              <a:off x="1005840" y="3127247"/>
              <a:ext cx="1508760" cy="899685"/>
              <a:chOff x="1005840" y="3127247"/>
              <a:chExt cx="1508760" cy="899685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699675" y="3657600"/>
                <a:ext cx="281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endParaRPr lang="en-US" dirty="0"/>
              </a:p>
            </p:txBody>
          </p:sp>
          <p:cxnSp>
            <p:nvCxnSpPr>
              <p:cNvPr id="59" name="Straight Connector 58"/>
              <p:cNvCxnSpPr>
                <a:stCxn id="5" idx="2"/>
                <a:endCxn id="7" idx="6"/>
              </p:cNvCxnSpPr>
              <p:nvPr/>
            </p:nvCxnSpPr>
            <p:spPr>
              <a:xfrm flipH="1" flipV="1">
                <a:off x="1005840" y="3459479"/>
                <a:ext cx="573024" cy="381000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8" idx="4"/>
                <a:endCxn id="5" idx="0"/>
              </p:cNvCxnSpPr>
              <p:nvPr/>
            </p:nvCxnSpPr>
            <p:spPr>
              <a:xfrm>
                <a:off x="1847771" y="3127247"/>
                <a:ext cx="5413" cy="438912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5" idx="6"/>
                <a:endCxn id="10" idx="2"/>
              </p:cNvCxnSpPr>
              <p:nvPr/>
            </p:nvCxnSpPr>
            <p:spPr>
              <a:xfrm>
                <a:off x="2127504" y="3840479"/>
                <a:ext cx="387096" cy="0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ounded Rectangle 64"/>
            <p:cNvSpPr/>
            <p:nvPr/>
          </p:nvSpPr>
          <p:spPr>
            <a:xfrm>
              <a:off x="1005840" y="5867400"/>
              <a:ext cx="7528560" cy="381000"/>
            </a:xfrm>
            <a:prstGeom prst="round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196" y="3672548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077" y="1757358"/>
            <a:ext cx="304800" cy="35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" name="Group 72"/>
          <p:cNvGrpSpPr/>
          <p:nvPr/>
        </p:nvGrpSpPr>
        <p:grpSpPr>
          <a:xfrm>
            <a:off x="322659" y="838200"/>
            <a:ext cx="1664891" cy="1280159"/>
            <a:chOff x="322659" y="838200"/>
            <a:chExt cx="1664891" cy="1280159"/>
          </a:xfrm>
        </p:grpSpPr>
        <p:cxnSp>
          <p:nvCxnSpPr>
            <p:cNvPr id="70" name="Straight Arrow Connector 69"/>
            <p:cNvCxnSpPr>
              <a:stCxn id="6" idx="0"/>
              <a:endCxn id="71" idx="2"/>
            </p:cNvCxnSpPr>
            <p:nvPr/>
          </p:nvCxnSpPr>
          <p:spPr>
            <a:xfrm flipV="1">
              <a:off x="731520" y="1484531"/>
              <a:ext cx="423585" cy="6338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22659" y="838200"/>
              <a:ext cx="166489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err="1" smtClean="0"/>
                <a:t>Unactivated</a:t>
              </a:r>
              <a:r>
                <a:rPr lang="en-US" dirty="0" smtClean="0"/>
                <a:t> until Line 7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8964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/>
              <a:t>Proof:</a:t>
            </a:r>
            <a:r>
              <a:rPr lang="en-US" sz="2400" dirty="0" smtClean="0"/>
              <a:t> Before reaching line 7, all activated nodes in </a:t>
            </a:r>
            <a:r>
              <a:rPr lang="en-US" sz="2400" i="1" dirty="0" smtClean="0"/>
              <a:t>V(G) – W </a:t>
            </a:r>
            <a:r>
              <a:rPr lang="en-US" sz="2400" dirty="0" smtClean="0"/>
              <a:t>will choose      (actually will be forced !!).  Thanks to our choice of ordering of nodes in </a:t>
            </a:r>
            <a:r>
              <a:rPr lang="en-US" sz="2400" i="1" dirty="0" smtClean="0"/>
              <a:t>W, </a:t>
            </a:r>
            <a:r>
              <a:rPr lang="en-US" sz="2400" dirty="0" smtClean="0"/>
              <a:t>when we activate a node </a:t>
            </a:r>
            <a:r>
              <a:rPr lang="en-US" sz="2400" b="1" i="1" dirty="0" smtClean="0"/>
              <a:t>v</a:t>
            </a:r>
            <a:r>
              <a:rPr lang="en-US" sz="2400" dirty="0" smtClean="0"/>
              <a:t> in </a:t>
            </a:r>
            <a:r>
              <a:rPr lang="en-US" sz="2400" i="1" dirty="0" smtClean="0"/>
              <a:t>W, </a:t>
            </a:r>
            <a:r>
              <a:rPr lang="en-US" sz="2400" dirty="0" smtClean="0"/>
              <a:t>there will be at most (c-1) neighbors in </a:t>
            </a:r>
            <a:r>
              <a:rPr lang="en-US" sz="2400" i="1" dirty="0" smtClean="0"/>
              <a:t>W</a:t>
            </a:r>
            <a:r>
              <a:rPr lang="en-US" sz="2400" dirty="0"/>
              <a:t> </a:t>
            </a:r>
            <a:r>
              <a:rPr lang="en-US" sz="2400" dirty="0" smtClean="0"/>
              <a:t>that have already been activated. Therefore, either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v </a:t>
            </a:r>
            <a:r>
              <a:rPr lang="en-US" sz="2400" dirty="0" smtClean="0"/>
              <a:t>will be forced to choose </a:t>
            </a:r>
            <a:r>
              <a:rPr lang="en-US" sz="2400" b="1" i="1" dirty="0" smtClean="0"/>
              <a:t> </a:t>
            </a:r>
            <a:r>
              <a:rPr lang="en-US" sz="2400" dirty="0" smtClean="0"/>
              <a:t>   , or its choice will be equal to its type.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609600"/>
            <a:ext cx="82486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124200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8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5800" y="1524000"/>
            <a:ext cx="4191000" cy="762000"/>
          </a:xfrm>
          <a:prstGeom prst="ellipse">
            <a:avLst/>
          </a:prstGeom>
          <a:solidFill>
            <a:srgbClr val="FFC000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 Maximization</a:t>
            </a:r>
          </a:p>
          <a:p>
            <a:r>
              <a:rPr lang="en-US" dirty="0" smtClean="0"/>
              <a:t>Community Detection</a:t>
            </a:r>
          </a:p>
          <a:p>
            <a:r>
              <a:rPr lang="en-US" dirty="0" smtClean="0"/>
              <a:t>Link Prediction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1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1149910" y="2036618"/>
            <a:ext cx="471072" cy="1620982"/>
          </a:xfrm>
          <a:custGeom>
            <a:avLst/>
            <a:gdLst>
              <a:gd name="connsiteX0" fmla="*/ 457217 w 471072"/>
              <a:gd name="connsiteY0" fmla="*/ 0 h 1620982"/>
              <a:gd name="connsiteX1" fmla="*/ 17 w 471072"/>
              <a:gd name="connsiteY1" fmla="*/ 748146 h 1620982"/>
              <a:gd name="connsiteX2" fmla="*/ 471072 w 471072"/>
              <a:gd name="connsiteY2" fmla="*/ 1620982 h 162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1072" h="1620982">
                <a:moveTo>
                  <a:pt x="457217" y="0"/>
                </a:moveTo>
                <a:cubicBezTo>
                  <a:pt x="227462" y="238991"/>
                  <a:pt x="-2292" y="477982"/>
                  <a:pt x="17" y="748146"/>
                </a:cubicBezTo>
                <a:cubicBezTo>
                  <a:pt x="2326" y="1018310"/>
                  <a:pt x="236699" y="1319646"/>
                  <a:pt x="471072" y="1620982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c=3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658111"/>
            <a:ext cx="5562600" cy="2456688"/>
            <a:chOff x="457200" y="1658111"/>
            <a:chExt cx="5562600" cy="2456688"/>
          </a:xfrm>
        </p:grpSpPr>
        <p:sp>
          <p:nvSpPr>
            <p:cNvPr id="5" name="Oval 4"/>
            <p:cNvSpPr/>
            <p:nvPr/>
          </p:nvSpPr>
          <p:spPr>
            <a:xfrm>
              <a:off x="1578864" y="3566159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57200" y="2118359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57200" y="3185159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v4</a:t>
              </a:r>
              <a:endParaRPr lang="en-US" sz="14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573451" y="2578607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v1</a:t>
              </a:r>
              <a:endParaRPr lang="en-US" sz="14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578864" y="1658111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v5</a:t>
              </a:r>
              <a:endParaRPr lang="en-US" sz="14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3566159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v3</a:t>
              </a:r>
              <a:endParaRPr lang="en-US" sz="14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1658111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v2</a:t>
              </a:r>
              <a:endParaRPr lang="en-US" sz="14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124200" y="2578607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v6</a:t>
              </a:r>
              <a:endParaRPr lang="en-US" sz="1400" dirty="0"/>
            </a:p>
          </p:txBody>
        </p:sp>
        <p:cxnSp>
          <p:nvCxnSpPr>
            <p:cNvPr id="13" name="Straight Connector 12"/>
            <p:cNvCxnSpPr>
              <a:stCxn id="8" idx="0"/>
              <a:endCxn id="9" idx="4"/>
            </p:cNvCxnSpPr>
            <p:nvPr/>
          </p:nvCxnSpPr>
          <p:spPr>
            <a:xfrm flipV="1">
              <a:off x="1847771" y="2206751"/>
              <a:ext cx="5413" cy="3718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1"/>
              <a:endCxn id="6" idx="6"/>
            </p:cNvCxnSpPr>
            <p:nvPr/>
          </p:nvCxnSpPr>
          <p:spPr>
            <a:xfrm flipH="1" flipV="1">
              <a:off x="1005840" y="2392679"/>
              <a:ext cx="647957" cy="266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3"/>
              <a:endCxn id="7" idx="7"/>
            </p:cNvCxnSpPr>
            <p:nvPr/>
          </p:nvCxnSpPr>
          <p:spPr>
            <a:xfrm flipH="1">
              <a:off x="925494" y="3046901"/>
              <a:ext cx="728303" cy="218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4"/>
              <a:endCxn id="5" idx="0"/>
            </p:cNvCxnSpPr>
            <p:nvPr/>
          </p:nvCxnSpPr>
          <p:spPr>
            <a:xfrm>
              <a:off x="1847771" y="3127247"/>
              <a:ext cx="5413" cy="4389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5"/>
              <a:endCxn id="10" idx="1"/>
            </p:cNvCxnSpPr>
            <p:nvPr/>
          </p:nvCxnSpPr>
          <p:spPr>
            <a:xfrm>
              <a:off x="2041745" y="3046901"/>
              <a:ext cx="553201" cy="599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7"/>
              <a:endCxn id="11" idx="3"/>
            </p:cNvCxnSpPr>
            <p:nvPr/>
          </p:nvCxnSpPr>
          <p:spPr>
            <a:xfrm flipV="1">
              <a:off x="2041745" y="2126405"/>
              <a:ext cx="553201" cy="532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1" idx="2"/>
            </p:cNvCxnSpPr>
            <p:nvPr/>
          </p:nvCxnSpPr>
          <p:spPr>
            <a:xfrm>
              <a:off x="2127504" y="1932431"/>
              <a:ext cx="387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5"/>
              <a:endCxn id="12" idx="1"/>
            </p:cNvCxnSpPr>
            <p:nvPr/>
          </p:nvCxnSpPr>
          <p:spPr>
            <a:xfrm>
              <a:off x="2982894" y="2126405"/>
              <a:ext cx="221652" cy="532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3"/>
              <a:endCxn id="10" idx="7"/>
            </p:cNvCxnSpPr>
            <p:nvPr/>
          </p:nvCxnSpPr>
          <p:spPr>
            <a:xfrm flipH="1">
              <a:off x="2982894" y="3046901"/>
              <a:ext cx="221652" cy="599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2"/>
              <a:endCxn id="5" idx="6"/>
            </p:cNvCxnSpPr>
            <p:nvPr/>
          </p:nvCxnSpPr>
          <p:spPr>
            <a:xfrm flipH="1">
              <a:off x="2127504" y="3840479"/>
              <a:ext cx="387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2"/>
              <a:endCxn id="7" idx="6"/>
            </p:cNvCxnSpPr>
            <p:nvPr/>
          </p:nvCxnSpPr>
          <p:spPr>
            <a:xfrm flipH="1" flipV="1">
              <a:off x="1005840" y="3459479"/>
              <a:ext cx="5730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0"/>
              <a:endCxn id="6" idx="4"/>
            </p:cNvCxnSpPr>
            <p:nvPr/>
          </p:nvCxnSpPr>
          <p:spPr>
            <a:xfrm flipV="1">
              <a:off x="731520" y="2666999"/>
              <a:ext cx="0" cy="518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7"/>
              <a:endCxn id="9" idx="2"/>
            </p:cNvCxnSpPr>
            <p:nvPr/>
          </p:nvCxnSpPr>
          <p:spPr>
            <a:xfrm flipV="1">
              <a:off x="925494" y="1932431"/>
              <a:ext cx="653370" cy="266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4"/>
              <a:endCxn id="10" idx="0"/>
            </p:cNvCxnSpPr>
            <p:nvPr/>
          </p:nvCxnSpPr>
          <p:spPr>
            <a:xfrm>
              <a:off x="2788920" y="2206751"/>
              <a:ext cx="0" cy="1359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47"/>
            <p:cNvCxnSpPr>
              <a:stCxn id="7" idx="4"/>
              <a:endCxn id="10" idx="4"/>
            </p:cNvCxnSpPr>
            <p:nvPr/>
          </p:nvCxnSpPr>
          <p:spPr>
            <a:xfrm rot="16200000" flipH="1">
              <a:off x="1569720" y="2895599"/>
              <a:ext cx="381000" cy="2057400"/>
            </a:xfrm>
            <a:prstGeom prst="curvedConnector3">
              <a:avLst>
                <a:gd name="adj1" fmla="val 16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886200" y="1905000"/>
              <a:ext cx="173736" cy="1554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14800" y="18288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Nodes in </a:t>
              </a:r>
              <a:r>
                <a:rPr lang="en-US" i="1" dirty="0" smtClean="0"/>
                <a:t>W</a:t>
              </a:r>
              <a:endParaRPr lang="en-US" i="1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867965" y="2260187"/>
              <a:ext cx="173736" cy="1554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14800" y="2133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Nodes in </a:t>
              </a:r>
              <a:r>
                <a:rPr lang="en-US" i="1" dirty="0" smtClean="0"/>
                <a:t>V(G) - W</a:t>
              </a:r>
              <a:endParaRPr lang="en-US" i="1" dirty="0"/>
            </a:p>
          </p:txBody>
        </p:sp>
      </p:grp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085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449" y="3697748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" y="3289761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4676775"/>
            <a:ext cx="82581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1005840" y="3127247"/>
            <a:ext cx="7528560" cy="3121153"/>
            <a:chOff x="1005840" y="3127247"/>
            <a:chExt cx="7528560" cy="3121153"/>
          </a:xfrm>
        </p:grpSpPr>
        <p:grpSp>
          <p:nvGrpSpPr>
            <p:cNvPr id="64" name="Group 63"/>
            <p:cNvGrpSpPr/>
            <p:nvPr/>
          </p:nvGrpSpPr>
          <p:grpSpPr>
            <a:xfrm>
              <a:off x="1005840" y="3127247"/>
              <a:ext cx="1508760" cy="899685"/>
              <a:chOff x="1005840" y="3127247"/>
              <a:chExt cx="1508760" cy="899685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1699675" y="3657600"/>
                <a:ext cx="2815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</a:t>
                </a:r>
                <a:endParaRPr lang="en-US" dirty="0"/>
              </a:p>
            </p:txBody>
          </p:sp>
          <p:cxnSp>
            <p:nvCxnSpPr>
              <p:cNvPr id="59" name="Straight Connector 58"/>
              <p:cNvCxnSpPr>
                <a:stCxn id="5" idx="2"/>
                <a:endCxn id="7" idx="6"/>
              </p:cNvCxnSpPr>
              <p:nvPr/>
            </p:nvCxnSpPr>
            <p:spPr>
              <a:xfrm flipH="1" flipV="1">
                <a:off x="1005840" y="3459479"/>
                <a:ext cx="573024" cy="381000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8" idx="4"/>
                <a:endCxn id="5" idx="0"/>
              </p:cNvCxnSpPr>
              <p:nvPr/>
            </p:nvCxnSpPr>
            <p:spPr>
              <a:xfrm>
                <a:off x="1847771" y="3127247"/>
                <a:ext cx="5413" cy="438912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5" idx="6"/>
                <a:endCxn id="10" idx="2"/>
              </p:cNvCxnSpPr>
              <p:nvPr/>
            </p:nvCxnSpPr>
            <p:spPr>
              <a:xfrm>
                <a:off x="2127504" y="3840479"/>
                <a:ext cx="387096" cy="0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ounded Rectangle 64"/>
            <p:cNvSpPr/>
            <p:nvPr/>
          </p:nvSpPr>
          <p:spPr>
            <a:xfrm>
              <a:off x="1005840" y="5867400"/>
              <a:ext cx="7528560" cy="381000"/>
            </a:xfrm>
            <a:prstGeom prst="roundRect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196" y="3672548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449" y="17941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" name="Group 38"/>
          <p:cNvGrpSpPr/>
          <p:nvPr/>
        </p:nvGrpSpPr>
        <p:grpSpPr>
          <a:xfrm>
            <a:off x="1079851" y="4078069"/>
            <a:ext cx="1663349" cy="646331"/>
            <a:chOff x="969169" y="4114800"/>
            <a:chExt cx="1663349" cy="646331"/>
          </a:xfrm>
        </p:grpSpPr>
        <p:sp>
          <p:nvSpPr>
            <p:cNvPr id="69" name="TextBox 68"/>
            <p:cNvSpPr txBox="1"/>
            <p:nvPr/>
          </p:nvSpPr>
          <p:spPr>
            <a:xfrm>
              <a:off x="969169" y="4114800"/>
              <a:ext cx="1663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Will be forced to choose </a:t>
              </a:r>
              <a:endParaRPr lang="en-US" dirty="0"/>
            </a:p>
          </p:txBody>
        </p:sp>
        <p:pic>
          <p:nvPicPr>
            <p:cNvPr id="7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0573" y="4421695"/>
              <a:ext cx="311150" cy="339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5" name="Group 44"/>
          <p:cNvGrpSpPr/>
          <p:nvPr/>
        </p:nvGrpSpPr>
        <p:grpSpPr>
          <a:xfrm>
            <a:off x="851251" y="953869"/>
            <a:ext cx="1663349" cy="2718971"/>
            <a:chOff x="851251" y="953869"/>
            <a:chExt cx="1663349" cy="2718971"/>
          </a:xfrm>
        </p:grpSpPr>
        <p:grpSp>
          <p:nvGrpSpPr>
            <p:cNvPr id="44" name="Group 43"/>
            <p:cNvGrpSpPr/>
            <p:nvPr/>
          </p:nvGrpSpPr>
          <p:grpSpPr>
            <a:xfrm>
              <a:off x="851251" y="953869"/>
              <a:ext cx="1663349" cy="2718971"/>
              <a:chOff x="851251" y="953869"/>
              <a:chExt cx="1663349" cy="2718971"/>
            </a:xfrm>
          </p:grpSpPr>
          <p:sp>
            <p:nvSpPr>
              <p:cNvPr id="35" name="Freeform 34"/>
              <p:cNvSpPr/>
              <p:nvPr/>
            </p:nvSpPr>
            <p:spPr>
              <a:xfrm>
                <a:off x="1143000" y="1981200"/>
                <a:ext cx="484632" cy="1691640"/>
              </a:xfrm>
              <a:custGeom>
                <a:avLst/>
                <a:gdLst>
                  <a:gd name="connsiteX0" fmla="*/ 410169 w 462720"/>
                  <a:gd name="connsiteY0" fmla="*/ 0 h 1639614"/>
                  <a:gd name="connsiteX1" fmla="*/ 265 w 462720"/>
                  <a:gd name="connsiteY1" fmla="*/ 788276 h 1639614"/>
                  <a:gd name="connsiteX2" fmla="*/ 462720 w 462720"/>
                  <a:gd name="connsiteY2" fmla="*/ 1639614 h 1639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2720" h="1639614">
                    <a:moveTo>
                      <a:pt x="410169" y="0"/>
                    </a:moveTo>
                    <a:cubicBezTo>
                      <a:pt x="200838" y="257503"/>
                      <a:pt x="-8493" y="515007"/>
                      <a:pt x="265" y="788276"/>
                    </a:cubicBezTo>
                    <a:cubicBezTo>
                      <a:pt x="9023" y="1061545"/>
                      <a:pt x="235871" y="1350579"/>
                      <a:pt x="462720" y="1639614"/>
                    </a:cubicBezTo>
                  </a:path>
                </a:pathLst>
              </a:custGeom>
              <a:noFill/>
              <a:ln w="9525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851251" y="953869"/>
                <a:ext cx="1663349" cy="1138167"/>
                <a:chOff x="851251" y="953869"/>
                <a:chExt cx="1663349" cy="1138167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851251" y="953869"/>
                  <a:ext cx="1663349" cy="1138167"/>
                  <a:chOff x="851251" y="953869"/>
                  <a:chExt cx="1663349" cy="1138167"/>
                </a:xfrm>
              </p:grpSpPr>
              <p:pic>
                <p:nvPicPr>
                  <p:cNvPr id="58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676400" y="1752600"/>
                    <a:ext cx="311150" cy="33943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851251" y="953869"/>
                    <a:ext cx="166334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Will be forced to choose </a:t>
                    </a:r>
                    <a:endParaRPr lang="en-US" dirty="0"/>
                  </a:p>
                </p:txBody>
              </p:sp>
            </p:grpSp>
            <p:pic>
              <p:nvPicPr>
                <p:cNvPr id="62" name="Picture 4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5000" y="1260764"/>
                  <a:ext cx="311150" cy="3394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41" name="Straight Connector 40"/>
              <p:cNvCxnSpPr>
                <a:stCxn id="9" idx="6"/>
                <a:endCxn id="11" idx="2"/>
              </p:cNvCxnSpPr>
              <p:nvPr/>
            </p:nvCxnSpPr>
            <p:spPr>
              <a:xfrm>
                <a:off x="2127504" y="1932431"/>
                <a:ext cx="387096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9" idx="4"/>
                <a:endCxn id="8" idx="0"/>
              </p:cNvCxnSpPr>
              <p:nvPr/>
            </p:nvCxnSpPr>
            <p:spPr>
              <a:xfrm flipH="1">
                <a:off x="1847771" y="2206751"/>
                <a:ext cx="5413" cy="371856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Freeform 73"/>
            <p:cNvSpPr/>
            <p:nvPr/>
          </p:nvSpPr>
          <p:spPr>
            <a:xfrm>
              <a:off x="1143000" y="1981200"/>
              <a:ext cx="484632" cy="1691640"/>
            </a:xfrm>
            <a:custGeom>
              <a:avLst/>
              <a:gdLst>
                <a:gd name="connsiteX0" fmla="*/ 410169 w 462720"/>
                <a:gd name="connsiteY0" fmla="*/ 0 h 1639614"/>
                <a:gd name="connsiteX1" fmla="*/ 265 w 462720"/>
                <a:gd name="connsiteY1" fmla="*/ 788276 h 1639614"/>
                <a:gd name="connsiteX2" fmla="*/ 462720 w 462720"/>
                <a:gd name="connsiteY2" fmla="*/ 1639614 h 1639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2720" h="1639614">
                  <a:moveTo>
                    <a:pt x="410169" y="0"/>
                  </a:moveTo>
                  <a:cubicBezTo>
                    <a:pt x="200838" y="257503"/>
                    <a:pt x="-8493" y="515007"/>
                    <a:pt x="265" y="788276"/>
                  </a:cubicBezTo>
                  <a:cubicBezTo>
                    <a:pt x="9023" y="1061545"/>
                    <a:pt x="235871" y="1350579"/>
                    <a:pt x="462720" y="1639614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143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/>
              <a:t>Proof: </a:t>
            </a:r>
            <a:r>
              <a:rPr lang="en-US" sz="2400" dirty="0" smtClean="0"/>
              <a:t>At iteration </a:t>
            </a:r>
            <a:r>
              <a:rPr lang="en-US" sz="2400" i="1" dirty="0" smtClean="0"/>
              <a:t>k(v)</a:t>
            </a:r>
            <a:r>
              <a:rPr lang="en-US" sz="2400" dirty="0" smtClean="0"/>
              <a:t>, when </a:t>
            </a:r>
            <a:r>
              <a:rPr lang="en-US" sz="2400" i="1" dirty="0" smtClean="0"/>
              <a:t>v </a:t>
            </a:r>
            <a:r>
              <a:rPr lang="en-US" sz="2400" dirty="0" smtClean="0"/>
              <a:t>has exactly </a:t>
            </a:r>
            <a:r>
              <a:rPr lang="en-US" sz="2400" i="1" dirty="0" smtClean="0"/>
              <a:t>c active </a:t>
            </a:r>
            <a:r>
              <a:rPr lang="en-US" sz="2400" dirty="0" smtClean="0"/>
              <a:t>neighbors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w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,… ,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c</a:t>
            </a:r>
            <a:r>
              <a:rPr lang="en-US" sz="2400" dirty="0" smtClean="0"/>
              <a:t> in </a:t>
            </a:r>
            <a:r>
              <a:rPr lang="en-US" sz="2400" i="1" dirty="0" smtClean="0"/>
              <a:t>W. </a:t>
            </a:r>
            <a:r>
              <a:rPr lang="en-US" sz="2400" dirty="0" smtClean="0"/>
              <a:t>we execute </a:t>
            </a:r>
            <a:r>
              <a:rPr lang="en-US" sz="2400" i="1" dirty="0" smtClean="0"/>
              <a:t>v </a:t>
            </a:r>
            <a:r>
              <a:rPr lang="en-US" sz="2400" dirty="0" err="1" smtClean="0"/>
              <a:t>iff</a:t>
            </a:r>
            <a:r>
              <a:rPr lang="en-US" sz="2400" dirty="0" smtClean="0"/>
              <a:t> each of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err="1" smtClean="0"/>
              <a:t>’s</a:t>
            </a:r>
            <a:r>
              <a:rPr lang="en-US" sz="2400" dirty="0" smtClean="0"/>
              <a:t> chose     .  Since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dirty="0" err="1" smtClean="0"/>
              <a:t>’s</a:t>
            </a:r>
            <a:r>
              <a:rPr lang="en-US" sz="2400" dirty="0" smtClean="0"/>
              <a:t> signal is independent of other signals, we have that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w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,… ,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c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all choose</a:t>
            </a:r>
            <a:r>
              <a:rPr lang="en-US" sz="2400" i="1" dirty="0" smtClean="0"/>
              <a:t>     , </a:t>
            </a:r>
            <a:r>
              <a:rPr lang="en-US" sz="2400" dirty="0" smtClean="0"/>
              <a:t>therefore</a:t>
            </a:r>
            <a:r>
              <a:rPr lang="en-US" sz="2400" i="1" dirty="0" smtClean="0"/>
              <a:t> v </a:t>
            </a:r>
            <a:r>
              <a:rPr lang="en-US" sz="2400" dirty="0" smtClean="0"/>
              <a:t>will choose </a:t>
            </a:r>
            <a:r>
              <a:rPr lang="en-US" sz="2400" i="1" dirty="0" smtClean="0"/>
              <a:t>     ,</a:t>
            </a:r>
            <a:r>
              <a:rPr lang="en-US" sz="2400" dirty="0" smtClean="0"/>
              <a:t> with probability at least p</a:t>
            </a:r>
            <a:r>
              <a:rPr lang="en-US" sz="2400" baseline="30000" dirty="0" smtClean="0"/>
              <a:t>c</a:t>
            </a:r>
            <a:r>
              <a:rPr lang="en-US" sz="2400" i="1" dirty="0" smtClean="0"/>
              <a:t>.</a:t>
            </a:r>
            <a:endParaRPr lang="en-US" sz="2400" b="1" baseline="-25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6485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057400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27847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847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8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c=3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1658111"/>
            <a:ext cx="5562600" cy="2456688"/>
            <a:chOff x="457200" y="1658111"/>
            <a:chExt cx="5562600" cy="2456688"/>
          </a:xfrm>
        </p:grpSpPr>
        <p:sp>
          <p:nvSpPr>
            <p:cNvPr id="5" name="Oval 4"/>
            <p:cNvSpPr/>
            <p:nvPr/>
          </p:nvSpPr>
          <p:spPr>
            <a:xfrm>
              <a:off x="1578864" y="3566159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57200" y="2118359"/>
              <a:ext cx="548640" cy="548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57200" y="3185159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v4</a:t>
              </a:r>
              <a:endParaRPr lang="en-US" sz="14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573451" y="2578607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v1</a:t>
              </a:r>
              <a:endParaRPr lang="en-US" sz="14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578864" y="1658111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v5</a:t>
              </a:r>
              <a:endParaRPr lang="en-US" sz="14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514600" y="3566159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v3</a:t>
              </a:r>
              <a:endParaRPr lang="en-US" sz="14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514600" y="1658111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v2</a:t>
              </a:r>
              <a:endParaRPr lang="en-US" sz="14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124200" y="2578607"/>
              <a:ext cx="548640" cy="5486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v6</a:t>
              </a:r>
              <a:endParaRPr lang="en-US" sz="1400" dirty="0"/>
            </a:p>
          </p:txBody>
        </p:sp>
        <p:cxnSp>
          <p:nvCxnSpPr>
            <p:cNvPr id="13" name="Straight Connector 12"/>
            <p:cNvCxnSpPr>
              <a:stCxn id="8" idx="0"/>
              <a:endCxn id="9" idx="4"/>
            </p:cNvCxnSpPr>
            <p:nvPr/>
          </p:nvCxnSpPr>
          <p:spPr>
            <a:xfrm flipV="1">
              <a:off x="1847771" y="2206751"/>
              <a:ext cx="5413" cy="3718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1"/>
              <a:endCxn id="6" idx="6"/>
            </p:cNvCxnSpPr>
            <p:nvPr/>
          </p:nvCxnSpPr>
          <p:spPr>
            <a:xfrm flipH="1" flipV="1">
              <a:off x="1005840" y="2392679"/>
              <a:ext cx="647957" cy="266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3"/>
              <a:endCxn id="7" idx="7"/>
            </p:cNvCxnSpPr>
            <p:nvPr/>
          </p:nvCxnSpPr>
          <p:spPr>
            <a:xfrm flipH="1">
              <a:off x="925494" y="3046901"/>
              <a:ext cx="728303" cy="218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4"/>
              <a:endCxn id="5" idx="0"/>
            </p:cNvCxnSpPr>
            <p:nvPr/>
          </p:nvCxnSpPr>
          <p:spPr>
            <a:xfrm>
              <a:off x="1847771" y="3127247"/>
              <a:ext cx="5413" cy="4389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5"/>
              <a:endCxn id="10" idx="1"/>
            </p:cNvCxnSpPr>
            <p:nvPr/>
          </p:nvCxnSpPr>
          <p:spPr>
            <a:xfrm>
              <a:off x="2041745" y="3046901"/>
              <a:ext cx="553201" cy="599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7"/>
              <a:endCxn id="11" idx="3"/>
            </p:cNvCxnSpPr>
            <p:nvPr/>
          </p:nvCxnSpPr>
          <p:spPr>
            <a:xfrm flipV="1">
              <a:off x="2041745" y="2126405"/>
              <a:ext cx="553201" cy="532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6"/>
              <a:endCxn id="11" idx="2"/>
            </p:cNvCxnSpPr>
            <p:nvPr/>
          </p:nvCxnSpPr>
          <p:spPr>
            <a:xfrm>
              <a:off x="2127504" y="1932431"/>
              <a:ext cx="387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5"/>
              <a:endCxn id="12" idx="1"/>
            </p:cNvCxnSpPr>
            <p:nvPr/>
          </p:nvCxnSpPr>
          <p:spPr>
            <a:xfrm>
              <a:off x="2982894" y="2126405"/>
              <a:ext cx="221652" cy="532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3"/>
              <a:endCxn id="10" idx="7"/>
            </p:cNvCxnSpPr>
            <p:nvPr/>
          </p:nvCxnSpPr>
          <p:spPr>
            <a:xfrm flipH="1">
              <a:off x="2982894" y="3046901"/>
              <a:ext cx="221652" cy="5996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2"/>
              <a:endCxn id="5" idx="6"/>
            </p:cNvCxnSpPr>
            <p:nvPr/>
          </p:nvCxnSpPr>
          <p:spPr>
            <a:xfrm flipH="1">
              <a:off x="2127504" y="3840479"/>
              <a:ext cx="3870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5" idx="2"/>
              <a:endCxn id="7" idx="6"/>
            </p:cNvCxnSpPr>
            <p:nvPr/>
          </p:nvCxnSpPr>
          <p:spPr>
            <a:xfrm flipH="1" flipV="1">
              <a:off x="1005840" y="3459479"/>
              <a:ext cx="5730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0"/>
              <a:endCxn id="6" idx="4"/>
            </p:cNvCxnSpPr>
            <p:nvPr/>
          </p:nvCxnSpPr>
          <p:spPr>
            <a:xfrm flipV="1">
              <a:off x="731520" y="2666999"/>
              <a:ext cx="0" cy="518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7"/>
              <a:endCxn id="9" idx="2"/>
            </p:cNvCxnSpPr>
            <p:nvPr/>
          </p:nvCxnSpPr>
          <p:spPr>
            <a:xfrm flipV="1">
              <a:off x="925494" y="1932431"/>
              <a:ext cx="653370" cy="2662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4"/>
              <a:endCxn id="10" idx="0"/>
            </p:cNvCxnSpPr>
            <p:nvPr/>
          </p:nvCxnSpPr>
          <p:spPr>
            <a:xfrm>
              <a:off x="2788920" y="2206751"/>
              <a:ext cx="0" cy="1359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47"/>
            <p:cNvCxnSpPr>
              <a:stCxn id="7" idx="4"/>
              <a:endCxn id="10" idx="4"/>
            </p:cNvCxnSpPr>
            <p:nvPr/>
          </p:nvCxnSpPr>
          <p:spPr>
            <a:xfrm rot="16200000" flipH="1">
              <a:off x="1569720" y="2895599"/>
              <a:ext cx="381000" cy="2057400"/>
            </a:xfrm>
            <a:prstGeom prst="curvedConnector3">
              <a:avLst>
                <a:gd name="adj1" fmla="val 16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886200" y="1905000"/>
              <a:ext cx="173736" cy="1554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14800" y="18288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Nodes in </a:t>
              </a:r>
              <a:r>
                <a:rPr lang="en-US" i="1" dirty="0" smtClean="0"/>
                <a:t>W</a:t>
              </a:r>
              <a:endParaRPr lang="en-US" i="1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867965" y="2260187"/>
              <a:ext cx="173736" cy="1554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14800" y="21336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Nodes in </a:t>
              </a:r>
              <a:r>
                <a:rPr lang="en-US" i="1" dirty="0" smtClean="0"/>
                <a:t>V(G) - W</a:t>
              </a:r>
              <a:endParaRPr lang="en-US" i="1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886200" y="4038600"/>
            <a:ext cx="3048000" cy="1219200"/>
            <a:chOff x="3886200" y="4038600"/>
            <a:chExt cx="3048000" cy="1219200"/>
          </a:xfrm>
        </p:grpSpPr>
        <p:sp>
          <p:nvSpPr>
            <p:cNvPr id="34" name="TextBox 33"/>
            <p:cNvSpPr txBox="1"/>
            <p:nvPr/>
          </p:nvSpPr>
          <p:spPr>
            <a:xfrm>
              <a:off x="5472878" y="4888468"/>
              <a:ext cx="74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≥ 0 </a:t>
              </a:r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886200" y="4038600"/>
              <a:ext cx="3048000" cy="4354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>
              <a:stCxn id="33" idx="2"/>
              <a:endCxn id="34" idx="0"/>
            </p:cNvCxnSpPr>
            <p:nvPr/>
          </p:nvCxnSpPr>
          <p:spPr>
            <a:xfrm>
              <a:off x="5410200" y="4474054"/>
              <a:ext cx="435199" cy="4144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672840" y="2967633"/>
            <a:ext cx="5090160" cy="1477338"/>
            <a:chOff x="3672840" y="2926069"/>
            <a:chExt cx="5090160" cy="1477338"/>
          </a:xfrm>
        </p:grpSpPr>
        <p:sp>
          <p:nvSpPr>
            <p:cNvPr id="32" name="TextBox 31"/>
            <p:cNvSpPr txBox="1"/>
            <p:nvPr/>
          </p:nvSpPr>
          <p:spPr>
            <a:xfrm>
              <a:off x="3672840" y="2926079"/>
              <a:ext cx="50901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P(         will choose       ) = </a:t>
              </a:r>
            </a:p>
            <a:p>
              <a:endParaRPr lang="en-US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  P( at step k(v) all neighbors in W have chosen       ) </a:t>
              </a:r>
            </a:p>
            <a:p>
              <a:endParaRPr lang="en-US" dirty="0"/>
            </a:p>
            <a:p>
              <a:r>
                <a:rPr lang="en-US" dirty="0" smtClean="0"/>
                <a:t>+ P(         will choose        at line 7)</a:t>
              </a:r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962400" y="2926079"/>
              <a:ext cx="362431" cy="3218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pic>
          <p:nvPicPr>
            <p:cNvPr id="71" name="Picture 7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2926069"/>
              <a:ext cx="311150" cy="339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5" name="Oval 74"/>
            <p:cNvSpPr/>
            <p:nvPr/>
          </p:nvSpPr>
          <p:spPr>
            <a:xfrm>
              <a:off x="4153863" y="4073236"/>
              <a:ext cx="341937" cy="3189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</a:t>
              </a:r>
            </a:p>
          </p:txBody>
        </p:sp>
        <p:pic>
          <p:nvPicPr>
            <p:cNvPr id="76" name="Picture 7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4038600"/>
              <a:ext cx="311150" cy="339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3" name="Picture 7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7050" y="3546764"/>
              <a:ext cx="311150" cy="339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8" name="Group 97"/>
          <p:cNvGrpSpPr/>
          <p:nvPr/>
        </p:nvGrpSpPr>
        <p:grpSpPr>
          <a:xfrm>
            <a:off x="354067" y="3552705"/>
            <a:ext cx="8256533" cy="3284438"/>
            <a:chOff x="354067" y="3552705"/>
            <a:chExt cx="8256533" cy="3284438"/>
          </a:xfrm>
        </p:grpSpPr>
        <p:sp>
          <p:nvSpPr>
            <p:cNvPr id="87" name="TextBox 86"/>
            <p:cNvSpPr txBox="1"/>
            <p:nvPr/>
          </p:nvSpPr>
          <p:spPr>
            <a:xfrm>
              <a:off x="731520" y="5257800"/>
              <a:ext cx="74155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By Lemma 2.4, each node in </a:t>
              </a:r>
              <a:r>
                <a:rPr lang="en-US" i="1" dirty="0" smtClean="0"/>
                <a:t>W choose       with probability at least p, so the probability that all of them will choose       , therefore v </a:t>
              </a:r>
              <a:r>
                <a:rPr lang="en-US" dirty="0" smtClean="0"/>
                <a:t>will be forced to choose       , is at least p</a:t>
              </a:r>
              <a:r>
                <a:rPr lang="en-US" baseline="30000" dirty="0" smtClean="0"/>
                <a:t>c</a:t>
              </a:r>
              <a:r>
                <a:rPr lang="en-US" dirty="0" smtClean="0"/>
                <a:t> .</a:t>
              </a:r>
              <a:r>
                <a:rPr lang="en-US" i="1" dirty="0" smtClean="0"/>
                <a:t> </a:t>
              </a:r>
              <a:endParaRPr lang="en-US" i="1" dirty="0"/>
            </a:p>
          </p:txBody>
        </p:sp>
        <p:pic>
          <p:nvPicPr>
            <p:cNvPr id="88" name="Picture 8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5067" y="5317729"/>
              <a:ext cx="311150" cy="339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9" name="Picture 8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5067" y="5639847"/>
              <a:ext cx="311150" cy="339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0" name="Picture 8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327" y="5917894"/>
              <a:ext cx="311150" cy="339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9" name="Rounded Rectangle 78"/>
            <p:cNvSpPr/>
            <p:nvPr/>
          </p:nvSpPr>
          <p:spPr>
            <a:xfrm>
              <a:off x="3886200" y="3552705"/>
              <a:ext cx="4724400" cy="37159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Arrow Connector 84"/>
            <p:cNvCxnSpPr>
              <a:stCxn id="79" idx="1"/>
            </p:cNvCxnSpPr>
            <p:nvPr/>
          </p:nvCxnSpPr>
          <p:spPr>
            <a:xfrm flipH="1">
              <a:off x="2041746" y="3738502"/>
              <a:ext cx="1844454" cy="15192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067" y="6332318"/>
              <a:ext cx="8248650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4828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Since every node </a:t>
            </a:r>
            <a:r>
              <a:rPr lang="en-US" sz="2400" i="1" dirty="0" smtClean="0"/>
              <a:t>v </a:t>
            </a:r>
            <a:r>
              <a:rPr lang="en-US" sz="2400" dirty="0" smtClean="0"/>
              <a:t>of G is either part of </a:t>
            </a:r>
            <a:r>
              <a:rPr lang="en-US" sz="2400" i="1" dirty="0" smtClean="0"/>
              <a:t>W </a:t>
            </a:r>
            <a:r>
              <a:rPr lang="en-US" sz="2400" dirty="0" smtClean="0"/>
              <a:t>or</a:t>
            </a:r>
            <a:r>
              <a:rPr lang="en-US" sz="2400" i="1" dirty="0" smtClean="0"/>
              <a:t> V(G) – W, </a:t>
            </a:r>
            <a:r>
              <a:rPr lang="en-US" sz="2400" dirty="0" smtClean="0"/>
              <a:t>we have that expected value of </a:t>
            </a:r>
            <a:r>
              <a:rPr lang="en-US" sz="2400" i="1" dirty="0" smtClean="0"/>
              <a:t>the random variable indicating the choice of      is at least p</a:t>
            </a:r>
            <a:r>
              <a:rPr lang="en-US" sz="2400" i="1" baseline="30000" dirty="0" smtClean="0"/>
              <a:t>c</a:t>
            </a:r>
            <a:r>
              <a:rPr lang="en-US" sz="2400" i="1" dirty="0" smtClean="0"/>
              <a:t> due to the linearity of expectation.</a:t>
            </a:r>
            <a:endParaRPr lang="en-US" sz="2400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55" y="533400"/>
            <a:ext cx="8372475" cy="102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752600"/>
            <a:ext cx="82486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225742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Every node in </a:t>
            </a:r>
            <a:r>
              <a:rPr lang="en-US" sz="2400" b="1" i="1" dirty="0" smtClean="0">
                <a:solidFill>
                  <a:srgbClr val="FF0000"/>
                </a:solidFill>
              </a:rPr>
              <a:t>W</a:t>
            </a:r>
            <a:r>
              <a:rPr lang="en-US" sz="2400" b="1" dirty="0" smtClean="0">
                <a:solidFill>
                  <a:srgbClr val="FF0000"/>
                </a:solidFill>
              </a:rPr>
              <a:t> will choose       with probability at least p.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275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76485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14400" y="3348335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Every node in V(G) – </a:t>
            </a:r>
            <a:r>
              <a:rPr lang="en-US" sz="2400" b="1" i="1" dirty="0" smtClean="0">
                <a:solidFill>
                  <a:srgbClr val="FF0000"/>
                </a:solidFill>
              </a:rPr>
              <a:t>W </a:t>
            </a:r>
            <a:r>
              <a:rPr lang="en-US" sz="2400" b="1" dirty="0" smtClean="0">
                <a:solidFill>
                  <a:srgbClr val="FF0000"/>
                </a:solidFill>
              </a:rPr>
              <a:t> will choose       with probability at least p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0" y="341847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029200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19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formal influence model was explained.</a:t>
            </a:r>
          </a:p>
          <a:p>
            <a:r>
              <a:rPr lang="en-US" dirty="0" smtClean="0"/>
              <a:t>Algorithm was explained.</a:t>
            </a:r>
          </a:p>
          <a:p>
            <a:r>
              <a:rPr lang="en-US" dirty="0" smtClean="0"/>
              <a:t>It has been proven that for </a:t>
            </a:r>
            <a:r>
              <a:rPr lang="en-US" u="sng" dirty="0" smtClean="0"/>
              <a:t>any graph</a:t>
            </a:r>
            <a:r>
              <a:rPr lang="en-US" dirty="0" smtClean="0"/>
              <a:t>, proposed algorithm guarantees that E[X]≥p</a:t>
            </a:r>
            <a:r>
              <a:rPr lang="en-US" baseline="30000" dirty="0" smtClean="0"/>
              <a:t>c </a:t>
            </a:r>
            <a:r>
              <a:rPr lang="en-US" dirty="0" smtClean="0"/>
              <a:t>n, where X is the # of nodes having chosen 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6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p≥p</a:t>
            </a:r>
            <a:r>
              <a:rPr lang="en-US" sz="2400" baseline="30000" dirty="0" err="1" smtClean="0"/>
              <a:t>c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(since 0≤p≤1, and c≥1), so the larger the size of the (c-1)-degenerate induced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, the larger the expected number of      ‘s.</a:t>
            </a:r>
          </a:p>
          <a:p>
            <a:endParaRPr lang="en-US" sz="2400" baseline="30000" dirty="0"/>
          </a:p>
          <a:p>
            <a:r>
              <a:rPr lang="en-US" sz="2400" dirty="0" smtClean="0"/>
              <a:t>Question : Is the size of the (c-1)-degenerate graph limited?</a:t>
            </a:r>
          </a:p>
          <a:p>
            <a:r>
              <a:rPr lang="en-US" sz="2400" dirty="0" smtClean="0"/>
              <a:t>Yes.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Since </a:t>
            </a:r>
            <a:r>
              <a:rPr lang="en-US" sz="2400" i="1" dirty="0" smtClean="0"/>
              <a:t>c </a:t>
            </a:r>
            <a:r>
              <a:rPr lang="en-US" sz="2400" dirty="0" smtClean="0"/>
              <a:t>is constant, it is always possible to get a scheduling of value    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457200"/>
            <a:ext cx="8201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24037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416283"/>
              </p:ext>
            </p:extLst>
          </p:nvPr>
        </p:nvGraphicFramePr>
        <p:xfrm>
          <a:off x="3505200" y="3810000"/>
          <a:ext cx="2232121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1168200" imgH="393480" progId="Equation.3">
                  <p:embed/>
                </p:oleObj>
              </mc:Choice>
              <mc:Fallback>
                <p:oleObj name="Equation" r:id="rId5" imgW="1168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3810000"/>
                        <a:ext cx="2232121" cy="750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3201" y="3886200"/>
            <a:ext cx="2747799" cy="1401794"/>
            <a:chOff x="1443201" y="3886200"/>
            <a:chExt cx="2747799" cy="1401794"/>
          </a:xfrm>
        </p:grpSpPr>
        <p:sp>
          <p:nvSpPr>
            <p:cNvPr id="5" name="Oval 4"/>
            <p:cNvSpPr/>
            <p:nvPr/>
          </p:nvSpPr>
          <p:spPr>
            <a:xfrm>
              <a:off x="3429000" y="3886200"/>
              <a:ext cx="762000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3"/>
              <a:endCxn id="10" idx="0"/>
            </p:cNvCxnSpPr>
            <p:nvPr/>
          </p:nvCxnSpPr>
          <p:spPr>
            <a:xfrm flipH="1">
              <a:off x="2550401" y="4406526"/>
              <a:ext cx="990191" cy="2351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443201" y="4641663"/>
              <a:ext cx="22143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Size of the maximum independent set</a:t>
              </a:r>
              <a:endParaRPr lang="en-US" dirty="0"/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282257"/>
              </p:ext>
            </p:extLst>
          </p:nvPr>
        </p:nvGraphicFramePr>
        <p:xfrm>
          <a:off x="2895600" y="6019800"/>
          <a:ext cx="3748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7" imgW="1625400" imgH="228600" progId="Equation.3">
                  <p:embed/>
                </p:oleObj>
              </mc:Choice>
              <mc:Fallback>
                <p:oleObj name="Equation" r:id="rId7" imgW="1625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5600" y="6019800"/>
                        <a:ext cx="37488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445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5668963"/>
          </a:xfrm>
        </p:spPr>
        <p:txBody>
          <a:bodyPr/>
          <a:lstStyle/>
          <a:p>
            <a:r>
              <a:rPr lang="en-US" sz="2800" dirty="0" smtClean="0"/>
              <a:t>Unfair coin flipping (unfair gambler’s ruin)</a:t>
            </a:r>
          </a:p>
          <a:p>
            <a:pPr lvl="1"/>
            <a:r>
              <a:rPr lang="en-US" sz="2400" dirty="0" smtClean="0"/>
              <a:t>Player one has n1 coins, player 2 has n2 coins. When one wins a toss, it takes one penny from the other</a:t>
            </a:r>
          </a:p>
          <a:p>
            <a:pPr lvl="1"/>
            <a:r>
              <a:rPr lang="en-US" sz="2400" dirty="0" smtClean="0"/>
              <a:t>Player one wins each toss with prob. p , player two wins with prob. q=1-p, then probability of each ending penniless:</a:t>
            </a:r>
            <a:endParaRPr lang="en-US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743" y="3124200"/>
            <a:ext cx="3115057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4862513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our case n1=n2=c , and q=1-p so probability that P</a:t>
            </a:r>
            <a:r>
              <a:rPr lang="en-US" baseline="-25000" dirty="0" smtClean="0"/>
              <a:t>1 </a:t>
            </a:r>
            <a:r>
              <a:rPr lang="en-US" dirty="0" smtClean="0"/>
              <a:t>wins the game is </a:t>
            </a:r>
            <a:endParaRPr lang="en-US" baseline="-250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237" y="5334000"/>
            <a:ext cx="266330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1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Maximum number of   a’s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have seen that on any graph of size n, one can find a scheduling  guaranteeing at least </a:t>
            </a:r>
            <a:r>
              <a:rPr lang="en-US" sz="2400" dirty="0" err="1" smtClean="0"/>
              <a:t>p</a:t>
            </a:r>
            <a:r>
              <a:rPr lang="en-US" sz="2400" baseline="30000" dirty="0" err="1" smtClean="0"/>
              <a:t>c</a:t>
            </a:r>
            <a:r>
              <a:rPr lang="en-US" sz="2400" dirty="0" err="1" smtClean="0"/>
              <a:t>n</a:t>
            </a:r>
            <a:r>
              <a:rPr lang="en-US" sz="2400" dirty="0" smtClean="0"/>
              <a:t>  y’s on expectation.</a:t>
            </a:r>
          </a:p>
          <a:p>
            <a:r>
              <a:rPr lang="en-US" sz="2400" dirty="0" smtClean="0"/>
              <a:t>Question: What is the largest possible number of   y’s on expectation?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24799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7255"/>
            <a:ext cx="615950" cy="671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02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457200"/>
            <a:ext cx="82677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3075"/>
            <a:ext cx="825817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467225"/>
            <a:ext cx="814387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09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457200" y="7632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</a:rPr>
              <a:t>Construction example (t=3, c=2)</a:t>
            </a:r>
            <a:endParaRPr/>
          </a:p>
        </p:txBody>
      </p:sp>
      <p:grpSp>
        <p:nvGrpSpPr>
          <p:cNvPr id="147" name="Group 146"/>
          <p:cNvGrpSpPr/>
          <p:nvPr/>
        </p:nvGrpSpPr>
        <p:grpSpPr>
          <a:xfrm>
            <a:off x="533160" y="1209600"/>
            <a:ext cx="4691520" cy="4977000"/>
            <a:chOff x="533160" y="1209600"/>
            <a:chExt cx="4691520" cy="4977000"/>
          </a:xfrm>
        </p:grpSpPr>
        <p:sp>
          <p:nvSpPr>
            <p:cNvPr id="95" name="Line 26"/>
            <p:cNvSpPr/>
            <p:nvPr/>
          </p:nvSpPr>
          <p:spPr>
            <a:xfrm flipV="1">
              <a:off x="599400" y="1371600"/>
              <a:ext cx="2430360" cy="2733840"/>
            </a:xfrm>
            <a:prstGeom prst="line">
              <a:avLst/>
            </a:prstGeom>
            <a:ln w="9360">
              <a:solidFill>
                <a:srgbClr val="4A7EBB"/>
              </a:solidFill>
              <a:round/>
            </a:ln>
          </p:spPr>
        </p:sp>
        <p:grpSp>
          <p:nvGrpSpPr>
            <p:cNvPr id="146" name="Group 145"/>
            <p:cNvGrpSpPr/>
            <p:nvPr/>
          </p:nvGrpSpPr>
          <p:grpSpPr>
            <a:xfrm>
              <a:off x="533160" y="1209600"/>
              <a:ext cx="4691520" cy="4977000"/>
              <a:chOff x="533160" y="1209600"/>
              <a:chExt cx="4691520" cy="4977000"/>
            </a:xfrm>
          </p:grpSpPr>
          <p:sp>
            <p:nvSpPr>
              <p:cNvPr id="88" name="Line 19"/>
              <p:cNvSpPr/>
              <p:nvPr/>
            </p:nvSpPr>
            <p:spPr>
              <a:xfrm flipH="1">
                <a:off x="3362040" y="3285720"/>
                <a:ext cx="1539360" cy="251064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89" name="Line 20"/>
              <p:cNvSpPr/>
              <p:nvPr/>
            </p:nvSpPr>
            <p:spPr>
              <a:xfrm flipV="1">
                <a:off x="761760" y="1209600"/>
                <a:ext cx="2334960" cy="138096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90" name="Line 21"/>
              <p:cNvSpPr/>
              <p:nvPr/>
            </p:nvSpPr>
            <p:spPr>
              <a:xfrm flipV="1">
                <a:off x="923400" y="1971720"/>
                <a:ext cx="3309480" cy="68580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91" name="Line 22"/>
              <p:cNvSpPr/>
              <p:nvPr/>
            </p:nvSpPr>
            <p:spPr>
              <a:xfrm>
                <a:off x="990360" y="2819160"/>
                <a:ext cx="3844080" cy="30492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92" name="Line 23"/>
              <p:cNvSpPr/>
              <p:nvPr/>
            </p:nvSpPr>
            <p:spPr>
              <a:xfrm>
                <a:off x="923400" y="2980800"/>
                <a:ext cx="3761280" cy="136260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93" name="Line 24"/>
              <p:cNvSpPr/>
              <p:nvPr/>
            </p:nvSpPr>
            <p:spPr>
              <a:xfrm>
                <a:off x="600120" y="2980800"/>
                <a:ext cx="2438280" cy="281556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94" name="Line 25"/>
              <p:cNvSpPr/>
              <p:nvPr/>
            </p:nvSpPr>
            <p:spPr>
              <a:xfrm>
                <a:off x="761760" y="3047760"/>
                <a:ext cx="3404160" cy="205740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96" name="Line 27"/>
              <p:cNvSpPr/>
              <p:nvPr/>
            </p:nvSpPr>
            <p:spPr>
              <a:xfrm flipV="1">
                <a:off x="761040" y="2133360"/>
                <a:ext cx="3404880" cy="190512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97" name="Line 28"/>
              <p:cNvSpPr/>
              <p:nvPr/>
            </p:nvSpPr>
            <p:spPr>
              <a:xfrm flipV="1">
                <a:off x="922680" y="3285720"/>
                <a:ext cx="3978720" cy="81972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98" name="Line 29"/>
              <p:cNvSpPr/>
              <p:nvPr/>
            </p:nvSpPr>
            <p:spPr>
              <a:xfrm>
                <a:off x="989640" y="4267080"/>
                <a:ext cx="3762000" cy="23796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99" name="Line 30"/>
              <p:cNvSpPr/>
              <p:nvPr/>
            </p:nvSpPr>
            <p:spPr>
              <a:xfrm>
                <a:off x="761040" y="4495680"/>
                <a:ext cx="2277360" cy="162396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00" name="Line 31"/>
              <p:cNvSpPr/>
              <p:nvPr/>
            </p:nvSpPr>
            <p:spPr>
              <a:xfrm>
                <a:off x="922680" y="4428720"/>
                <a:ext cx="3310200" cy="83808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01" name="Line 32"/>
              <p:cNvSpPr/>
              <p:nvPr/>
            </p:nvSpPr>
            <p:spPr>
              <a:xfrm flipH="1" flipV="1">
                <a:off x="533160" y="2819160"/>
                <a:ext cx="66240" cy="128628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02" name="Line 33"/>
              <p:cNvSpPr/>
              <p:nvPr/>
            </p:nvSpPr>
            <p:spPr>
              <a:xfrm>
                <a:off x="3420000" y="1209600"/>
                <a:ext cx="974520" cy="69516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03" name="Line 34"/>
              <p:cNvSpPr/>
              <p:nvPr/>
            </p:nvSpPr>
            <p:spPr>
              <a:xfrm>
                <a:off x="3486960" y="1371600"/>
                <a:ext cx="1414440" cy="159084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04" name="Line 35"/>
              <p:cNvSpPr/>
              <p:nvPr/>
            </p:nvSpPr>
            <p:spPr>
              <a:xfrm>
                <a:off x="3420000" y="1533240"/>
                <a:ext cx="1331640" cy="264816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05" name="Line 36"/>
              <p:cNvSpPr/>
              <p:nvPr/>
            </p:nvSpPr>
            <p:spPr>
              <a:xfrm>
                <a:off x="3258360" y="1600200"/>
                <a:ext cx="1136160" cy="327636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06" name="Line 37"/>
              <p:cNvSpPr/>
              <p:nvPr/>
            </p:nvSpPr>
            <p:spPr>
              <a:xfrm>
                <a:off x="3096720" y="1533240"/>
                <a:ext cx="103680" cy="419616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07" name="Line 38"/>
              <p:cNvSpPr/>
              <p:nvPr/>
            </p:nvSpPr>
            <p:spPr>
              <a:xfrm flipH="1">
                <a:off x="3362040" y="2295000"/>
                <a:ext cx="870840" cy="350136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08" name="Line 39"/>
              <p:cNvSpPr/>
              <p:nvPr/>
            </p:nvSpPr>
            <p:spPr>
              <a:xfrm>
                <a:off x="4394520" y="2361960"/>
                <a:ext cx="0" cy="251460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09" name="Line 40"/>
              <p:cNvSpPr/>
              <p:nvPr/>
            </p:nvSpPr>
            <p:spPr>
              <a:xfrm>
                <a:off x="4556160" y="2295000"/>
                <a:ext cx="357120" cy="181980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10" name="Line 41"/>
              <p:cNvSpPr/>
              <p:nvPr/>
            </p:nvSpPr>
            <p:spPr>
              <a:xfrm>
                <a:off x="4623120" y="2133360"/>
                <a:ext cx="601560" cy="82908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11" name="Line 42"/>
              <p:cNvSpPr/>
              <p:nvPr/>
            </p:nvSpPr>
            <p:spPr>
              <a:xfrm flipH="1">
                <a:off x="4556160" y="3352680"/>
                <a:ext cx="506880" cy="159084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12" name="Line 43"/>
              <p:cNvSpPr/>
              <p:nvPr/>
            </p:nvSpPr>
            <p:spPr>
              <a:xfrm flipH="1">
                <a:off x="5074920" y="3285720"/>
                <a:ext cx="149760" cy="89568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13" name="Line 44"/>
              <p:cNvSpPr/>
              <p:nvPr/>
            </p:nvSpPr>
            <p:spPr>
              <a:xfrm flipH="1">
                <a:off x="3429000" y="4343400"/>
                <a:ext cx="1255680" cy="161460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14" name="Line 45"/>
              <p:cNvSpPr/>
              <p:nvPr/>
            </p:nvSpPr>
            <p:spPr>
              <a:xfrm flipH="1">
                <a:off x="4623120" y="4572000"/>
                <a:ext cx="290160" cy="53316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  <p:sp>
            <p:nvSpPr>
              <p:cNvPr id="115" name="Line 46"/>
              <p:cNvSpPr/>
              <p:nvPr/>
            </p:nvSpPr>
            <p:spPr>
              <a:xfrm flipV="1">
                <a:off x="3200400" y="5266800"/>
                <a:ext cx="1355760" cy="919800"/>
              </a:xfrm>
              <a:prstGeom prst="line">
                <a:avLst/>
              </a:prstGeom>
              <a:ln w="9360">
                <a:solidFill>
                  <a:srgbClr val="4A7EBB"/>
                </a:solidFill>
                <a:round/>
              </a:ln>
            </p:spPr>
          </p:sp>
        </p:grpSp>
      </p:grpSp>
      <p:grpSp>
        <p:nvGrpSpPr>
          <p:cNvPr id="149" name="Group 148"/>
          <p:cNvGrpSpPr/>
          <p:nvPr/>
        </p:nvGrpSpPr>
        <p:grpSpPr>
          <a:xfrm>
            <a:off x="3362040" y="1209600"/>
            <a:ext cx="4151160" cy="4910040"/>
            <a:chOff x="3362040" y="1209600"/>
            <a:chExt cx="4151160" cy="4910040"/>
          </a:xfrm>
        </p:grpSpPr>
        <p:sp>
          <p:nvSpPr>
            <p:cNvPr id="117" name="Line 48"/>
            <p:cNvSpPr/>
            <p:nvPr/>
          </p:nvSpPr>
          <p:spPr>
            <a:xfrm flipH="1" flipV="1">
              <a:off x="3420000" y="1209600"/>
              <a:ext cx="4093200" cy="182304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  <p:sp>
          <p:nvSpPr>
            <p:cNvPr id="118" name="Line 49"/>
            <p:cNvSpPr/>
            <p:nvPr/>
          </p:nvSpPr>
          <p:spPr>
            <a:xfrm flipH="1" flipV="1">
              <a:off x="4556160" y="1971720"/>
              <a:ext cx="2763000" cy="114120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  <p:sp>
          <p:nvSpPr>
            <p:cNvPr id="119" name="Line 50"/>
            <p:cNvSpPr/>
            <p:nvPr/>
          </p:nvSpPr>
          <p:spPr>
            <a:xfrm flipH="1">
              <a:off x="5074920" y="3306960"/>
              <a:ext cx="2163960" cy="87444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  <p:sp>
          <p:nvSpPr>
            <p:cNvPr id="120" name="Line 51"/>
            <p:cNvSpPr/>
            <p:nvPr/>
          </p:nvSpPr>
          <p:spPr>
            <a:xfrm flipH="1">
              <a:off x="3362040" y="3501000"/>
              <a:ext cx="3957120" cy="261864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</p:grpSp>
      <p:grpSp>
        <p:nvGrpSpPr>
          <p:cNvPr id="151" name="Group 150"/>
          <p:cNvGrpSpPr/>
          <p:nvPr/>
        </p:nvGrpSpPr>
        <p:grpSpPr>
          <a:xfrm>
            <a:off x="3200400" y="2133360"/>
            <a:ext cx="4312800" cy="4053240"/>
            <a:chOff x="3200400" y="2133360"/>
            <a:chExt cx="4312800" cy="4053240"/>
          </a:xfrm>
        </p:grpSpPr>
        <p:sp>
          <p:nvSpPr>
            <p:cNvPr id="121" name="Line 52"/>
            <p:cNvSpPr/>
            <p:nvPr/>
          </p:nvSpPr>
          <p:spPr>
            <a:xfrm flipH="1">
              <a:off x="3200400" y="5105160"/>
              <a:ext cx="4312800" cy="108144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  <p:sp>
          <p:nvSpPr>
            <p:cNvPr id="122" name="Line 53"/>
            <p:cNvSpPr/>
            <p:nvPr/>
          </p:nvSpPr>
          <p:spPr>
            <a:xfrm flipH="1">
              <a:off x="4556160" y="5024880"/>
              <a:ext cx="2763000" cy="24192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  <p:sp>
          <p:nvSpPr>
            <p:cNvPr id="123" name="Line 54"/>
            <p:cNvSpPr/>
            <p:nvPr/>
          </p:nvSpPr>
          <p:spPr>
            <a:xfrm flipH="1" flipV="1">
              <a:off x="5224680" y="3285720"/>
              <a:ext cx="2094480" cy="135108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  <p:sp>
          <p:nvSpPr>
            <p:cNvPr id="124" name="Line 55"/>
            <p:cNvSpPr/>
            <p:nvPr/>
          </p:nvSpPr>
          <p:spPr>
            <a:xfrm flipH="1" flipV="1">
              <a:off x="4623120" y="2133360"/>
              <a:ext cx="2890080" cy="242316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</p:grpSp>
      <p:grpSp>
        <p:nvGrpSpPr>
          <p:cNvPr id="150" name="Group 149"/>
          <p:cNvGrpSpPr/>
          <p:nvPr/>
        </p:nvGrpSpPr>
        <p:grpSpPr>
          <a:xfrm>
            <a:off x="3420000" y="1209600"/>
            <a:ext cx="4093200" cy="3895560"/>
            <a:chOff x="3420000" y="1209600"/>
            <a:chExt cx="4093200" cy="3895560"/>
          </a:xfrm>
        </p:grpSpPr>
        <p:sp>
          <p:nvSpPr>
            <p:cNvPr id="125" name="Line 56"/>
            <p:cNvSpPr/>
            <p:nvPr/>
          </p:nvSpPr>
          <p:spPr>
            <a:xfrm flipH="1" flipV="1">
              <a:off x="3420000" y="1209600"/>
              <a:ext cx="4093200" cy="258516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  <p:sp>
          <p:nvSpPr>
            <p:cNvPr id="126" name="Line 57"/>
            <p:cNvSpPr/>
            <p:nvPr/>
          </p:nvSpPr>
          <p:spPr>
            <a:xfrm flipH="1" flipV="1">
              <a:off x="5291640" y="3124080"/>
              <a:ext cx="2027520" cy="75096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  <p:sp>
          <p:nvSpPr>
            <p:cNvPr id="127" name="Line 58"/>
            <p:cNvSpPr/>
            <p:nvPr/>
          </p:nvSpPr>
          <p:spPr>
            <a:xfrm flipH="1">
              <a:off x="5141880" y="4069080"/>
              <a:ext cx="2097000" cy="27432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  <p:sp>
          <p:nvSpPr>
            <p:cNvPr id="128" name="Line 59"/>
            <p:cNvSpPr/>
            <p:nvPr/>
          </p:nvSpPr>
          <p:spPr>
            <a:xfrm flipH="1">
              <a:off x="4623120" y="4262760"/>
              <a:ext cx="2696040" cy="842400"/>
            </a:xfrm>
            <a:prstGeom prst="line">
              <a:avLst/>
            </a:prstGeom>
            <a:ln w="9360">
              <a:solidFill>
                <a:srgbClr val="FF0000"/>
              </a:solidFill>
              <a:round/>
            </a:ln>
          </p:spPr>
        </p:sp>
      </p:grpSp>
      <p:grpSp>
        <p:nvGrpSpPr>
          <p:cNvPr id="144" name="Group 143"/>
          <p:cNvGrpSpPr/>
          <p:nvPr/>
        </p:nvGrpSpPr>
        <p:grpSpPr>
          <a:xfrm>
            <a:off x="152280" y="1992960"/>
            <a:ext cx="1294920" cy="2502360"/>
            <a:chOff x="152280" y="1992960"/>
            <a:chExt cx="1294920" cy="2502360"/>
          </a:xfrm>
        </p:grpSpPr>
        <p:grpSp>
          <p:nvGrpSpPr>
            <p:cNvPr id="136" name="Group 135"/>
            <p:cNvGrpSpPr/>
            <p:nvPr/>
          </p:nvGrpSpPr>
          <p:grpSpPr>
            <a:xfrm>
              <a:off x="532440" y="2590920"/>
              <a:ext cx="457920" cy="1904400"/>
              <a:chOff x="532440" y="2590920"/>
              <a:chExt cx="457920" cy="1904400"/>
            </a:xfrm>
          </p:grpSpPr>
          <p:sp>
            <p:nvSpPr>
              <p:cNvPr id="71" name="CustomShape 2"/>
              <p:cNvSpPr/>
              <p:nvPr/>
            </p:nvSpPr>
            <p:spPr>
              <a:xfrm>
                <a:off x="533520" y="2590920"/>
                <a:ext cx="456840" cy="456840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CA" sz="1400" dirty="0">
                    <a:solidFill>
                      <a:srgbClr val="FFFFFF"/>
                    </a:solidFill>
                    <a:latin typeface="Calibri"/>
                  </a:rPr>
                  <a:t>x1</a:t>
                </a:r>
                <a:endParaRPr dirty="0"/>
              </a:p>
            </p:txBody>
          </p:sp>
          <p:sp>
            <p:nvSpPr>
              <p:cNvPr id="72" name="CustomShape 3"/>
              <p:cNvSpPr/>
              <p:nvPr/>
            </p:nvSpPr>
            <p:spPr>
              <a:xfrm>
                <a:off x="532440" y="4038480"/>
                <a:ext cx="456840" cy="456840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CA" sz="1400">
                    <a:solidFill>
                      <a:srgbClr val="FFFFFF"/>
                    </a:solidFill>
                    <a:latin typeface="Calibri"/>
                  </a:rPr>
                  <a:t>x2</a:t>
                </a:r>
                <a:endParaRPr/>
              </a:p>
            </p:txBody>
          </p:sp>
        </p:grpSp>
        <p:sp>
          <p:nvSpPr>
            <p:cNvPr id="130" name="CustomShape 61"/>
            <p:cNvSpPr/>
            <p:nvPr/>
          </p:nvSpPr>
          <p:spPr>
            <a:xfrm>
              <a:off x="152280" y="1992960"/>
              <a:ext cx="1294920" cy="638280"/>
            </a:xfrm>
            <a:prstGeom prst="rect">
              <a:avLst/>
            </a:prstGeom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CA">
                  <a:solidFill>
                    <a:srgbClr val="000000"/>
                  </a:solidFill>
                  <a:latin typeface="Calibri"/>
                </a:rPr>
                <a:t>c=2 nodes</a:t>
              </a:r>
              <a:endParaRPr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086600" y="2317680"/>
            <a:ext cx="1294920" cy="2787480"/>
            <a:chOff x="7086600" y="2317680"/>
            <a:chExt cx="1294920" cy="2787480"/>
          </a:xfrm>
        </p:grpSpPr>
        <p:sp>
          <p:nvSpPr>
            <p:cNvPr id="73" name="CustomShape 4"/>
            <p:cNvSpPr/>
            <p:nvPr/>
          </p:nvSpPr>
          <p:spPr>
            <a:xfrm>
              <a:off x="7238880" y="3032640"/>
              <a:ext cx="548280" cy="548280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</a:ln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en-CA" sz="1400">
                  <a:solidFill>
                    <a:srgbClr val="FFFFFF"/>
                  </a:solidFill>
                  <a:latin typeface="Calibri"/>
                </a:rPr>
                <a:t>w1</a:t>
              </a:r>
              <a:endParaRPr/>
            </a:p>
          </p:txBody>
        </p:sp>
        <p:sp>
          <p:nvSpPr>
            <p:cNvPr id="74" name="CustomShape 5"/>
            <p:cNvSpPr/>
            <p:nvPr/>
          </p:nvSpPr>
          <p:spPr>
            <a:xfrm>
              <a:off x="7238880" y="3794760"/>
              <a:ext cx="548280" cy="548280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</a:ln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en-CA" sz="1400">
                  <a:solidFill>
                    <a:srgbClr val="FFFFFF"/>
                  </a:solidFill>
                  <a:latin typeface="Calibri"/>
                </a:rPr>
                <a:t>w2</a:t>
              </a:r>
              <a:endParaRPr/>
            </a:p>
          </p:txBody>
        </p:sp>
        <p:sp>
          <p:nvSpPr>
            <p:cNvPr id="75" name="CustomShape 6"/>
            <p:cNvSpPr/>
            <p:nvPr/>
          </p:nvSpPr>
          <p:spPr>
            <a:xfrm>
              <a:off x="7238880" y="4556880"/>
              <a:ext cx="548280" cy="548280"/>
            </a:xfrm>
            <a:prstGeom prst="rect">
              <a:avLst/>
            </a:prstGeom>
            <a:solidFill>
              <a:srgbClr val="4F81BD"/>
            </a:solidFill>
            <a:ln w="25560">
              <a:solidFill>
                <a:srgbClr val="3A5F8B"/>
              </a:solidFill>
              <a:round/>
            </a:ln>
          </p:spPr>
          <p:txBody>
            <a:bodyPr lIns="90000" tIns="45000" rIns="90000" bIns="45000" anchor="ctr"/>
            <a:lstStyle/>
            <a:p>
              <a:pPr algn="ctr">
                <a:lnSpc>
                  <a:spcPct val="100000"/>
                </a:lnSpc>
              </a:pPr>
              <a:r>
                <a:rPr lang="en-CA" sz="1400">
                  <a:solidFill>
                    <a:srgbClr val="FFFFFF"/>
                  </a:solidFill>
                  <a:latin typeface="Calibri"/>
                </a:rPr>
                <a:t>w3</a:t>
              </a:r>
              <a:endParaRPr/>
            </a:p>
          </p:txBody>
        </p:sp>
        <p:sp>
          <p:nvSpPr>
            <p:cNvPr id="132" name="CustomShape 63"/>
            <p:cNvSpPr/>
            <p:nvPr/>
          </p:nvSpPr>
          <p:spPr>
            <a:xfrm>
              <a:off x="7086600" y="2317680"/>
              <a:ext cx="1294920" cy="638280"/>
            </a:xfrm>
            <a:prstGeom prst="rect">
              <a:avLst/>
            </a:prstGeom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CA" dirty="0">
                  <a:solidFill>
                    <a:srgbClr val="000000"/>
                  </a:solidFill>
                  <a:latin typeface="Calibri"/>
                </a:rPr>
                <a:t>t=3 nodes</a:t>
              </a:r>
              <a:endParaRPr dirty="0"/>
            </a:p>
          </p:txBody>
        </p:sp>
      </p:grpSp>
      <p:sp>
        <p:nvSpPr>
          <p:cNvPr id="133" name="CustomShape 64"/>
          <p:cNvSpPr/>
          <p:nvPr/>
        </p:nvSpPr>
        <p:spPr>
          <a:xfrm>
            <a:off x="1523880" y="1397160"/>
            <a:ext cx="6095880" cy="4064040"/>
          </a:xfrm>
          <a:prstGeom prst="line">
            <a:avLst/>
          </a:prstGeom>
        </p:spPr>
      </p:sp>
      <p:grpSp>
        <p:nvGrpSpPr>
          <p:cNvPr id="143" name="Group 142"/>
          <p:cNvGrpSpPr/>
          <p:nvPr/>
        </p:nvGrpSpPr>
        <p:grpSpPr>
          <a:xfrm>
            <a:off x="2767680" y="838080"/>
            <a:ext cx="2870640" cy="5348520"/>
            <a:chOff x="2767680" y="838080"/>
            <a:chExt cx="2870640" cy="5348520"/>
          </a:xfrm>
        </p:grpSpPr>
        <p:grpSp>
          <p:nvGrpSpPr>
            <p:cNvPr id="137" name="Group 136"/>
            <p:cNvGrpSpPr/>
            <p:nvPr/>
          </p:nvGrpSpPr>
          <p:grpSpPr>
            <a:xfrm>
              <a:off x="2843880" y="1143000"/>
              <a:ext cx="889920" cy="456840"/>
              <a:chOff x="2843880" y="1143000"/>
              <a:chExt cx="889920" cy="456840"/>
            </a:xfrm>
          </p:grpSpPr>
          <p:sp>
            <p:nvSpPr>
              <p:cNvPr id="76" name="CustomShape 7"/>
              <p:cNvSpPr/>
              <p:nvPr/>
            </p:nvSpPr>
            <p:spPr>
              <a:xfrm>
                <a:off x="3030120" y="1143000"/>
                <a:ext cx="456840" cy="456840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</a:ln>
            </p:spPr>
          </p:sp>
          <p:sp>
            <p:nvSpPr>
              <p:cNvPr id="77" name="CustomShape 8"/>
              <p:cNvSpPr/>
              <p:nvPr/>
            </p:nvSpPr>
            <p:spPr>
              <a:xfrm>
                <a:off x="2843880" y="1154880"/>
                <a:ext cx="889920" cy="364680"/>
              </a:xfrm>
              <a:prstGeom prst="rect">
                <a:avLst/>
              </a:prstGeom>
            </p:spPr>
            <p:txBody>
              <a:bodyPr wrap="none" lIns="90000" tIns="45000" rIns="90000" bIns="45000"/>
              <a:lstStyle/>
              <a:p>
                <a:pPr algn="ctr">
                  <a:lnSpc>
                    <a:spcPct val="100000"/>
                  </a:lnSpc>
                </a:pPr>
                <a:r>
                  <a:rPr lang="en-CA" sz="1400" dirty="0">
                    <a:solidFill>
                      <a:srgbClr val="FFFFFF"/>
                    </a:solidFill>
                  </a:rPr>
                  <a:t>v1{1,2}</a:t>
                </a:r>
                <a:endParaRPr sz="1400" dirty="0"/>
              </a:p>
            </p:txBody>
          </p:sp>
        </p:grpSp>
        <p:grpSp>
          <p:nvGrpSpPr>
            <p:cNvPr id="138" name="Group 137"/>
            <p:cNvGrpSpPr/>
            <p:nvPr/>
          </p:nvGrpSpPr>
          <p:grpSpPr>
            <a:xfrm>
              <a:off x="3986880" y="1905120"/>
              <a:ext cx="889920" cy="457080"/>
              <a:chOff x="3986880" y="1905120"/>
              <a:chExt cx="889920" cy="457080"/>
            </a:xfrm>
          </p:grpSpPr>
          <p:sp>
            <p:nvSpPr>
              <p:cNvPr id="78" name="CustomShape 9"/>
              <p:cNvSpPr/>
              <p:nvPr/>
            </p:nvSpPr>
            <p:spPr>
              <a:xfrm>
                <a:off x="4166280" y="1905120"/>
                <a:ext cx="456840" cy="456840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</a:ln>
            </p:spPr>
          </p:sp>
          <p:sp>
            <p:nvSpPr>
              <p:cNvPr id="79" name="CustomShape 10"/>
              <p:cNvSpPr/>
              <p:nvPr/>
            </p:nvSpPr>
            <p:spPr>
              <a:xfrm>
                <a:off x="3986880" y="1997520"/>
                <a:ext cx="889920" cy="364680"/>
              </a:xfrm>
              <a:prstGeom prst="rect">
                <a:avLst/>
              </a:prstGeom>
            </p:spPr>
            <p:txBody>
              <a:bodyPr wrap="none" lIns="90000" tIns="45000" rIns="90000" bIns="45000"/>
              <a:lstStyle/>
              <a:p>
                <a:pPr algn="ctr">
                  <a:lnSpc>
                    <a:spcPct val="100000"/>
                  </a:lnSpc>
                </a:pPr>
                <a:r>
                  <a:rPr lang="en-CA" sz="1400" dirty="0">
                    <a:solidFill>
                      <a:srgbClr val="FFFFFF"/>
                    </a:solidFill>
                  </a:rPr>
                  <a:t>v1{1,3}</a:t>
                </a:r>
                <a:endParaRPr sz="1400" dirty="0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4672680" y="2895480"/>
              <a:ext cx="889920" cy="456840"/>
              <a:chOff x="4672680" y="2895480"/>
              <a:chExt cx="889920" cy="456840"/>
            </a:xfrm>
          </p:grpSpPr>
          <p:sp>
            <p:nvSpPr>
              <p:cNvPr id="80" name="CustomShape 11"/>
              <p:cNvSpPr/>
              <p:nvPr/>
            </p:nvSpPr>
            <p:spPr>
              <a:xfrm>
                <a:off x="4834440" y="2895480"/>
                <a:ext cx="456840" cy="456840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</a:ln>
            </p:spPr>
          </p:sp>
          <p:sp>
            <p:nvSpPr>
              <p:cNvPr id="81" name="CustomShape 12"/>
              <p:cNvSpPr/>
              <p:nvPr/>
            </p:nvSpPr>
            <p:spPr>
              <a:xfrm>
                <a:off x="4672680" y="2929680"/>
                <a:ext cx="889920" cy="364680"/>
              </a:xfrm>
              <a:prstGeom prst="rect">
                <a:avLst/>
              </a:prstGeom>
            </p:spPr>
            <p:txBody>
              <a:bodyPr wrap="none" lIns="90000" tIns="45000" rIns="90000" bIns="45000"/>
              <a:lstStyle/>
              <a:p>
                <a:pPr algn="ctr">
                  <a:lnSpc>
                    <a:spcPct val="100000"/>
                  </a:lnSpc>
                </a:pPr>
                <a:r>
                  <a:rPr lang="en-CA" sz="1400" dirty="0">
                    <a:solidFill>
                      <a:srgbClr val="FFFFFF"/>
                    </a:solidFill>
                  </a:rPr>
                  <a:t>v1{2,3}</a:t>
                </a:r>
                <a:endParaRPr sz="1400" dirty="0"/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4520280" y="4114800"/>
              <a:ext cx="889920" cy="456840"/>
              <a:chOff x="4520280" y="4114800"/>
              <a:chExt cx="889920" cy="456840"/>
            </a:xfrm>
          </p:grpSpPr>
          <p:sp>
            <p:nvSpPr>
              <p:cNvPr id="82" name="CustomShape 13"/>
              <p:cNvSpPr/>
              <p:nvPr/>
            </p:nvSpPr>
            <p:spPr>
              <a:xfrm>
                <a:off x="4685040" y="4114800"/>
                <a:ext cx="456840" cy="456840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</a:ln>
            </p:spPr>
          </p:sp>
          <p:sp>
            <p:nvSpPr>
              <p:cNvPr id="83" name="CustomShape 14"/>
              <p:cNvSpPr/>
              <p:nvPr/>
            </p:nvSpPr>
            <p:spPr>
              <a:xfrm>
                <a:off x="4520280" y="4181760"/>
                <a:ext cx="889920" cy="364680"/>
              </a:xfrm>
              <a:prstGeom prst="rect">
                <a:avLst/>
              </a:prstGeom>
            </p:spPr>
            <p:txBody>
              <a:bodyPr wrap="none" lIns="90000" tIns="45000" rIns="90000" bIns="45000"/>
              <a:lstStyle/>
              <a:p>
                <a:pPr algn="ctr">
                  <a:lnSpc>
                    <a:spcPct val="100000"/>
                  </a:lnSpc>
                </a:pPr>
                <a:r>
                  <a:rPr lang="en-CA" sz="1400" dirty="0">
                    <a:solidFill>
                      <a:srgbClr val="FFFFFF"/>
                    </a:solidFill>
                  </a:rPr>
                  <a:t>v2{1,2}</a:t>
                </a:r>
                <a:endParaRPr sz="1400" dirty="0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3986880" y="4876920"/>
              <a:ext cx="889920" cy="456840"/>
              <a:chOff x="3986880" y="4876920"/>
              <a:chExt cx="889920" cy="456840"/>
            </a:xfrm>
          </p:grpSpPr>
          <p:sp>
            <p:nvSpPr>
              <p:cNvPr id="84" name="CustomShape 15"/>
              <p:cNvSpPr/>
              <p:nvPr/>
            </p:nvSpPr>
            <p:spPr>
              <a:xfrm>
                <a:off x="4166280" y="4876920"/>
                <a:ext cx="456840" cy="456840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</a:ln>
            </p:spPr>
          </p:sp>
          <p:sp>
            <p:nvSpPr>
              <p:cNvPr id="85" name="CustomShape 16"/>
              <p:cNvSpPr/>
              <p:nvPr/>
            </p:nvSpPr>
            <p:spPr>
              <a:xfrm>
                <a:off x="3986880" y="4876920"/>
                <a:ext cx="889920" cy="364680"/>
              </a:xfrm>
              <a:prstGeom prst="rect">
                <a:avLst/>
              </a:prstGeom>
            </p:spPr>
            <p:txBody>
              <a:bodyPr wrap="none" lIns="90000" tIns="45000" rIns="90000" bIns="45000"/>
              <a:lstStyle/>
              <a:p>
                <a:pPr algn="ctr">
                  <a:lnSpc>
                    <a:spcPct val="100000"/>
                  </a:lnSpc>
                </a:pPr>
                <a:r>
                  <a:rPr lang="en-CA" sz="1400" dirty="0">
                    <a:solidFill>
                      <a:srgbClr val="FFFFFF"/>
                    </a:solidFill>
                  </a:rPr>
                  <a:t>v2{2,3}</a:t>
                </a:r>
                <a:endParaRPr sz="1400" dirty="0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2767680" y="5729760"/>
              <a:ext cx="889920" cy="456840"/>
              <a:chOff x="2767680" y="5729760"/>
              <a:chExt cx="889920" cy="456840"/>
            </a:xfrm>
          </p:grpSpPr>
          <p:sp>
            <p:nvSpPr>
              <p:cNvPr id="86" name="CustomShape 17"/>
              <p:cNvSpPr/>
              <p:nvPr/>
            </p:nvSpPr>
            <p:spPr>
              <a:xfrm>
                <a:off x="2971800" y="5729760"/>
                <a:ext cx="456840" cy="456840"/>
              </a:xfrm>
              <a:prstGeom prst="rect">
                <a:avLst/>
              </a:prstGeom>
              <a:solidFill>
                <a:srgbClr val="4F81BD"/>
              </a:solidFill>
              <a:ln w="25560">
                <a:solidFill>
                  <a:srgbClr val="3A5F8B"/>
                </a:solidFill>
                <a:round/>
              </a:ln>
            </p:spPr>
          </p:sp>
          <p:sp>
            <p:nvSpPr>
              <p:cNvPr id="87" name="CustomShape 18"/>
              <p:cNvSpPr/>
              <p:nvPr/>
            </p:nvSpPr>
            <p:spPr>
              <a:xfrm>
                <a:off x="2767680" y="5807520"/>
                <a:ext cx="889920" cy="364680"/>
              </a:xfrm>
              <a:prstGeom prst="rect">
                <a:avLst/>
              </a:prstGeom>
            </p:spPr>
            <p:txBody>
              <a:bodyPr wrap="none" lIns="90000" tIns="45000" rIns="90000" bIns="45000"/>
              <a:lstStyle/>
              <a:p>
                <a:pPr algn="ctr">
                  <a:lnSpc>
                    <a:spcPct val="100000"/>
                  </a:lnSpc>
                </a:pPr>
                <a:r>
                  <a:rPr lang="en-CA" sz="1400" dirty="0">
                    <a:solidFill>
                      <a:srgbClr val="FFFFFF"/>
                    </a:solidFill>
                  </a:rPr>
                  <a:t>v2{1,3}</a:t>
                </a:r>
                <a:endParaRPr sz="1400" dirty="0"/>
              </a:p>
            </p:txBody>
          </p:sp>
        </p:grpSp>
        <p:sp>
          <p:nvSpPr>
            <p:cNvPr id="131" name="CustomShape 62"/>
            <p:cNvSpPr/>
            <p:nvPr/>
          </p:nvSpPr>
          <p:spPr>
            <a:xfrm>
              <a:off x="4814640" y="990360"/>
              <a:ext cx="823680" cy="364680"/>
            </a:xfrm>
            <a:prstGeom prst="rect">
              <a:avLst/>
            </a:prstGeom>
          </p:spPr>
          <p:txBody>
            <a:bodyPr lIns="90000" tIns="45000" rIns="90000" bIns="45000"/>
            <a:lstStyle/>
            <a:p>
              <a:r>
                <a:rPr lang="en-CA"/>
                <a:t>nodes</a:t>
              </a:r>
              <a:endParaRPr/>
            </a:p>
          </p:txBody>
        </p:sp>
        <p:pic>
          <p:nvPicPr>
            <p:cNvPr id="135" name="Picture 13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898800" y="838080"/>
              <a:ext cx="876240" cy="723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825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People get influenced by other’s (their acquaintances’) decisions towards buying a product.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Amongst two competing products, both placed equally initially, one manages to capture market significantly faster than the other.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These cascades are result of certain early decisions made by a group of consumers. Has been studied in Economics.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Design of such initial adopters to seed a desired cascade (by medium of a social network) – the basic aim of this paper.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4495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Two assumptions –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Only </a:t>
            </a:r>
            <a:r>
              <a:rPr lang="en-US" i="1" dirty="0" smtClean="0"/>
              <a:t>two</a:t>
            </a:r>
            <a:r>
              <a:rPr lang="en-US" dirty="0" smtClean="0"/>
              <a:t> competing products (only two choices).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Primary model – </a:t>
            </a:r>
            <a:r>
              <a:rPr lang="en-US" i="1" dirty="0" smtClean="0"/>
              <a:t>Sequential decisions with positive externalities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5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457200" y="1522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000" dirty="0">
                <a:solidFill>
                  <a:srgbClr val="000000"/>
                </a:solidFill>
                <a:latin typeface="Calibri"/>
              </a:rPr>
              <a:t>Scheduling for the constructed graph</a:t>
            </a:r>
            <a:endParaRPr sz="1600" dirty="0"/>
          </a:p>
        </p:txBody>
      </p:sp>
      <p:sp>
        <p:nvSpPr>
          <p:cNvPr id="5" name="TextShape 2"/>
          <p:cNvSpPr txBox="1"/>
          <p:nvPr/>
        </p:nvSpPr>
        <p:spPr>
          <a:xfrm>
            <a:off x="457200" y="9906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Until we get </a:t>
            </a:r>
            <a:r>
              <a:rPr lang="en-US" sz="2400" i="1" dirty="0">
                <a:solidFill>
                  <a:srgbClr val="000000"/>
                </a:solidFill>
                <a:latin typeface="Calibri"/>
              </a:rPr>
              <a:t>c      </a:t>
            </a:r>
            <a:r>
              <a:rPr lang="en-US" sz="2400" i="1" dirty="0" err="1">
                <a:solidFill>
                  <a:srgbClr val="000000"/>
                </a:solidFill>
                <a:latin typeface="Calibri"/>
              </a:rPr>
              <a:t>choices,schedule</a:t>
            </a:r>
            <a:r>
              <a:rPr lang="en-US" sz="2400" i="1" dirty="0">
                <a:solidFill>
                  <a:srgbClr val="000000"/>
                </a:solidFill>
                <a:latin typeface="Calibri"/>
              </a:rPr>
              <a:t> in order the nodes w1, w2,…</a:t>
            </a:r>
            <a:endParaRPr dirty="0"/>
          </a:p>
        </p:txBody>
      </p:sp>
      <p:pic>
        <p:nvPicPr>
          <p:cNvPr id="6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32520" y="1066800"/>
            <a:ext cx="310680" cy="339120"/>
          </a:xfrm>
          <a:prstGeom prst="rect">
            <a:avLst/>
          </a:prstGeom>
        </p:spPr>
      </p:pic>
      <p:sp>
        <p:nvSpPr>
          <p:cNvPr id="7" name="CustomShape 3"/>
          <p:cNvSpPr/>
          <p:nvPr/>
        </p:nvSpPr>
        <p:spPr>
          <a:xfrm>
            <a:off x="1127880" y="31240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x1</a:t>
            </a:r>
            <a:endParaRPr/>
          </a:p>
        </p:txBody>
      </p:sp>
      <p:sp>
        <p:nvSpPr>
          <p:cNvPr id="8" name="CustomShape 4"/>
          <p:cNvSpPr/>
          <p:nvPr/>
        </p:nvSpPr>
        <p:spPr>
          <a:xfrm>
            <a:off x="1126800" y="457200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x2</a:t>
            </a:r>
            <a:endParaRPr/>
          </a:p>
        </p:txBody>
      </p:sp>
      <p:sp>
        <p:nvSpPr>
          <p:cNvPr id="9" name="CustomShape 5"/>
          <p:cNvSpPr/>
          <p:nvPr/>
        </p:nvSpPr>
        <p:spPr>
          <a:xfrm>
            <a:off x="7833240" y="356616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w1</a:t>
            </a:r>
            <a:endParaRPr/>
          </a:p>
        </p:txBody>
      </p:sp>
      <p:sp>
        <p:nvSpPr>
          <p:cNvPr id="10" name="CustomShape 6"/>
          <p:cNvSpPr/>
          <p:nvPr/>
        </p:nvSpPr>
        <p:spPr>
          <a:xfrm>
            <a:off x="7833240" y="432828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w2</a:t>
            </a:r>
            <a:endParaRPr/>
          </a:p>
        </p:txBody>
      </p:sp>
      <p:sp>
        <p:nvSpPr>
          <p:cNvPr id="11" name="CustomShape 7"/>
          <p:cNvSpPr/>
          <p:nvPr/>
        </p:nvSpPr>
        <p:spPr>
          <a:xfrm>
            <a:off x="7833240" y="509004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w3</a:t>
            </a:r>
            <a:endParaRPr/>
          </a:p>
        </p:txBody>
      </p:sp>
      <p:sp>
        <p:nvSpPr>
          <p:cNvPr id="12" name="CustomShape 8"/>
          <p:cNvSpPr/>
          <p:nvPr/>
        </p:nvSpPr>
        <p:spPr>
          <a:xfrm>
            <a:off x="3624480" y="15238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3" name="CustomShape 9"/>
          <p:cNvSpPr/>
          <p:nvPr/>
        </p:nvSpPr>
        <p:spPr>
          <a:xfrm>
            <a:off x="3453480" y="15238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v1{1,2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4" name="CustomShape 10"/>
          <p:cNvSpPr/>
          <p:nvPr/>
        </p:nvSpPr>
        <p:spPr>
          <a:xfrm>
            <a:off x="4876920" y="24382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5" name="CustomShape 11"/>
          <p:cNvSpPr/>
          <p:nvPr/>
        </p:nvSpPr>
        <p:spPr>
          <a:xfrm>
            <a:off x="4685040" y="24382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v1{1,3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6" name="CustomShape 12"/>
          <p:cNvSpPr/>
          <p:nvPr/>
        </p:nvSpPr>
        <p:spPr>
          <a:xfrm>
            <a:off x="5428800" y="342900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7" name="CustomShape 13"/>
          <p:cNvSpPr/>
          <p:nvPr/>
        </p:nvSpPr>
        <p:spPr>
          <a:xfrm>
            <a:off x="5257800" y="346320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v1{2,3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8" name="CustomShape 14"/>
          <p:cNvSpPr/>
          <p:nvPr/>
        </p:nvSpPr>
        <p:spPr>
          <a:xfrm>
            <a:off x="5279400" y="464832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9" name="CustomShape 15"/>
          <p:cNvSpPr/>
          <p:nvPr/>
        </p:nvSpPr>
        <p:spPr>
          <a:xfrm>
            <a:off x="5077440" y="47152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v2{1,2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20" name="CustomShape 16"/>
          <p:cNvSpPr/>
          <p:nvPr/>
        </p:nvSpPr>
        <p:spPr>
          <a:xfrm>
            <a:off x="4760640" y="54100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1" name="CustomShape 17"/>
          <p:cNvSpPr/>
          <p:nvPr/>
        </p:nvSpPr>
        <p:spPr>
          <a:xfrm>
            <a:off x="4543920" y="54100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v2{2,3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22" name="CustomShape 18"/>
          <p:cNvSpPr/>
          <p:nvPr/>
        </p:nvSpPr>
        <p:spPr>
          <a:xfrm>
            <a:off x="3566160" y="626292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3" name="CustomShape 19"/>
          <p:cNvSpPr/>
          <p:nvPr/>
        </p:nvSpPr>
        <p:spPr>
          <a:xfrm>
            <a:off x="3352800" y="624840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v2{1,3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24" name="Line 20"/>
          <p:cNvSpPr/>
          <p:nvPr/>
        </p:nvSpPr>
        <p:spPr>
          <a:xfrm flipH="1">
            <a:off x="3956400" y="3800520"/>
            <a:ext cx="1539360" cy="2511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5" name="Line 21"/>
          <p:cNvSpPr/>
          <p:nvPr/>
        </p:nvSpPr>
        <p:spPr>
          <a:xfrm flipV="1">
            <a:off x="1356120" y="1590840"/>
            <a:ext cx="2334960" cy="15332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6" name="Line 22"/>
          <p:cNvSpPr/>
          <p:nvPr/>
        </p:nvSpPr>
        <p:spPr>
          <a:xfrm flipV="1">
            <a:off x="1517760" y="2505240"/>
            <a:ext cx="3425760" cy="685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7" name="Line 23"/>
          <p:cNvSpPr/>
          <p:nvPr/>
        </p:nvSpPr>
        <p:spPr>
          <a:xfrm>
            <a:off x="1584720" y="3333960"/>
            <a:ext cx="3844080" cy="304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8" name="Line 24"/>
          <p:cNvSpPr/>
          <p:nvPr/>
        </p:nvSpPr>
        <p:spPr>
          <a:xfrm>
            <a:off x="1517760" y="3495600"/>
            <a:ext cx="3761280" cy="1362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9" name="Line 25"/>
          <p:cNvSpPr/>
          <p:nvPr/>
        </p:nvSpPr>
        <p:spPr>
          <a:xfrm>
            <a:off x="1194480" y="3495600"/>
            <a:ext cx="2438280" cy="2815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0" name="Line 26"/>
          <p:cNvSpPr/>
          <p:nvPr/>
        </p:nvSpPr>
        <p:spPr>
          <a:xfrm>
            <a:off x="1356120" y="3562560"/>
            <a:ext cx="3404160" cy="20574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1" name="Line 27"/>
          <p:cNvSpPr/>
          <p:nvPr/>
        </p:nvSpPr>
        <p:spPr>
          <a:xfrm flipV="1">
            <a:off x="1193760" y="1752480"/>
            <a:ext cx="2430360" cy="2886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2" name="Line 28"/>
          <p:cNvSpPr/>
          <p:nvPr/>
        </p:nvSpPr>
        <p:spPr>
          <a:xfrm flipV="1">
            <a:off x="1355400" y="2666880"/>
            <a:ext cx="3521160" cy="1905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3" name="Line 29"/>
          <p:cNvSpPr/>
          <p:nvPr/>
        </p:nvSpPr>
        <p:spPr>
          <a:xfrm flipV="1">
            <a:off x="1517040" y="3800520"/>
            <a:ext cx="3978720" cy="8197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4" name="Line 30"/>
          <p:cNvSpPr/>
          <p:nvPr/>
        </p:nvSpPr>
        <p:spPr>
          <a:xfrm>
            <a:off x="1584000" y="4781880"/>
            <a:ext cx="3762000" cy="237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5" name="Line 31"/>
          <p:cNvSpPr/>
          <p:nvPr/>
        </p:nvSpPr>
        <p:spPr>
          <a:xfrm>
            <a:off x="1355400" y="5010480"/>
            <a:ext cx="2277360" cy="16243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6" name="Line 32"/>
          <p:cNvSpPr/>
          <p:nvPr/>
        </p:nvSpPr>
        <p:spPr>
          <a:xfrm>
            <a:off x="1517040" y="4943520"/>
            <a:ext cx="3310200" cy="8380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7" name="Line 33"/>
          <p:cNvSpPr/>
          <p:nvPr/>
        </p:nvSpPr>
        <p:spPr>
          <a:xfrm flipH="1" flipV="1">
            <a:off x="1127520" y="3333960"/>
            <a:ext cx="66240" cy="12862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8" name="Line 34"/>
          <p:cNvSpPr/>
          <p:nvPr/>
        </p:nvSpPr>
        <p:spPr>
          <a:xfrm>
            <a:off x="4014360" y="1590840"/>
            <a:ext cx="1090800" cy="847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9" name="Line 35"/>
          <p:cNvSpPr/>
          <p:nvPr/>
        </p:nvSpPr>
        <p:spPr>
          <a:xfrm>
            <a:off x="4081320" y="1752480"/>
            <a:ext cx="1414440" cy="1743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0" name="Line 36"/>
          <p:cNvSpPr/>
          <p:nvPr/>
        </p:nvSpPr>
        <p:spPr>
          <a:xfrm>
            <a:off x="4014360" y="1914120"/>
            <a:ext cx="1331640" cy="2800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1" name="Line 37"/>
          <p:cNvSpPr/>
          <p:nvPr/>
        </p:nvSpPr>
        <p:spPr>
          <a:xfrm>
            <a:off x="3852720" y="1981080"/>
            <a:ext cx="1136160" cy="3429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2" name="Line 38"/>
          <p:cNvSpPr/>
          <p:nvPr/>
        </p:nvSpPr>
        <p:spPr>
          <a:xfrm>
            <a:off x="3691080" y="1914120"/>
            <a:ext cx="103680" cy="4348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3" name="Line 39"/>
          <p:cNvSpPr/>
          <p:nvPr/>
        </p:nvSpPr>
        <p:spPr>
          <a:xfrm flipH="1">
            <a:off x="3956400" y="2828520"/>
            <a:ext cx="987120" cy="3501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4" name="Line 40"/>
          <p:cNvSpPr/>
          <p:nvPr/>
        </p:nvSpPr>
        <p:spPr>
          <a:xfrm flipH="1">
            <a:off x="4988880" y="2895480"/>
            <a:ext cx="116280" cy="2514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5" name="Line 41"/>
          <p:cNvSpPr/>
          <p:nvPr/>
        </p:nvSpPr>
        <p:spPr>
          <a:xfrm>
            <a:off x="5266800" y="2828520"/>
            <a:ext cx="240840" cy="1819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6" name="Line 42"/>
          <p:cNvSpPr/>
          <p:nvPr/>
        </p:nvSpPr>
        <p:spPr>
          <a:xfrm>
            <a:off x="5333760" y="2666880"/>
            <a:ext cx="485280" cy="8287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7" name="Line 43"/>
          <p:cNvSpPr/>
          <p:nvPr/>
        </p:nvSpPr>
        <p:spPr>
          <a:xfrm flipH="1">
            <a:off x="5150520" y="3867480"/>
            <a:ext cx="506880" cy="15908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8" name="Line 44"/>
          <p:cNvSpPr/>
          <p:nvPr/>
        </p:nvSpPr>
        <p:spPr>
          <a:xfrm flipH="1">
            <a:off x="5669280" y="3800520"/>
            <a:ext cx="149760" cy="8960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9" name="Line 45"/>
          <p:cNvSpPr/>
          <p:nvPr/>
        </p:nvSpPr>
        <p:spPr>
          <a:xfrm flipH="1">
            <a:off x="4023360" y="4858200"/>
            <a:ext cx="1255680" cy="1614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50" name="Line 46"/>
          <p:cNvSpPr/>
          <p:nvPr/>
        </p:nvSpPr>
        <p:spPr>
          <a:xfrm flipH="1">
            <a:off x="5217480" y="5086800"/>
            <a:ext cx="290160" cy="533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51" name="Line 47"/>
          <p:cNvSpPr/>
          <p:nvPr/>
        </p:nvSpPr>
        <p:spPr>
          <a:xfrm flipV="1">
            <a:off x="3794760" y="5781600"/>
            <a:ext cx="1355760" cy="920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52" name="Line 48"/>
          <p:cNvSpPr/>
          <p:nvPr/>
        </p:nvSpPr>
        <p:spPr>
          <a:xfrm flipH="1" flipV="1">
            <a:off x="4014360" y="1590840"/>
            <a:ext cx="4093200" cy="19753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3" name="Line 49"/>
          <p:cNvSpPr/>
          <p:nvPr/>
        </p:nvSpPr>
        <p:spPr>
          <a:xfrm flipH="1" flipV="1">
            <a:off x="5266800" y="2505240"/>
            <a:ext cx="2646720" cy="11412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4" name="Line 50"/>
          <p:cNvSpPr/>
          <p:nvPr/>
        </p:nvSpPr>
        <p:spPr>
          <a:xfrm flipH="1">
            <a:off x="5669280" y="3821760"/>
            <a:ext cx="2163960" cy="8748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5" name="Line 51"/>
          <p:cNvSpPr/>
          <p:nvPr/>
        </p:nvSpPr>
        <p:spPr>
          <a:xfrm flipH="1">
            <a:off x="3956400" y="4015800"/>
            <a:ext cx="3957120" cy="26190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6" name="Line 52"/>
          <p:cNvSpPr/>
          <p:nvPr/>
        </p:nvSpPr>
        <p:spPr>
          <a:xfrm flipH="1">
            <a:off x="3794760" y="5619960"/>
            <a:ext cx="4312800" cy="10818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7" name="Line 53"/>
          <p:cNvSpPr/>
          <p:nvPr/>
        </p:nvSpPr>
        <p:spPr>
          <a:xfrm flipH="1">
            <a:off x="5150520" y="5539680"/>
            <a:ext cx="2763000" cy="2419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8" name="Line 54"/>
          <p:cNvSpPr/>
          <p:nvPr/>
        </p:nvSpPr>
        <p:spPr>
          <a:xfrm flipH="1" flipV="1">
            <a:off x="5819040" y="3800520"/>
            <a:ext cx="2094480" cy="135144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9" name="Line 55"/>
          <p:cNvSpPr/>
          <p:nvPr/>
        </p:nvSpPr>
        <p:spPr>
          <a:xfrm flipH="1" flipV="1">
            <a:off x="5333760" y="2666880"/>
            <a:ext cx="2773800" cy="24231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0" name="Line 56"/>
          <p:cNvSpPr/>
          <p:nvPr/>
        </p:nvSpPr>
        <p:spPr>
          <a:xfrm flipH="1" flipV="1">
            <a:off x="4014360" y="1590840"/>
            <a:ext cx="4093200" cy="273708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1" name="Line 57"/>
          <p:cNvSpPr/>
          <p:nvPr/>
        </p:nvSpPr>
        <p:spPr>
          <a:xfrm flipH="1" flipV="1">
            <a:off x="5886000" y="3638880"/>
            <a:ext cx="2027520" cy="7509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2" name="Line 58"/>
          <p:cNvSpPr/>
          <p:nvPr/>
        </p:nvSpPr>
        <p:spPr>
          <a:xfrm flipH="1">
            <a:off x="5736240" y="4583880"/>
            <a:ext cx="2097000" cy="2743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3" name="Line 59"/>
          <p:cNvSpPr/>
          <p:nvPr/>
        </p:nvSpPr>
        <p:spPr>
          <a:xfrm flipH="1">
            <a:off x="5217480" y="4777920"/>
            <a:ext cx="2696040" cy="84204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pic>
        <p:nvPicPr>
          <p:cNvPr id="6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52400" y="3677400"/>
            <a:ext cx="310680" cy="339120"/>
          </a:xfrm>
          <a:prstGeom prst="rect">
            <a:avLst/>
          </a:prstGeom>
        </p:spPr>
      </p:pic>
      <p:pic>
        <p:nvPicPr>
          <p:cNvPr id="6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49520" y="5214240"/>
            <a:ext cx="310680" cy="339120"/>
          </a:xfrm>
          <a:prstGeom prst="rect">
            <a:avLst/>
          </a:prstGeom>
        </p:spPr>
      </p:pic>
      <p:sp>
        <p:nvSpPr>
          <p:cNvPr id="66" name="CustomShape 60"/>
          <p:cNvSpPr/>
          <p:nvPr/>
        </p:nvSpPr>
        <p:spPr>
          <a:xfrm>
            <a:off x="6934320" y="1915200"/>
            <a:ext cx="1447560" cy="942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sz="2800">
                <a:solidFill>
                  <a:srgbClr val="000000"/>
                </a:solidFill>
                <a:latin typeface="Calibri"/>
              </a:rPr>
              <a:t>t=3, c=2</a:t>
            </a:r>
            <a:endParaRPr/>
          </a:p>
        </p:txBody>
      </p:sp>
      <p:pic>
        <p:nvPicPr>
          <p:cNvPr id="67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8001000" y="4419720"/>
            <a:ext cx="304560" cy="353160"/>
          </a:xfrm>
          <a:prstGeom prst="rect">
            <a:avLst/>
          </a:prstGeom>
        </p:spPr>
      </p:pic>
      <p:sp>
        <p:nvSpPr>
          <p:cNvPr id="68" name="CustomShape 61"/>
          <p:cNvSpPr/>
          <p:nvPr/>
        </p:nvSpPr>
        <p:spPr>
          <a:xfrm>
            <a:off x="8534520" y="3695760"/>
            <a:ext cx="53316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i="1">
                <a:solidFill>
                  <a:srgbClr val="000000"/>
                </a:solidFill>
                <a:latin typeface="Calibri"/>
              </a:rPr>
              <a:t>wi1</a:t>
            </a:r>
            <a:endParaRPr/>
          </a:p>
        </p:txBody>
      </p:sp>
      <p:sp>
        <p:nvSpPr>
          <p:cNvPr id="69" name="CustomShape 62"/>
          <p:cNvSpPr/>
          <p:nvPr/>
        </p:nvSpPr>
        <p:spPr>
          <a:xfrm>
            <a:off x="8534520" y="5193360"/>
            <a:ext cx="53316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i="1">
                <a:solidFill>
                  <a:srgbClr val="000000"/>
                </a:solidFill>
                <a:latin typeface="Calibri"/>
              </a:rPr>
              <a:t>wi2</a:t>
            </a:r>
            <a:endParaRPr/>
          </a:p>
        </p:txBody>
      </p:sp>
      <p:sp>
        <p:nvSpPr>
          <p:cNvPr id="70" name="CustomShape 63"/>
          <p:cNvSpPr/>
          <p:nvPr/>
        </p:nvSpPr>
        <p:spPr>
          <a:xfrm>
            <a:off x="2108160" y="1930320"/>
            <a:ext cx="6095880" cy="4064040"/>
          </a:xfrm>
          <a:prstGeom prst="line">
            <a:avLst/>
          </a:prstGeom>
        </p:spPr>
      </p:sp>
    </p:spTree>
    <p:extLst>
      <p:ext uri="{BB962C8B-B14F-4D97-AF65-F5344CB8AC3E}">
        <p14:creationId xmlns:p14="http://schemas.microsoft.com/office/powerpoint/2010/main" val="165340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 fill="freez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 fill="freez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500" fill="freez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500" fill="freez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500" fill="freez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457200" y="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There should exist </a:t>
            </a:r>
            <a:r>
              <a:rPr lang="en-US" sz="2400" i="1">
                <a:solidFill>
                  <a:srgbClr val="000000"/>
                </a:solidFill>
                <a:latin typeface="Calibri"/>
              </a:rPr>
              <a:t>c vj{i1,i2,…,ic}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nodes such that when red edges are considered only, there is a complete bipartite graph where</a:t>
            </a:r>
            <a:r>
              <a:rPr lang="en-US" sz="2400" i="1">
                <a:solidFill>
                  <a:srgbClr val="000000"/>
                </a:solidFill>
                <a:latin typeface="Calibri"/>
              </a:rPr>
              <a:t> wi1, wi2,…, wic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are on one side and</a:t>
            </a:r>
            <a:r>
              <a:rPr lang="en-US" sz="2400" i="1">
                <a:solidFill>
                  <a:srgbClr val="000000"/>
                </a:solidFill>
                <a:latin typeface="Calibri"/>
              </a:rPr>
              <a:t> c vj{i1,i2,…,ic}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nodes  on the other side. Schedule these c </a:t>
            </a:r>
            <a:r>
              <a:rPr lang="en-US" sz="2400" i="1">
                <a:solidFill>
                  <a:srgbClr val="000000"/>
                </a:solidFill>
                <a:latin typeface="Calibri"/>
              </a:rPr>
              <a:t>vj{i1,i2,…,ic}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nodes.</a:t>
            </a:r>
            <a:endParaRPr/>
          </a:p>
        </p:txBody>
      </p:sp>
      <p:sp>
        <p:nvSpPr>
          <p:cNvPr id="5" name="CustomShape 2"/>
          <p:cNvSpPr/>
          <p:nvPr/>
        </p:nvSpPr>
        <p:spPr>
          <a:xfrm>
            <a:off x="1127880" y="31240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x1</a:t>
            </a:r>
            <a:endParaRPr/>
          </a:p>
        </p:txBody>
      </p:sp>
      <p:sp>
        <p:nvSpPr>
          <p:cNvPr id="6" name="CustomShape 3"/>
          <p:cNvSpPr/>
          <p:nvPr/>
        </p:nvSpPr>
        <p:spPr>
          <a:xfrm>
            <a:off x="1126800" y="457200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x2</a:t>
            </a:r>
            <a:endParaRPr/>
          </a:p>
        </p:txBody>
      </p:sp>
      <p:sp>
        <p:nvSpPr>
          <p:cNvPr id="7" name="CustomShape 4"/>
          <p:cNvSpPr/>
          <p:nvPr/>
        </p:nvSpPr>
        <p:spPr>
          <a:xfrm>
            <a:off x="7833240" y="356616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w1</a:t>
            </a:r>
            <a:endParaRPr/>
          </a:p>
        </p:txBody>
      </p:sp>
      <p:sp>
        <p:nvSpPr>
          <p:cNvPr id="8" name="CustomShape 5"/>
          <p:cNvSpPr/>
          <p:nvPr/>
        </p:nvSpPr>
        <p:spPr>
          <a:xfrm>
            <a:off x="7833240" y="432828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w2</a:t>
            </a:r>
            <a:endParaRPr/>
          </a:p>
        </p:txBody>
      </p:sp>
      <p:sp>
        <p:nvSpPr>
          <p:cNvPr id="9" name="CustomShape 6"/>
          <p:cNvSpPr/>
          <p:nvPr/>
        </p:nvSpPr>
        <p:spPr>
          <a:xfrm>
            <a:off x="7833240" y="509004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w3</a:t>
            </a:r>
            <a:endParaRPr/>
          </a:p>
        </p:txBody>
      </p:sp>
      <p:sp>
        <p:nvSpPr>
          <p:cNvPr id="10" name="CustomShape 7"/>
          <p:cNvSpPr/>
          <p:nvPr/>
        </p:nvSpPr>
        <p:spPr>
          <a:xfrm>
            <a:off x="3624480" y="15238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1" name="CustomShape 8"/>
          <p:cNvSpPr/>
          <p:nvPr/>
        </p:nvSpPr>
        <p:spPr>
          <a:xfrm>
            <a:off x="3400920" y="161652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v1{1,2}</a:t>
            </a:r>
            <a:endParaRPr sz="1200" dirty="0"/>
          </a:p>
        </p:txBody>
      </p:sp>
      <p:sp>
        <p:nvSpPr>
          <p:cNvPr id="12" name="CustomShape 9"/>
          <p:cNvSpPr/>
          <p:nvPr/>
        </p:nvSpPr>
        <p:spPr>
          <a:xfrm>
            <a:off x="4876920" y="24382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3" name="CustomShape 10"/>
          <p:cNvSpPr/>
          <p:nvPr/>
        </p:nvSpPr>
        <p:spPr>
          <a:xfrm>
            <a:off x="4685040" y="24382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v1{1,3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4" name="CustomShape 11"/>
          <p:cNvSpPr/>
          <p:nvPr/>
        </p:nvSpPr>
        <p:spPr>
          <a:xfrm>
            <a:off x="5428800" y="342900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5" name="CustomShape 12"/>
          <p:cNvSpPr/>
          <p:nvPr/>
        </p:nvSpPr>
        <p:spPr>
          <a:xfrm>
            <a:off x="5203080" y="346320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v1{2,3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6" name="CustomShape 13"/>
          <p:cNvSpPr/>
          <p:nvPr/>
        </p:nvSpPr>
        <p:spPr>
          <a:xfrm>
            <a:off x="5279400" y="464832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7" name="CustomShape 14"/>
          <p:cNvSpPr/>
          <p:nvPr/>
        </p:nvSpPr>
        <p:spPr>
          <a:xfrm>
            <a:off x="5077440" y="47152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v2{1,2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8" name="CustomShape 15"/>
          <p:cNvSpPr/>
          <p:nvPr/>
        </p:nvSpPr>
        <p:spPr>
          <a:xfrm>
            <a:off x="4760640" y="54100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9" name="CustomShape 16"/>
          <p:cNvSpPr/>
          <p:nvPr/>
        </p:nvSpPr>
        <p:spPr>
          <a:xfrm>
            <a:off x="4543920" y="54100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v2{2,3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20" name="CustomShape 17"/>
          <p:cNvSpPr/>
          <p:nvPr/>
        </p:nvSpPr>
        <p:spPr>
          <a:xfrm>
            <a:off x="3566160" y="626292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1" name="CustomShape 18"/>
          <p:cNvSpPr/>
          <p:nvPr/>
        </p:nvSpPr>
        <p:spPr>
          <a:xfrm>
            <a:off x="3324960" y="624852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v2{1,3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22" name="Line 19"/>
          <p:cNvSpPr/>
          <p:nvPr/>
        </p:nvSpPr>
        <p:spPr>
          <a:xfrm flipH="1">
            <a:off x="3956400" y="3800520"/>
            <a:ext cx="1539360" cy="2511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3" name="Line 20"/>
          <p:cNvSpPr/>
          <p:nvPr/>
        </p:nvSpPr>
        <p:spPr>
          <a:xfrm flipV="1">
            <a:off x="1356120" y="1590840"/>
            <a:ext cx="2334960" cy="15332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4" name="Line 21"/>
          <p:cNvSpPr/>
          <p:nvPr/>
        </p:nvSpPr>
        <p:spPr>
          <a:xfrm flipV="1">
            <a:off x="1517760" y="2505240"/>
            <a:ext cx="3425760" cy="685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5" name="Line 22"/>
          <p:cNvSpPr/>
          <p:nvPr/>
        </p:nvSpPr>
        <p:spPr>
          <a:xfrm>
            <a:off x="1584720" y="3333960"/>
            <a:ext cx="3844080" cy="304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6" name="Line 23"/>
          <p:cNvSpPr/>
          <p:nvPr/>
        </p:nvSpPr>
        <p:spPr>
          <a:xfrm>
            <a:off x="1517760" y="3495600"/>
            <a:ext cx="3761280" cy="1362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7" name="Line 24"/>
          <p:cNvSpPr/>
          <p:nvPr/>
        </p:nvSpPr>
        <p:spPr>
          <a:xfrm>
            <a:off x="1194480" y="3495600"/>
            <a:ext cx="2438280" cy="2815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8" name="Line 25"/>
          <p:cNvSpPr/>
          <p:nvPr/>
        </p:nvSpPr>
        <p:spPr>
          <a:xfrm>
            <a:off x="1356120" y="3562560"/>
            <a:ext cx="3404160" cy="20574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9" name="Line 26"/>
          <p:cNvSpPr/>
          <p:nvPr/>
        </p:nvSpPr>
        <p:spPr>
          <a:xfrm flipV="1">
            <a:off x="1193760" y="1752480"/>
            <a:ext cx="2430360" cy="2886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0" name="Line 27"/>
          <p:cNvSpPr/>
          <p:nvPr/>
        </p:nvSpPr>
        <p:spPr>
          <a:xfrm flipV="1">
            <a:off x="1355400" y="2666880"/>
            <a:ext cx="3521160" cy="1905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1" name="Line 28"/>
          <p:cNvSpPr/>
          <p:nvPr/>
        </p:nvSpPr>
        <p:spPr>
          <a:xfrm flipV="1">
            <a:off x="1517040" y="3800520"/>
            <a:ext cx="3978720" cy="8197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2" name="Line 29"/>
          <p:cNvSpPr/>
          <p:nvPr/>
        </p:nvSpPr>
        <p:spPr>
          <a:xfrm>
            <a:off x="1584000" y="4781880"/>
            <a:ext cx="3762000" cy="237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3" name="Line 30"/>
          <p:cNvSpPr/>
          <p:nvPr/>
        </p:nvSpPr>
        <p:spPr>
          <a:xfrm>
            <a:off x="1355400" y="5010480"/>
            <a:ext cx="2277360" cy="16243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4" name="Line 31"/>
          <p:cNvSpPr/>
          <p:nvPr/>
        </p:nvSpPr>
        <p:spPr>
          <a:xfrm>
            <a:off x="1517040" y="4943520"/>
            <a:ext cx="3310200" cy="8380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5" name="Line 32"/>
          <p:cNvSpPr/>
          <p:nvPr/>
        </p:nvSpPr>
        <p:spPr>
          <a:xfrm flipH="1" flipV="1">
            <a:off x="1127520" y="3333960"/>
            <a:ext cx="66240" cy="12862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6" name="Line 33"/>
          <p:cNvSpPr/>
          <p:nvPr/>
        </p:nvSpPr>
        <p:spPr>
          <a:xfrm>
            <a:off x="4014360" y="1590840"/>
            <a:ext cx="1090800" cy="847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7" name="Line 34"/>
          <p:cNvSpPr/>
          <p:nvPr/>
        </p:nvSpPr>
        <p:spPr>
          <a:xfrm>
            <a:off x="4081320" y="1752480"/>
            <a:ext cx="1414440" cy="1743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8" name="Line 35"/>
          <p:cNvSpPr/>
          <p:nvPr/>
        </p:nvSpPr>
        <p:spPr>
          <a:xfrm>
            <a:off x="4014360" y="1914120"/>
            <a:ext cx="1331640" cy="2800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9" name="Line 36"/>
          <p:cNvSpPr/>
          <p:nvPr/>
        </p:nvSpPr>
        <p:spPr>
          <a:xfrm>
            <a:off x="3852720" y="1981080"/>
            <a:ext cx="1136160" cy="3429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0" name="Line 37"/>
          <p:cNvSpPr/>
          <p:nvPr/>
        </p:nvSpPr>
        <p:spPr>
          <a:xfrm>
            <a:off x="3691080" y="1914120"/>
            <a:ext cx="103680" cy="4348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1" name="Line 38"/>
          <p:cNvSpPr/>
          <p:nvPr/>
        </p:nvSpPr>
        <p:spPr>
          <a:xfrm flipH="1">
            <a:off x="3956400" y="2828520"/>
            <a:ext cx="987120" cy="3501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2" name="Line 39"/>
          <p:cNvSpPr/>
          <p:nvPr/>
        </p:nvSpPr>
        <p:spPr>
          <a:xfrm flipH="1">
            <a:off x="4988880" y="2895480"/>
            <a:ext cx="116280" cy="2514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3" name="Line 40"/>
          <p:cNvSpPr/>
          <p:nvPr/>
        </p:nvSpPr>
        <p:spPr>
          <a:xfrm>
            <a:off x="5266800" y="2828520"/>
            <a:ext cx="240840" cy="1819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4" name="Line 41"/>
          <p:cNvSpPr/>
          <p:nvPr/>
        </p:nvSpPr>
        <p:spPr>
          <a:xfrm>
            <a:off x="5333760" y="2666880"/>
            <a:ext cx="485280" cy="8287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5" name="Line 42"/>
          <p:cNvSpPr/>
          <p:nvPr/>
        </p:nvSpPr>
        <p:spPr>
          <a:xfrm flipH="1">
            <a:off x="5150520" y="3867480"/>
            <a:ext cx="506880" cy="15908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6" name="Line 43"/>
          <p:cNvSpPr/>
          <p:nvPr/>
        </p:nvSpPr>
        <p:spPr>
          <a:xfrm flipH="1">
            <a:off x="5669280" y="3800520"/>
            <a:ext cx="149760" cy="8960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7" name="Line 44"/>
          <p:cNvSpPr/>
          <p:nvPr/>
        </p:nvSpPr>
        <p:spPr>
          <a:xfrm flipH="1">
            <a:off x="4023360" y="4858200"/>
            <a:ext cx="1255680" cy="1614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8" name="Line 45"/>
          <p:cNvSpPr/>
          <p:nvPr/>
        </p:nvSpPr>
        <p:spPr>
          <a:xfrm flipH="1">
            <a:off x="5217480" y="5086800"/>
            <a:ext cx="290160" cy="533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9" name="Line 46"/>
          <p:cNvSpPr/>
          <p:nvPr/>
        </p:nvSpPr>
        <p:spPr>
          <a:xfrm flipV="1">
            <a:off x="3794760" y="5781600"/>
            <a:ext cx="1355760" cy="920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50" name="Line 47"/>
          <p:cNvSpPr/>
          <p:nvPr/>
        </p:nvSpPr>
        <p:spPr>
          <a:xfrm flipH="1" flipV="1">
            <a:off x="4014360" y="1590840"/>
            <a:ext cx="4093200" cy="19753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1" name="Line 48"/>
          <p:cNvSpPr/>
          <p:nvPr/>
        </p:nvSpPr>
        <p:spPr>
          <a:xfrm flipH="1" flipV="1">
            <a:off x="5266800" y="2505240"/>
            <a:ext cx="2646720" cy="11412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2" name="Line 49"/>
          <p:cNvSpPr/>
          <p:nvPr/>
        </p:nvSpPr>
        <p:spPr>
          <a:xfrm flipH="1">
            <a:off x="5669280" y="3821760"/>
            <a:ext cx="2163960" cy="8748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3" name="Line 50"/>
          <p:cNvSpPr/>
          <p:nvPr/>
        </p:nvSpPr>
        <p:spPr>
          <a:xfrm flipH="1">
            <a:off x="3956400" y="4015800"/>
            <a:ext cx="3957120" cy="26190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4" name="Line 51"/>
          <p:cNvSpPr/>
          <p:nvPr/>
        </p:nvSpPr>
        <p:spPr>
          <a:xfrm flipH="1">
            <a:off x="3794760" y="5619960"/>
            <a:ext cx="4312800" cy="10818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5" name="Line 52"/>
          <p:cNvSpPr/>
          <p:nvPr/>
        </p:nvSpPr>
        <p:spPr>
          <a:xfrm flipH="1">
            <a:off x="5150520" y="5539680"/>
            <a:ext cx="2763000" cy="2419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6" name="Line 53"/>
          <p:cNvSpPr/>
          <p:nvPr/>
        </p:nvSpPr>
        <p:spPr>
          <a:xfrm flipH="1" flipV="1">
            <a:off x="5819040" y="3800520"/>
            <a:ext cx="2094480" cy="135144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7" name="Line 54"/>
          <p:cNvSpPr/>
          <p:nvPr/>
        </p:nvSpPr>
        <p:spPr>
          <a:xfrm flipH="1" flipV="1">
            <a:off x="5333760" y="2666880"/>
            <a:ext cx="2773800" cy="24231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8" name="Line 55"/>
          <p:cNvSpPr/>
          <p:nvPr/>
        </p:nvSpPr>
        <p:spPr>
          <a:xfrm flipH="1" flipV="1">
            <a:off x="4014360" y="1590840"/>
            <a:ext cx="4093200" cy="273708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9" name="Line 56"/>
          <p:cNvSpPr/>
          <p:nvPr/>
        </p:nvSpPr>
        <p:spPr>
          <a:xfrm flipH="1" flipV="1">
            <a:off x="5886000" y="3638880"/>
            <a:ext cx="2027520" cy="7509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0" name="Line 57"/>
          <p:cNvSpPr/>
          <p:nvPr/>
        </p:nvSpPr>
        <p:spPr>
          <a:xfrm flipH="1">
            <a:off x="5736240" y="4583880"/>
            <a:ext cx="2097000" cy="2743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1" name="Line 58"/>
          <p:cNvSpPr/>
          <p:nvPr/>
        </p:nvSpPr>
        <p:spPr>
          <a:xfrm flipH="1">
            <a:off x="5217480" y="4777920"/>
            <a:ext cx="2696040" cy="84204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pic>
        <p:nvPicPr>
          <p:cNvPr id="6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52400" y="3677400"/>
            <a:ext cx="310680" cy="339120"/>
          </a:xfrm>
          <a:prstGeom prst="rect">
            <a:avLst/>
          </a:prstGeom>
        </p:spPr>
      </p:pic>
      <p:pic>
        <p:nvPicPr>
          <p:cNvPr id="6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49520" y="5214240"/>
            <a:ext cx="310680" cy="339120"/>
          </a:xfrm>
          <a:prstGeom prst="rect">
            <a:avLst/>
          </a:prstGeom>
        </p:spPr>
      </p:pic>
      <p:sp>
        <p:nvSpPr>
          <p:cNvPr id="64" name="CustomShape 59"/>
          <p:cNvSpPr/>
          <p:nvPr/>
        </p:nvSpPr>
        <p:spPr>
          <a:xfrm>
            <a:off x="6934320" y="1915200"/>
            <a:ext cx="1447560" cy="942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sz="2800">
                <a:solidFill>
                  <a:srgbClr val="000000"/>
                </a:solidFill>
                <a:latin typeface="Calibri"/>
              </a:rPr>
              <a:t>t=3, c=2</a:t>
            </a:r>
            <a:endParaRPr/>
          </a:p>
        </p:txBody>
      </p:sp>
      <p:pic>
        <p:nvPicPr>
          <p:cNvPr id="65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8001000" y="4419720"/>
            <a:ext cx="304560" cy="353160"/>
          </a:xfrm>
          <a:prstGeom prst="rect">
            <a:avLst/>
          </a:prstGeom>
        </p:spPr>
      </p:pic>
      <p:grpSp>
        <p:nvGrpSpPr>
          <p:cNvPr id="77" name="Group 76"/>
          <p:cNvGrpSpPr/>
          <p:nvPr/>
        </p:nvGrpSpPr>
        <p:grpSpPr>
          <a:xfrm>
            <a:off x="3794760" y="2505240"/>
            <a:ext cx="4312800" cy="4214880"/>
            <a:chOff x="3794760" y="2505240"/>
            <a:chExt cx="4312800" cy="4214880"/>
          </a:xfrm>
        </p:grpSpPr>
        <p:sp>
          <p:nvSpPr>
            <p:cNvPr id="66" name="Line 60"/>
            <p:cNvSpPr/>
            <p:nvPr/>
          </p:nvSpPr>
          <p:spPr>
            <a:xfrm flipH="1" flipV="1">
              <a:off x="5266800" y="2505240"/>
              <a:ext cx="2646720" cy="1141200"/>
            </a:xfrm>
            <a:prstGeom prst="line">
              <a:avLst/>
            </a:prstGeom>
            <a:ln w="63360">
              <a:solidFill>
                <a:srgbClr val="FF0000"/>
              </a:solidFill>
              <a:round/>
            </a:ln>
          </p:spPr>
        </p:sp>
        <p:sp>
          <p:nvSpPr>
            <p:cNvPr id="67" name="Line 61"/>
            <p:cNvSpPr/>
            <p:nvPr/>
          </p:nvSpPr>
          <p:spPr>
            <a:xfrm>
              <a:off x="5333760" y="2666880"/>
              <a:ext cx="2773800" cy="2423160"/>
            </a:xfrm>
            <a:prstGeom prst="line">
              <a:avLst/>
            </a:prstGeom>
            <a:ln w="63360">
              <a:solidFill>
                <a:srgbClr val="FF0000"/>
              </a:solidFill>
              <a:round/>
            </a:ln>
          </p:spPr>
        </p:sp>
        <p:sp>
          <p:nvSpPr>
            <p:cNvPr id="68" name="Line 62"/>
            <p:cNvSpPr/>
            <p:nvPr/>
          </p:nvSpPr>
          <p:spPr>
            <a:xfrm flipV="1">
              <a:off x="3794760" y="4034160"/>
              <a:ext cx="4118760" cy="2685960"/>
            </a:xfrm>
            <a:prstGeom prst="line">
              <a:avLst/>
            </a:prstGeom>
            <a:ln w="63360">
              <a:solidFill>
                <a:srgbClr val="FF0000"/>
              </a:solidFill>
              <a:round/>
            </a:ln>
          </p:spPr>
        </p:sp>
        <p:sp>
          <p:nvSpPr>
            <p:cNvPr id="69" name="Line 63"/>
            <p:cNvSpPr/>
            <p:nvPr/>
          </p:nvSpPr>
          <p:spPr>
            <a:xfrm flipV="1">
              <a:off x="3794760" y="5638680"/>
              <a:ext cx="4312800" cy="1081440"/>
            </a:xfrm>
            <a:prstGeom prst="line">
              <a:avLst/>
            </a:prstGeom>
            <a:ln w="63360">
              <a:solidFill>
                <a:srgbClr val="FF0000"/>
              </a:solidFill>
              <a:round/>
            </a:ln>
          </p:spPr>
        </p:sp>
      </p:grpSp>
      <p:grpSp>
        <p:nvGrpSpPr>
          <p:cNvPr id="78" name="Group 77"/>
          <p:cNvGrpSpPr/>
          <p:nvPr/>
        </p:nvGrpSpPr>
        <p:grpSpPr>
          <a:xfrm>
            <a:off x="2666880" y="2438280"/>
            <a:ext cx="2599560" cy="4250880"/>
            <a:chOff x="2666880" y="2438280"/>
            <a:chExt cx="2599560" cy="4250880"/>
          </a:xfrm>
        </p:grpSpPr>
        <p:pic>
          <p:nvPicPr>
            <p:cNvPr id="70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955760" y="2497320"/>
              <a:ext cx="310680" cy="339120"/>
            </a:xfrm>
            <a:prstGeom prst="rect">
              <a:avLst/>
            </a:prstGeom>
          </p:spPr>
        </p:pic>
        <p:pic>
          <p:nvPicPr>
            <p:cNvPr id="71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623760" y="6323400"/>
              <a:ext cx="310680" cy="339120"/>
            </a:xfrm>
            <a:prstGeom prst="rect">
              <a:avLst/>
            </a:prstGeom>
          </p:spPr>
        </p:pic>
        <p:sp>
          <p:nvSpPr>
            <p:cNvPr id="72" name="CustomShape 64"/>
            <p:cNvSpPr/>
            <p:nvPr/>
          </p:nvSpPr>
          <p:spPr>
            <a:xfrm>
              <a:off x="3962520" y="2438280"/>
              <a:ext cx="857880" cy="364680"/>
            </a:xfrm>
            <a:prstGeom prst="rect">
              <a:avLst/>
            </a:prstGeom>
            <a:solidFill>
              <a:srgbClr val="BFBFBF"/>
            </a:solidFill>
          </p:spPr>
          <p:txBody>
            <a:bodyPr lIns="90000" tIns="45000" rIns="90000" bIns="45000"/>
            <a:lstStyle/>
            <a:p>
              <a:r>
                <a:rPr lang="en-CA"/>
                <a:t>forced</a:t>
              </a:r>
              <a:endParaRPr/>
            </a:p>
          </p:txBody>
        </p:sp>
        <p:sp>
          <p:nvSpPr>
            <p:cNvPr id="73" name="CustomShape 65"/>
            <p:cNvSpPr/>
            <p:nvPr/>
          </p:nvSpPr>
          <p:spPr>
            <a:xfrm>
              <a:off x="2666880" y="6324480"/>
              <a:ext cx="857880" cy="364680"/>
            </a:xfrm>
            <a:prstGeom prst="rect">
              <a:avLst/>
            </a:prstGeom>
            <a:solidFill>
              <a:srgbClr val="BFBFBF"/>
            </a:solidFill>
          </p:spPr>
          <p:txBody>
            <a:bodyPr lIns="90000" tIns="45000" rIns="90000" bIns="45000"/>
            <a:lstStyle/>
            <a:p>
              <a:r>
                <a:rPr lang="en-CA"/>
                <a:t>forced</a:t>
              </a:r>
              <a:endParaRPr/>
            </a:p>
          </p:txBody>
        </p:sp>
      </p:grpSp>
      <p:sp>
        <p:nvSpPr>
          <p:cNvPr id="74" name="CustomShape 66"/>
          <p:cNvSpPr/>
          <p:nvPr/>
        </p:nvSpPr>
        <p:spPr>
          <a:xfrm>
            <a:off x="8534520" y="3695760"/>
            <a:ext cx="53316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i="1">
                <a:solidFill>
                  <a:srgbClr val="000000"/>
                </a:solidFill>
                <a:latin typeface="Calibri"/>
              </a:rPr>
              <a:t>wi1</a:t>
            </a:r>
            <a:endParaRPr/>
          </a:p>
        </p:txBody>
      </p:sp>
      <p:sp>
        <p:nvSpPr>
          <p:cNvPr id="75" name="CustomShape 67"/>
          <p:cNvSpPr/>
          <p:nvPr/>
        </p:nvSpPr>
        <p:spPr>
          <a:xfrm>
            <a:off x="8534520" y="5193360"/>
            <a:ext cx="53316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i="1">
                <a:solidFill>
                  <a:srgbClr val="000000"/>
                </a:solidFill>
                <a:latin typeface="Calibri"/>
              </a:rPr>
              <a:t>wi2</a:t>
            </a:r>
            <a:endParaRPr/>
          </a:p>
        </p:txBody>
      </p:sp>
      <p:sp>
        <p:nvSpPr>
          <p:cNvPr id="76" name="CustomShape 68"/>
          <p:cNvSpPr/>
          <p:nvPr/>
        </p:nvSpPr>
        <p:spPr>
          <a:xfrm>
            <a:off x="2108160" y="1930320"/>
            <a:ext cx="6095880" cy="4064040"/>
          </a:xfrm>
          <a:prstGeom prst="line">
            <a:avLst/>
          </a:prstGeom>
        </p:spPr>
      </p:sp>
    </p:spTree>
    <p:extLst>
      <p:ext uri="{BB962C8B-B14F-4D97-AF65-F5344CB8AC3E}">
        <p14:creationId xmlns:p14="http://schemas.microsoft.com/office/powerpoint/2010/main" val="379116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457200" y="7632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Schedule the nodes x1, x2, …,xc in any order. Since they have exactly c activated neighbors where all have been forced to choose     , therefore nodes x1, x2, …,xc will also be forced to choose     .</a:t>
            </a:r>
            <a:r>
              <a:rPr lang="en-US" sz="2400" i="1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5" name="CustomShape 2"/>
          <p:cNvSpPr/>
          <p:nvPr/>
        </p:nvSpPr>
        <p:spPr>
          <a:xfrm>
            <a:off x="1127880" y="31240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x1</a:t>
            </a:r>
            <a:endParaRPr/>
          </a:p>
        </p:txBody>
      </p:sp>
      <p:sp>
        <p:nvSpPr>
          <p:cNvPr id="6" name="CustomShape 3"/>
          <p:cNvSpPr/>
          <p:nvPr/>
        </p:nvSpPr>
        <p:spPr>
          <a:xfrm>
            <a:off x="1126800" y="457200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x2</a:t>
            </a:r>
            <a:endParaRPr/>
          </a:p>
        </p:txBody>
      </p:sp>
      <p:sp>
        <p:nvSpPr>
          <p:cNvPr id="7" name="CustomShape 4"/>
          <p:cNvSpPr/>
          <p:nvPr/>
        </p:nvSpPr>
        <p:spPr>
          <a:xfrm>
            <a:off x="7833240" y="356616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w1</a:t>
            </a:r>
            <a:endParaRPr/>
          </a:p>
        </p:txBody>
      </p:sp>
      <p:sp>
        <p:nvSpPr>
          <p:cNvPr id="8" name="CustomShape 5"/>
          <p:cNvSpPr/>
          <p:nvPr/>
        </p:nvSpPr>
        <p:spPr>
          <a:xfrm>
            <a:off x="7833240" y="432828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w2</a:t>
            </a:r>
            <a:endParaRPr/>
          </a:p>
        </p:txBody>
      </p:sp>
      <p:sp>
        <p:nvSpPr>
          <p:cNvPr id="9" name="CustomShape 6"/>
          <p:cNvSpPr/>
          <p:nvPr/>
        </p:nvSpPr>
        <p:spPr>
          <a:xfrm>
            <a:off x="7833240" y="509004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w3</a:t>
            </a:r>
            <a:endParaRPr/>
          </a:p>
        </p:txBody>
      </p:sp>
      <p:sp>
        <p:nvSpPr>
          <p:cNvPr id="10" name="CustomShape 7"/>
          <p:cNvSpPr/>
          <p:nvPr/>
        </p:nvSpPr>
        <p:spPr>
          <a:xfrm>
            <a:off x="3624480" y="15238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1" name="CustomShape 8"/>
          <p:cNvSpPr/>
          <p:nvPr/>
        </p:nvSpPr>
        <p:spPr>
          <a:xfrm>
            <a:off x="3400920" y="15238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v1{1,2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2" name="CustomShape 9"/>
          <p:cNvSpPr/>
          <p:nvPr/>
        </p:nvSpPr>
        <p:spPr>
          <a:xfrm>
            <a:off x="4876920" y="24382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3" name="CustomShape 10"/>
          <p:cNvSpPr/>
          <p:nvPr/>
        </p:nvSpPr>
        <p:spPr>
          <a:xfrm>
            <a:off x="4685040" y="24382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v1{1,3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4" name="CustomShape 11"/>
          <p:cNvSpPr/>
          <p:nvPr/>
        </p:nvSpPr>
        <p:spPr>
          <a:xfrm>
            <a:off x="5428800" y="342900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5" name="CustomShape 12"/>
          <p:cNvSpPr/>
          <p:nvPr/>
        </p:nvSpPr>
        <p:spPr>
          <a:xfrm>
            <a:off x="5203080" y="346320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v1{2,3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6" name="CustomShape 13"/>
          <p:cNvSpPr/>
          <p:nvPr/>
        </p:nvSpPr>
        <p:spPr>
          <a:xfrm>
            <a:off x="5279400" y="464832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7" name="CustomShape 14"/>
          <p:cNvSpPr/>
          <p:nvPr/>
        </p:nvSpPr>
        <p:spPr>
          <a:xfrm>
            <a:off x="5077440" y="47152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v2{1,2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8" name="CustomShape 15"/>
          <p:cNvSpPr/>
          <p:nvPr/>
        </p:nvSpPr>
        <p:spPr>
          <a:xfrm>
            <a:off x="4760640" y="54100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9" name="CustomShape 16"/>
          <p:cNvSpPr/>
          <p:nvPr/>
        </p:nvSpPr>
        <p:spPr>
          <a:xfrm>
            <a:off x="4543920" y="54100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v2{2,3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20" name="CustomShape 17"/>
          <p:cNvSpPr/>
          <p:nvPr/>
        </p:nvSpPr>
        <p:spPr>
          <a:xfrm>
            <a:off x="3566160" y="626292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1" name="CustomShape 18"/>
          <p:cNvSpPr/>
          <p:nvPr/>
        </p:nvSpPr>
        <p:spPr>
          <a:xfrm>
            <a:off x="3324960" y="624852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v2{1,3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22" name="Line 19"/>
          <p:cNvSpPr/>
          <p:nvPr/>
        </p:nvSpPr>
        <p:spPr>
          <a:xfrm flipH="1">
            <a:off x="3956400" y="3800520"/>
            <a:ext cx="1539360" cy="2511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3" name="Line 20"/>
          <p:cNvSpPr/>
          <p:nvPr/>
        </p:nvSpPr>
        <p:spPr>
          <a:xfrm flipV="1">
            <a:off x="1356120" y="1590840"/>
            <a:ext cx="2334960" cy="15332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4" name="Line 21"/>
          <p:cNvSpPr/>
          <p:nvPr/>
        </p:nvSpPr>
        <p:spPr>
          <a:xfrm flipV="1">
            <a:off x="1517760" y="2505240"/>
            <a:ext cx="3425760" cy="685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5" name="Line 22"/>
          <p:cNvSpPr/>
          <p:nvPr/>
        </p:nvSpPr>
        <p:spPr>
          <a:xfrm>
            <a:off x="1584720" y="3333960"/>
            <a:ext cx="3844080" cy="304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6" name="Line 23"/>
          <p:cNvSpPr/>
          <p:nvPr/>
        </p:nvSpPr>
        <p:spPr>
          <a:xfrm>
            <a:off x="1517760" y="3495600"/>
            <a:ext cx="3761280" cy="1362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7" name="Line 24"/>
          <p:cNvSpPr/>
          <p:nvPr/>
        </p:nvSpPr>
        <p:spPr>
          <a:xfrm>
            <a:off x="1194480" y="3495600"/>
            <a:ext cx="2438280" cy="2815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8" name="Line 25"/>
          <p:cNvSpPr/>
          <p:nvPr/>
        </p:nvSpPr>
        <p:spPr>
          <a:xfrm>
            <a:off x="1356120" y="3562560"/>
            <a:ext cx="3404160" cy="20574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9" name="Line 26"/>
          <p:cNvSpPr/>
          <p:nvPr/>
        </p:nvSpPr>
        <p:spPr>
          <a:xfrm flipV="1">
            <a:off x="1193760" y="1752480"/>
            <a:ext cx="2430360" cy="2886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0" name="Line 27"/>
          <p:cNvSpPr/>
          <p:nvPr/>
        </p:nvSpPr>
        <p:spPr>
          <a:xfrm flipV="1">
            <a:off x="1355400" y="2666880"/>
            <a:ext cx="3521160" cy="1905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1" name="Line 28"/>
          <p:cNvSpPr/>
          <p:nvPr/>
        </p:nvSpPr>
        <p:spPr>
          <a:xfrm flipV="1">
            <a:off x="1517040" y="3800520"/>
            <a:ext cx="3978720" cy="8197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2" name="Line 29"/>
          <p:cNvSpPr/>
          <p:nvPr/>
        </p:nvSpPr>
        <p:spPr>
          <a:xfrm>
            <a:off x="1584000" y="4781880"/>
            <a:ext cx="3762000" cy="237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3" name="Line 30"/>
          <p:cNvSpPr/>
          <p:nvPr/>
        </p:nvSpPr>
        <p:spPr>
          <a:xfrm>
            <a:off x="1355400" y="5010480"/>
            <a:ext cx="2277360" cy="16243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4" name="Line 31"/>
          <p:cNvSpPr/>
          <p:nvPr/>
        </p:nvSpPr>
        <p:spPr>
          <a:xfrm>
            <a:off x="1517040" y="4943520"/>
            <a:ext cx="3310200" cy="8380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5" name="Line 32"/>
          <p:cNvSpPr/>
          <p:nvPr/>
        </p:nvSpPr>
        <p:spPr>
          <a:xfrm flipH="1" flipV="1">
            <a:off x="1127520" y="3333960"/>
            <a:ext cx="66240" cy="12862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6" name="Line 33"/>
          <p:cNvSpPr/>
          <p:nvPr/>
        </p:nvSpPr>
        <p:spPr>
          <a:xfrm>
            <a:off x="4014360" y="1590840"/>
            <a:ext cx="1090800" cy="847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7" name="Line 34"/>
          <p:cNvSpPr/>
          <p:nvPr/>
        </p:nvSpPr>
        <p:spPr>
          <a:xfrm>
            <a:off x="4081320" y="1752480"/>
            <a:ext cx="1414440" cy="1743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8" name="Line 35"/>
          <p:cNvSpPr/>
          <p:nvPr/>
        </p:nvSpPr>
        <p:spPr>
          <a:xfrm>
            <a:off x="4014360" y="1914120"/>
            <a:ext cx="1331640" cy="2800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9" name="Line 36"/>
          <p:cNvSpPr/>
          <p:nvPr/>
        </p:nvSpPr>
        <p:spPr>
          <a:xfrm>
            <a:off x="3852720" y="1981080"/>
            <a:ext cx="1136160" cy="3429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0" name="Line 37"/>
          <p:cNvSpPr/>
          <p:nvPr/>
        </p:nvSpPr>
        <p:spPr>
          <a:xfrm>
            <a:off x="3691080" y="1914120"/>
            <a:ext cx="103680" cy="4348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1" name="Line 38"/>
          <p:cNvSpPr/>
          <p:nvPr/>
        </p:nvSpPr>
        <p:spPr>
          <a:xfrm flipH="1">
            <a:off x="3956400" y="2828520"/>
            <a:ext cx="987120" cy="3501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2" name="Line 39"/>
          <p:cNvSpPr/>
          <p:nvPr/>
        </p:nvSpPr>
        <p:spPr>
          <a:xfrm flipH="1">
            <a:off x="4988880" y="2895480"/>
            <a:ext cx="116280" cy="2514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3" name="Line 40"/>
          <p:cNvSpPr/>
          <p:nvPr/>
        </p:nvSpPr>
        <p:spPr>
          <a:xfrm>
            <a:off x="5266800" y="2828520"/>
            <a:ext cx="240840" cy="1819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4" name="Line 41"/>
          <p:cNvSpPr/>
          <p:nvPr/>
        </p:nvSpPr>
        <p:spPr>
          <a:xfrm>
            <a:off x="5333760" y="2666880"/>
            <a:ext cx="485280" cy="8287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5" name="Line 42"/>
          <p:cNvSpPr/>
          <p:nvPr/>
        </p:nvSpPr>
        <p:spPr>
          <a:xfrm flipH="1">
            <a:off x="5150520" y="3867480"/>
            <a:ext cx="506880" cy="15908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6" name="Line 43"/>
          <p:cNvSpPr/>
          <p:nvPr/>
        </p:nvSpPr>
        <p:spPr>
          <a:xfrm flipH="1">
            <a:off x="5669280" y="3800520"/>
            <a:ext cx="149760" cy="8960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7" name="Line 44"/>
          <p:cNvSpPr/>
          <p:nvPr/>
        </p:nvSpPr>
        <p:spPr>
          <a:xfrm flipH="1">
            <a:off x="4023360" y="4858200"/>
            <a:ext cx="1255680" cy="1614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8" name="Line 45"/>
          <p:cNvSpPr/>
          <p:nvPr/>
        </p:nvSpPr>
        <p:spPr>
          <a:xfrm flipH="1">
            <a:off x="5217480" y="5086800"/>
            <a:ext cx="290160" cy="533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9" name="Line 46"/>
          <p:cNvSpPr/>
          <p:nvPr/>
        </p:nvSpPr>
        <p:spPr>
          <a:xfrm flipV="1">
            <a:off x="3794760" y="5781600"/>
            <a:ext cx="1355760" cy="920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50" name="Line 47"/>
          <p:cNvSpPr/>
          <p:nvPr/>
        </p:nvSpPr>
        <p:spPr>
          <a:xfrm flipH="1" flipV="1">
            <a:off x="4014360" y="1590840"/>
            <a:ext cx="4093200" cy="19753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1" name="Line 48"/>
          <p:cNvSpPr/>
          <p:nvPr/>
        </p:nvSpPr>
        <p:spPr>
          <a:xfrm flipH="1" flipV="1">
            <a:off x="5266800" y="2505240"/>
            <a:ext cx="2646720" cy="11412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2" name="Line 49"/>
          <p:cNvSpPr/>
          <p:nvPr/>
        </p:nvSpPr>
        <p:spPr>
          <a:xfrm flipH="1">
            <a:off x="5669280" y="3821760"/>
            <a:ext cx="2163960" cy="8748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3" name="Line 50"/>
          <p:cNvSpPr/>
          <p:nvPr/>
        </p:nvSpPr>
        <p:spPr>
          <a:xfrm flipH="1">
            <a:off x="3956400" y="4015800"/>
            <a:ext cx="3957120" cy="26190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4" name="Line 51"/>
          <p:cNvSpPr/>
          <p:nvPr/>
        </p:nvSpPr>
        <p:spPr>
          <a:xfrm flipH="1">
            <a:off x="3794760" y="5619960"/>
            <a:ext cx="4312800" cy="10818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5" name="Line 52"/>
          <p:cNvSpPr/>
          <p:nvPr/>
        </p:nvSpPr>
        <p:spPr>
          <a:xfrm flipH="1">
            <a:off x="5150520" y="5539680"/>
            <a:ext cx="2763000" cy="2419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6" name="Line 53"/>
          <p:cNvSpPr/>
          <p:nvPr/>
        </p:nvSpPr>
        <p:spPr>
          <a:xfrm flipH="1" flipV="1">
            <a:off x="5819040" y="3800520"/>
            <a:ext cx="2094480" cy="135144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7" name="Line 54"/>
          <p:cNvSpPr/>
          <p:nvPr/>
        </p:nvSpPr>
        <p:spPr>
          <a:xfrm flipH="1" flipV="1">
            <a:off x="5333760" y="2666880"/>
            <a:ext cx="2773800" cy="24231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8" name="Line 55"/>
          <p:cNvSpPr/>
          <p:nvPr/>
        </p:nvSpPr>
        <p:spPr>
          <a:xfrm flipH="1" flipV="1">
            <a:off x="4014360" y="1590840"/>
            <a:ext cx="4093200" cy="273708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9" name="Line 56"/>
          <p:cNvSpPr/>
          <p:nvPr/>
        </p:nvSpPr>
        <p:spPr>
          <a:xfrm flipH="1" flipV="1">
            <a:off x="5886000" y="3638880"/>
            <a:ext cx="2027520" cy="7509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0" name="Line 57"/>
          <p:cNvSpPr/>
          <p:nvPr/>
        </p:nvSpPr>
        <p:spPr>
          <a:xfrm flipH="1">
            <a:off x="5736240" y="4583880"/>
            <a:ext cx="2097000" cy="2743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1" name="Line 58"/>
          <p:cNvSpPr/>
          <p:nvPr/>
        </p:nvSpPr>
        <p:spPr>
          <a:xfrm flipH="1">
            <a:off x="5217480" y="4777920"/>
            <a:ext cx="2696040" cy="84204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pic>
        <p:nvPicPr>
          <p:cNvPr id="6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52400" y="3677400"/>
            <a:ext cx="310680" cy="339120"/>
          </a:xfrm>
          <a:prstGeom prst="rect">
            <a:avLst/>
          </a:prstGeom>
        </p:spPr>
      </p:pic>
      <p:pic>
        <p:nvPicPr>
          <p:cNvPr id="6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49520" y="5214240"/>
            <a:ext cx="310680" cy="339120"/>
          </a:xfrm>
          <a:prstGeom prst="rect">
            <a:avLst/>
          </a:prstGeom>
        </p:spPr>
      </p:pic>
      <p:sp>
        <p:nvSpPr>
          <p:cNvPr id="64" name="CustomShape 59"/>
          <p:cNvSpPr/>
          <p:nvPr/>
        </p:nvSpPr>
        <p:spPr>
          <a:xfrm>
            <a:off x="6934320" y="1915200"/>
            <a:ext cx="1447560" cy="942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sz="2800">
                <a:solidFill>
                  <a:srgbClr val="000000"/>
                </a:solidFill>
                <a:latin typeface="Calibri"/>
              </a:rPr>
              <a:t>t=3, c=2</a:t>
            </a:r>
            <a:endParaRPr/>
          </a:p>
        </p:txBody>
      </p:sp>
      <p:pic>
        <p:nvPicPr>
          <p:cNvPr id="65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8001000" y="4419720"/>
            <a:ext cx="304560" cy="353160"/>
          </a:xfrm>
          <a:prstGeom prst="rect">
            <a:avLst/>
          </a:prstGeom>
        </p:spPr>
      </p:pic>
      <p:sp>
        <p:nvSpPr>
          <p:cNvPr id="66" name="Line 60"/>
          <p:cNvSpPr/>
          <p:nvPr/>
        </p:nvSpPr>
        <p:spPr>
          <a:xfrm flipH="1" flipV="1">
            <a:off x="5266800" y="2505240"/>
            <a:ext cx="2646720" cy="114120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sp>
        <p:nvSpPr>
          <p:cNvPr id="67" name="Line 61"/>
          <p:cNvSpPr/>
          <p:nvPr/>
        </p:nvSpPr>
        <p:spPr>
          <a:xfrm>
            <a:off x="5333760" y="2666880"/>
            <a:ext cx="2773800" cy="242316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sp>
        <p:nvSpPr>
          <p:cNvPr id="68" name="Line 62"/>
          <p:cNvSpPr/>
          <p:nvPr/>
        </p:nvSpPr>
        <p:spPr>
          <a:xfrm flipV="1">
            <a:off x="3794760" y="4034160"/>
            <a:ext cx="4118760" cy="268596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sp>
        <p:nvSpPr>
          <p:cNvPr id="69" name="Line 63"/>
          <p:cNvSpPr/>
          <p:nvPr/>
        </p:nvSpPr>
        <p:spPr>
          <a:xfrm flipV="1">
            <a:off x="3794760" y="5638680"/>
            <a:ext cx="4312800" cy="108144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pic>
        <p:nvPicPr>
          <p:cNvPr id="70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955760" y="2497320"/>
            <a:ext cx="310680" cy="339120"/>
          </a:xfrm>
          <a:prstGeom prst="rect">
            <a:avLst/>
          </a:prstGeom>
        </p:spPr>
      </p:pic>
      <p:pic>
        <p:nvPicPr>
          <p:cNvPr id="7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623760" y="6323400"/>
            <a:ext cx="310680" cy="339120"/>
          </a:xfrm>
          <a:prstGeom prst="rect">
            <a:avLst/>
          </a:prstGeom>
        </p:spPr>
      </p:pic>
      <p:sp>
        <p:nvSpPr>
          <p:cNvPr id="72" name="CustomShape 64"/>
          <p:cNvSpPr/>
          <p:nvPr/>
        </p:nvSpPr>
        <p:spPr>
          <a:xfrm>
            <a:off x="3962520" y="243828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73" name="CustomShape 65"/>
          <p:cNvSpPr/>
          <p:nvPr/>
        </p:nvSpPr>
        <p:spPr>
          <a:xfrm>
            <a:off x="2666880" y="632448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74" name="CustomShape 66"/>
          <p:cNvSpPr/>
          <p:nvPr/>
        </p:nvSpPr>
        <p:spPr>
          <a:xfrm>
            <a:off x="8534520" y="3695760"/>
            <a:ext cx="53316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i="1">
                <a:solidFill>
                  <a:srgbClr val="000000"/>
                </a:solidFill>
                <a:latin typeface="Calibri"/>
              </a:rPr>
              <a:t>wi1</a:t>
            </a:r>
            <a:endParaRPr/>
          </a:p>
        </p:txBody>
      </p:sp>
      <p:sp>
        <p:nvSpPr>
          <p:cNvPr id="75" name="CustomShape 67"/>
          <p:cNvSpPr/>
          <p:nvPr/>
        </p:nvSpPr>
        <p:spPr>
          <a:xfrm>
            <a:off x="8534520" y="5193360"/>
            <a:ext cx="53316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i="1">
                <a:solidFill>
                  <a:srgbClr val="000000"/>
                </a:solidFill>
                <a:latin typeface="Calibri"/>
              </a:rPr>
              <a:t>wi2</a:t>
            </a:r>
            <a:endParaRPr/>
          </a:p>
        </p:txBody>
      </p:sp>
      <p:grpSp>
        <p:nvGrpSpPr>
          <p:cNvPr id="83" name="Group 82"/>
          <p:cNvGrpSpPr/>
          <p:nvPr/>
        </p:nvGrpSpPr>
        <p:grpSpPr>
          <a:xfrm>
            <a:off x="228600" y="3183120"/>
            <a:ext cx="1294920" cy="1829880"/>
            <a:chOff x="228600" y="3183120"/>
            <a:chExt cx="1294920" cy="1829880"/>
          </a:xfrm>
        </p:grpSpPr>
        <p:pic>
          <p:nvPicPr>
            <p:cNvPr id="76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181520" y="3183120"/>
              <a:ext cx="310680" cy="339120"/>
            </a:xfrm>
            <a:prstGeom prst="rect">
              <a:avLst/>
            </a:prstGeom>
          </p:spPr>
        </p:pic>
        <p:pic>
          <p:nvPicPr>
            <p:cNvPr id="77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212840" y="4631040"/>
              <a:ext cx="310680" cy="339120"/>
            </a:xfrm>
            <a:prstGeom prst="rect">
              <a:avLst/>
            </a:prstGeom>
          </p:spPr>
        </p:pic>
        <p:sp>
          <p:nvSpPr>
            <p:cNvPr id="78" name="CustomShape 68"/>
            <p:cNvSpPr/>
            <p:nvPr/>
          </p:nvSpPr>
          <p:spPr>
            <a:xfrm>
              <a:off x="228600" y="3211920"/>
              <a:ext cx="857880" cy="364680"/>
            </a:xfrm>
            <a:prstGeom prst="rect">
              <a:avLst/>
            </a:prstGeom>
            <a:solidFill>
              <a:srgbClr val="BFBFBF"/>
            </a:solidFill>
          </p:spPr>
          <p:txBody>
            <a:bodyPr lIns="90000" tIns="45000" rIns="90000" bIns="45000"/>
            <a:lstStyle/>
            <a:p>
              <a:r>
                <a:rPr lang="en-CA"/>
                <a:t>forced</a:t>
              </a:r>
              <a:endParaRPr/>
            </a:p>
          </p:txBody>
        </p:sp>
        <p:sp>
          <p:nvSpPr>
            <p:cNvPr id="79" name="CustomShape 69"/>
            <p:cNvSpPr/>
            <p:nvPr/>
          </p:nvSpPr>
          <p:spPr>
            <a:xfrm>
              <a:off x="228600" y="4648320"/>
              <a:ext cx="857880" cy="364680"/>
            </a:xfrm>
            <a:prstGeom prst="rect">
              <a:avLst/>
            </a:prstGeom>
            <a:solidFill>
              <a:srgbClr val="BFBFBF"/>
            </a:solidFill>
          </p:spPr>
          <p:txBody>
            <a:bodyPr lIns="90000" tIns="45000" rIns="90000" bIns="45000"/>
            <a:lstStyle/>
            <a:p>
              <a:r>
                <a:rPr lang="en-CA"/>
                <a:t>forced</a:t>
              </a:r>
              <a:endParaRPr/>
            </a:p>
          </p:txBody>
        </p:sp>
      </p:grpSp>
      <p:pic>
        <p:nvPicPr>
          <p:cNvPr id="80" name="Picture 108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879840"/>
            <a:ext cx="310680" cy="339120"/>
          </a:xfrm>
          <a:prstGeom prst="rect">
            <a:avLst/>
          </a:prstGeom>
        </p:spPr>
      </p:pic>
      <p:pic>
        <p:nvPicPr>
          <p:cNvPr id="81" name="Picture 109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1260720"/>
            <a:ext cx="310680" cy="339120"/>
          </a:xfrm>
          <a:prstGeom prst="rect">
            <a:avLst/>
          </a:prstGeom>
        </p:spPr>
      </p:pic>
      <p:sp>
        <p:nvSpPr>
          <p:cNvPr id="82" name="CustomShape 70"/>
          <p:cNvSpPr/>
          <p:nvPr/>
        </p:nvSpPr>
        <p:spPr>
          <a:xfrm>
            <a:off x="2108160" y="1930320"/>
            <a:ext cx="6095880" cy="4064040"/>
          </a:xfrm>
          <a:prstGeom prst="line">
            <a:avLst/>
          </a:prstGeom>
        </p:spPr>
      </p:sp>
    </p:spTree>
    <p:extLst>
      <p:ext uri="{BB962C8B-B14F-4D97-AF65-F5344CB8AC3E}">
        <p14:creationId xmlns:p14="http://schemas.microsoft.com/office/powerpoint/2010/main" val="3632123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457200" y="7632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Schedule the remainder of the clique. All remaining nodes in clique has at least 2c neighbors that have chosen     and and at most c neighbors that have chosen     , all of tem will be forced to choose     . </a:t>
            </a:r>
            <a:endParaRPr/>
          </a:p>
        </p:txBody>
      </p:sp>
      <p:sp>
        <p:nvSpPr>
          <p:cNvPr id="5" name="CustomShape 2"/>
          <p:cNvSpPr/>
          <p:nvPr/>
        </p:nvSpPr>
        <p:spPr>
          <a:xfrm>
            <a:off x="1127880" y="31240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x1</a:t>
            </a:r>
            <a:endParaRPr/>
          </a:p>
        </p:txBody>
      </p:sp>
      <p:sp>
        <p:nvSpPr>
          <p:cNvPr id="6" name="CustomShape 3"/>
          <p:cNvSpPr/>
          <p:nvPr/>
        </p:nvSpPr>
        <p:spPr>
          <a:xfrm>
            <a:off x="1126800" y="457200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x2</a:t>
            </a:r>
            <a:endParaRPr/>
          </a:p>
        </p:txBody>
      </p:sp>
      <p:sp>
        <p:nvSpPr>
          <p:cNvPr id="7" name="CustomShape 4"/>
          <p:cNvSpPr/>
          <p:nvPr/>
        </p:nvSpPr>
        <p:spPr>
          <a:xfrm>
            <a:off x="7833240" y="356616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w1</a:t>
            </a:r>
            <a:endParaRPr/>
          </a:p>
        </p:txBody>
      </p:sp>
      <p:sp>
        <p:nvSpPr>
          <p:cNvPr id="8" name="CustomShape 5"/>
          <p:cNvSpPr/>
          <p:nvPr/>
        </p:nvSpPr>
        <p:spPr>
          <a:xfrm>
            <a:off x="7833240" y="432828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w2</a:t>
            </a:r>
            <a:endParaRPr/>
          </a:p>
        </p:txBody>
      </p:sp>
      <p:sp>
        <p:nvSpPr>
          <p:cNvPr id="9" name="CustomShape 6"/>
          <p:cNvSpPr/>
          <p:nvPr/>
        </p:nvSpPr>
        <p:spPr>
          <a:xfrm>
            <a:off x="7833240" y="509004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w3</a:t>
            </a:r>
            <a:endParaRPr/>
          </a:p>
        </p:txBody>
      </p:sp>
      <p:sp>
        <p:nvSpPr>
          <p:cNvPr id="10" name="CustomShape 7"/>
          <p:cNvSpPr/>
          <p:nvPr/>
        </p:nvSpPr>
        <p:spPr>
          <a:xfrm>
            <a:off x="3624480" y="15238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1" name="CustomShape 8"/>
          <p:cNvSpPr/>
          <p:nvPr/>
        </p:nvSpPr>
        <p:spPr>
          <a:xfrm>
            <a:off x="3400920" y="15238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v1{1,2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2" name="CustomShape 9"/>
          <p:cNvSpPr/>
          <p:nvPr/>
        </p:nvSpPr>
        <p:spPr>
          <a:xfrm>
            <a:off x="4876920" y="24382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3" name="CustomShape 10"/>
          <p:cNvSpPr/>
          <p:nvPr/>
        </p:nvSpPr>
        <p:spPr>
          <a:xfrm>
            <a:off x="4685040" y="24382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v1{1,3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4" name="CustomShape 11"/>
          <p:cNvSpPr/>
          <p:nvPr/>
        </p:nvSpPr>
        <p:spPr>
          <a:xfrm>
            <a:off x="5428800" y="342900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5" name="CustomShape 12"/>
          <p:cNvSpPr/>
          <p:nvPr/>
        </p:nvSpPr>
        <p:spPr>
          <a:xfrm>
            <a:off x="5203080" y="346320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v1{2,3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6" name="CustomShape 13"/>
          <p:cNvSpPr/>
          <p:nvPr/>
        </p:nvSpPr>
        <p:spPr>
          <a:xfrm>
            <a:off x="5279400" y="464832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7" name="CustomShape 14"/>
          <p:cNvSpPr/>
          <p:nvPr/>
        </p:nvSpPr>
        <p:spPr>
          <a:xfrm>
            <a:off x="5077440" y="47152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v2{1,2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18" name="CustomShape 15"/>
          <p:cNvSpPr/>
          <p:nvPr/>
        </p:nvSpPr>
        <p:spPr>
          <a:xfrm>
            <a:off x="4760640" y="54100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9" name="CustomShape 16"/>
          <p:cNvSpPr/>
          <p:nvPr/>
        </p:nvSpPr>
        <p:spPr>
          <a:xfrm>
            <a:off x="4543920" y="54100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v2{2,3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20" name="CustomShape 17"/>
          <p:cNvSpPr/>
          <p:nvPr/>
        </p:nvSpPr>
        <p:spPr>
          <a:xfrm>
            <a:off x="3566160" y="626292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1" name="CustomShape 18"/>
          <p:cNvSpPr/>
          <p:nvPr/>
        </p:nvSpPr>
        <p:spPr>
          <a:xfrm>
            <a:off x="3324960" y="624852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 sz="1200" dirty="0">
                <a:solidFill>
                  <a:srgbClr val="FFFFFF"/>
                </a:solidFill>
              </a:rPr>
              <a:t>v2{1,3</a:t>
            </a:r>
            <a:r>
              <a:rPr lang="en-CA" dirty="0">
                <a:solidFill>
                  <a:srgbClr val="FFFFFF"/>
                </a:solidFill>
              </a:rPr>
              <a:t>}</a:t>
            </a:r>
            <a:endParaRPr dirty="0"/>
          </a:p>
        </p:txBody>
      </p:sp>
      <p:sp>
        <p:nvSpPr>
          <p:cNvPr id="22" name="Line 19"/>
          <p:cNvSpPr/>
          <p:nvPr/>
        </p:nvSpPr>
        <p:spPr>
          <a:xfrm flipH="1">
            <a:off x="3956400" y="3800520"/>
            <a:ext cx="1539360" cy="2511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3" name="Line 20"/>
          <p:cNvSpPr/>
          <p:nvPr/>
        </p:nvSpPr>
        <p:spPr>
          <a:xfrm flipV="1">
            <a:off x="1356120" y="1590840"/>
            <a:ext cx="2334960" cy="15332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4" name="Line 21"/>
          <p:cNvSpPr/>
          <p:nvPr/>
        </p:nvSpPr>
        <p:spPr>
          <a:xfrm flipV="1">
            <a:off x="1517760" y="2505240"/>
            <a:ext cx="3425760" cy="685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5" name="Line 22"/>
          <p:cNvSpPr/>
          <p:nvPr/>
        </p:nvSpPr>
        <p:spPr>
          <a:xfrm>
            <a:off x="1584720" y="3333960"/>
            <a:ext cx="3844080" cy="304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6" name="Line 23"/>
          <p:cNvSpPr/>
          <p:nvPr/>
        </p:nvSpPr>
        <p:spPr>
          <a:xfrm>
            <a:off x="1517760" y="3495600"/>
            <a:ext cx="3761280" cy="1362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7" name="Line 24"/>
          <p:cNvSpPr/>
          <p:nvPr/>
        </p:nvSpPr>
        <p:spPr>
          <a:xfrm>
            <a:off x="1194480" y="3495600"/>
            <a:ext cx="2438280" cy="2815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8" name="Line 25"/>
          <p:cNvSpPr/>
          <p:nvPr/>
        </p:nvSpPr>
        <p:spPr>
          <a:xfrm>
            <a:off x="1356120" y="3562560"/>
            <a:ext cx="3404160" cy="20574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9" name="Line 26"/>
          <p:cNvSpPr/>
          <p:nvPr/>
        </p:nvSpPr>
        <p:spPr>
          <a:xfrm flipV="1">
            <a:off x="1193760" y="1752480"/>
            <a:ext cx="2430360" cy="2886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0" name="Line 27"/>
          <p:cNvSpPr/>
          <p:nvPr/>
        </p:nvSpPr>
        <p:spPr>
          <a:xfrm flipV="1">
            <a:off x="1355400" y="2666880"/>
            <a:ext cx="3521160" cy="1905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1" name="Line 28"/>
          <p:cNvSpPr/>
          <p:nvPr/>
        </p:nvSpPr>
        <p:spPr>
          <a:xfrm flipV="1">
            <a:off x="1517040" y="3800520"/>
            <a:ext cx="3978720" cy="8197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2" name="Line 29"/>
          <p:cNvSpPr/>
          <p:nvPr/>
        </p:nvSpPr>
        <p:spPr>
          <a:xfrm>
            <a:off x="1584000" y="4781880"/>
            <a:ext cx="3762000" cy="237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3" name="Line 30"/>
          <p:cNvSpPr/>
          <p:nvPr/>
        </p:nvSpPr>
        <p:spPr>
          <a:xfrm>
            <a:off x="1355400" y="5010480"/>
            <a:ext cx="2277360" cy="16243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4" name="Line 31"/>
          <p:cNvSpPr/>
          <p:nvPr/>
        </p:nvSpPr>
        <p:spPr>
          <a:xfrm>
            <a:off x="1517040" y="4943520"/>
            <a:ext cx="3310200" cy="8380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5" name="Line 32"/>
          <p:cNvSpPr/>
          <p:nvPr/>
        </p:nvSpPr>
        <p:spPr>
          <a:xfrm flipH="1" flipV="1">
            <a:off x="1127520" y="3333960"/>
            <a:ext cx="66240" cy="12862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6" name="Line 33"/>
          <p:cNvSpPr/>
          <p:nvPr/>
        </p:nvSpPr>
        <p:spPr>
          <a:xfrm>
            <a:off x="4014360" y="1590840"/>
            <a:ext cx="1090800" cy="847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7" name="Line 34"/>
          <p:cNvSpPr/>
          <p:nvPr/>
        </p:nvSpPr>
        <p:spPr>
          <a:xfrm>
            <a:off x="4081320" y="1752480"/>
            <a:ext cx="1414440" cy="1743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8" name="Line 35"/>
          <p:cNvSpPr/>
          <p:nvPr/>
        </p:nvSpPr>
        <p:spPr>
          <a:xfrm>
            <a:off x="4014360" y="1914120"/>
            <a:ext cx="1331640" cy="2800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9" name="Line 36"/>
          <p:cNvSpPr/>
          <p:nvPr/>
        </p:nvSpPr>
        <p:spPr>
          <a:xfrm>
            <a:off x="3852720" y="1981080"/>
            <a:ext cx="1136160" cy="3429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0" name="Line 37"/>
          <p:cNvSpPr/>
          <p:nvPr/>
        </p:nvSpPr>
        <p:spPr>
          <a:xfrm>
            <a:off x="3691080" y="1914120"/>
            <a:ext cx="103680" cy="4348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1" name="Line 38"/>
          <p:cNvSpPr/>
          <p:nvPr/>
        </p:nvSpPr>
        <p:spPr>
          <a:xfrm flipH="1">
            <a:off x="3956400" y="2828520"/>
            <a:ext cx="987120" cy="3501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2" name="Line 39"/>
          <p:cNvSpPr/>
          <p:nvPr/>
        </p:nvSpPr>
        <p:spPr>
          <a:xfrm flipH="1">
            <a:off x="4988880" y="2895480"/>
            <a:ext cx="116280" cy="2514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3" name="Line 40"/>
          <p:cNvSpPr/>
          <p:nvPr/>
        </p:nvSpPr>
        <p:spPr>
          <a:xfrm>
            <a:off x="5266800" y="2828520"/>
            <a:ext cx="240840" cy="1819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4" name="Line 41"/>
          <p:cNvSpPr/>
          <p:nvPr/>
        </p:nvSpPr>
        <p:spPr>
          <a:xfrm>
            <a:off x="5333760" y="2666880"/>
            <a:ext cx="485280" cy="8287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5" name="Line 42"/>
          <p:cNvSpPr/>
          <p:nvPr/>
        </p:nvSpPr>
        <p:spPr>
          <a:xfrm flipH="1">
            <a:off x="5150520" y="3867480"/>
            <a:ext cx="506880" cy="15908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6" name="Line 43"/>
          <p:cNvSpPr/>
          <p:nvPr/>
        </p:nvSpPr>
        <p:spPr>
          <a:xfrm flipH="1">
            <a:off x="5669280" y="3800520"/>
            <a:ext cx="149760" cy="8960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7" name="Line 44"/>
          <p:cNvSpPr/>
          <p:nvPr/>
        </p:nvSpPr>
        <p:spPr>
          <a:xfrm flipH="1">
            <a:off x="4023360" y="4858200"/>
            <a:ext cx="1255680" cy="1614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8" name="Line 45"/>
          <p:cNvSpPr/>
          <p:nvPr/>
        </p:nvSpPr>
        <p:spPr>
          <a:xfrm flipH="1">
            <a:off x="5217480" y="5086800"/>
            <a:ext cx="290160" cy="533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9" name="Line 46"/>
          <p:cNvSpPr/>
          <p:nvPr/>
        </p:nvSpPr>
        <p:spPr>
          <a:xfrm flipV="1">
            <a:off x="3794760" y="5781600"/>
            <a:ext cx="1355760" cy="920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50" name="Line 47"/>
          <p:cNvSpPr/>
          <p:nvPr/>
        </p:nvSpPr>
        <p:spPr>
          <a:xfrm flipH="1" flipV="1">
            <a:off x="4014360" y="1590840"/>
            <a:ext cx="4093200" cy="19753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1" name="Line 48"/>
          <p:cNvSpPr/>
          <p:nvPr/>
        </p:nvSpPr>
        <p:spPr>
          <a:xfrm flipH="1" flipV="1">
            <a:off x="5266800" y="2505240"/>
            <a:ext cx="2646720" cy="11412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2" name="Line 49"/>
          <p:cNvSpPr/>
          <p:nvPr/>
        </p:nvSpPr>
        <p:spPr>
          <a:xfrm flipH="1">
            <a:off x="5669280" y="3821760"/>
            <a:ext cx="2163960" cy="8748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3" name="Line 50"/>
          <p:cNvSpPr/>
          <p:nvPr/>
        </p:nvSpPr>
        <p:spPr>
          <a:xfrm flipH="1">
            <a:off x="3956400" y="4015800"/>
            <a:ext cx="3957120" cy="26190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4" name="Line 51"/>
          <p:cNvSpPr/>
          <p:nvPr/>
        </p:nvSpPr>
        <p:spPr>
          <a:xfrm flipH="1">
            <a:off x="3794760" y="5619960"/>
            <a:ext cx="4312800" cy="10818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5" name="Line 52"/>
          <p:cNvSpPr/>
          <p:nvPr/>
        </p:nvSpPr>
        <p:spPr>
          <a:xfrm flipH="1">
            <a:off x="5150520" y="5539680"/>
            <a:ext cx="2763000" cy="2419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6" name="Line 53"/>
          <p:cNvSpPr/>
          <p:nvPr/>
        </p:nvSpPr>
        <p:spPr>
          <a:xfrm flipH="1" flipV="1">
            <a:off x="5819040" y="3800520"/>
            <a:ext cx="2094480" cy="135144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7" name="Line 54"/>
          <p:cNvSpPr/>
          <p:nvPr/>
        </p:nvSpPr>
        <p:spPr>
          <a:xfrm flipH="1" flipV="1">
            <a:off x="5333760" y="2666880"/>
            <a:ext cx="2773800" cy="24231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8" name="Line 55"/>
          <p:cNvSpPr/>
          <p:nvPr/>
        </p:nvSpPr>
        <p:spPr>
          <a:xfrm flipH="1" flipV="1">
            <a:off x="4014360" y="1590840"/>
            <a:ext cx="4093200" cy="273708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9" name="Line 56"/>
          <p:cNvSpPr/>
          <p:nvPr/>
        </p:nvSpPr>
        <p:spPr>
          <a:xfrm flipH="1" flipV="1">
            <a:off x="5886000" y="3638880"/>
            <a:ext cx="2027520" cy="7509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0" name="Line 57"/>
          <p:cNvSpPr/>
          <p:nvPr/>
        </p:nvSpPr>
        <p:spPr>
          <a:xfrm flipH="1">
            <a:off x="5736240" y="4583880"/>
            <a:ext cx="2097000" cy="2743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1" name="Line 58"/>
          <p:cNvSpPr/>
          <p:nvPr/>
        </p:nvSpPr>
        <p:spPr>
          <a:xfrm flipH="1">
            <a:off x="5217480" y="4777920"/>
            <a:ext cx="2696040" cy="84204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pic>
        <p:nvPicPr>
          <p:cNvPr id="6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52400" y="3677400"/>
            <a:ext cx="310680" cy="339120"/>
          </a:xfrm>
          <a:prstGeom prst="rect">
            <a:avLst/>
          </a:prstGeom>
        </p:spPr>
      </p:pic>
      <p:pic>
        <p:nvPicPr>
          <p:cNvPr id="6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49520" y="5214240"/>
            <a:ext cx="310680" cy="339120"/>
          </a:xfrm>
          <a:prstGeom prst="rect">
            <a:avLst/>
          </a:prstGeom>
        </p:spPr>
      </p:pic>
      <p:sp>
        <p:nvSpPr>
          <p:cNvPr id="64" name="CustomShape 59"/>
          <p:cNvSpPr/>
          <p:nvPr/>
        </p:nvSpPr>
        <p:spPr>
          <a:xfrm>
            <a:off x="6934320" y="1915200"/>
            <a:ext cx="1447560" cy="942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sz="2800">
                <a:solidFill>
                  <a:srgbClr val="000000"/>
                </a:solidFill>
                <a:latin typeface="Calibri"/>
              </a:rPr>
              <a:t>t=3, c=2</a:t>
            </a:r>
            <a:endParaRPr/>
          </a:p>
        </p:txBody>
      </p:sp>
      <p:pic>
        <p:nvPicPr>
          <p:cNvPr id="65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8001000" y="4419720"/>
            <a:ext cx="304560" cy="353160"/>
          </a:xfrm>
          <a:prstGeom prst="rect">
            <a:avLst/>
          </a:prstGeom>
        </p:spPr>
      </p:pic>
      <p:sp>
        <p:nvSpPr>
          <p:cNvPr id="66" name="Line 60"/>
          <p:cNvSpPr/>
          <p:nvPr/>
        </p:nvSpPr>
        <p:spPr>
          <a:xfrm flipH="1" flipV="1">
            <a:off x="5266800" y="2505240"/>
            <a:ext cx="2646720" cy="114120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sp>
        <p:nvSpPr>
          <p:cNvPr id="67" name="Line 61"/>
          <p:cNvSpPr/>
          <p:nvPr/>
        </p:nvSpPr>
        <p:spPr>
          <a:xfrm>
            <a:off x="5333760" y="2666880"/>
            <a:ext cx="2773800" cy="242316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sp>
        <p:nvSpPr>
          <p:cNvPr id="68" name="Line 62"/>
          <p:cNvSpPr/>
          <p:nvPr/>
        </p:nvSpPr>
        <p:spPr>
          <a:xfrm flipV="1">
            <a:off x="3794760" y="4034160"/>
            <a:ext cx="4118760" cy="268596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sp>
        <p:nvSpPr>
          <p:cNvPr id="69" name="Line 63"/>
          <p:cNvSpPr/>
          <p:nvPr/>
        </p:nvSpPr>
        <p:spPr>
          <a:xfrm flipV="1">
            <a:off x="3794760" y="5638680"/>
            <a:ext cx="4312800" cy="108144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pic>
        <p:nvPicPr>
          <p:cNvPr id="70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955760" y="2497320"/>
            <a:ext cx="310680" cy="339120"/>
          </a:xfrm>
          <a:prstGeom prst="rect">
            <a:avLst/>
          </a:prstGeom>
        </p:spPr>
      </p:pic>
      <p:pic>
        <p:nvPicPr>
          <p:cNvPr id="7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623760" y="6323400"/>
            <a:ext cx="310680" cy="339120"/>
          </a:xfrm>
          <a:prstGeom prst="rect">
            <a:avLst/>
          </a:prstGeom>
        </p:spPr>
      </p:pic>
      <p:sp>
        <p:nvSpPr>
          <p:cNvPr id="72" name="CustomShape 64"/>
          <p:cNvSpPr/>
          <p:nvPr/>
        </p:nvSpPr>
        <p:spPr>
          <a:xfrm>
            <a:off x="3962520" y="243828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73" name="CustomShape 65"/>
          <p:cNvSpPr/>
          <p:nvPr/>
        </p:nvSpPr>
        <p:spPr>
          <a:xfrm>
            <a:off x="2666880" y="632448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74" name="CustomShape 66"/>
          <p:cNvSpPr/>
          <p:nvPr/>
        </p:nvSpPr>
        <p:spPr>
          <a:xfrm>
            <a:off x="8534520" y="3695760"/>
            <a:ext cx="53316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i="1">
                <a:solidFill>
                  <a:srgbClr val="000000"/>
                </a:solidFill>
                <a:latin typeface="Calibri"/>
              </a:rPr>
              <a:t>wi1</a:t>
            </a:r>
            <a:endParaRPr/>
          </a:p>
        </p:txBody>
      </p:sp>
      <p:sp>
        <p:nvSpPr>
          <p:cNvPr id="75" name="CustomShape 67"/>
          <p:cNvSpPr/>
          <p:nvPr/>
        </p:nvSpPr>
        <p:spPr>
          <a:xfrm>
            <a:off x="8534520" y="5193360"/>
            <a:ext cx="53316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i="1">
                <a:solidFill>
                  <a:srgbClr val="000000"/>
                </a:solidFill>
                <a:latin typeface="Calibri"/>
              </a:rPr>
              <a:t>wi2</a:t>
            </a:r>
            <a:endParaRPr/>
          </a:p>
        </p:txBody>
      </p:sp>
      <p:pic>
        <p:nvPicPr>
          <p:cNvPr id="7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181520" y="3183120"/>
            <a:ext cx="310680" cy="339120"/>
          </a:xfrm>
          <a:prstGeom prst="rect">
            <a:avLst/>
          </a:prstGeom>
        </p:spPr>
      </p:pic>
      <p:pic>
        <p:nvPicPr>
          <p:cNvPr id="77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12840" y="4631040"/>
            <a:ext cx="310680" cy="339120"/>
          </a:xfrm>
          <a:prstGeom prst="rect">
            <a:avLst/>
          </a:prstGeom>
        </p:spPr>
      </p:pic>
      <p:sp>
        <p:nvSpPr>
          <p:cNvPr id="78" name="CustomShape 68"/>
          <p:cNvSpPr/>
          <p:nvPr/>
        </p:nvSpPr>
        <p:spPr>
          <a:xfrm>
            <a:off x="228600" y="320040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79" name="CustomShape 69"/>
          <p:cNvSpPr/>
          <p:nvPr/>
        </p:nvSpPr>
        <p:spPr>
          <a:xfrm>
            <a:off x="228600" y="464832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pic>
        <p:nvPicPr>
          <p:cNvPr id="80" name="Picture 173"/>
          <p:cNvPicPr/>
          <p:nvPr/>
        </p:nvPicPr>
        <p:blipFill>
          <a:blip r:embed="rId2"/>
          <a:stretch>
            <a:fillRect/>
          </a:stretch>
        </p:blipFill>
        <p:spPr>
          <a:xfrm>
            <a:off x="6623520" y="498600"/>
            <a:ext cx="310680" cy="339120"/>
          </a:xfrm>
          <a:prstGeom prst="rect">
            <a:avLst/>
          </a:prstGeom>
        </p:spPr>
      </p:pic>
      <p:pic>
        <p:nvPicPr>
          <p:cNvPr id="81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876800" y="822960"/>
            <a:ext cx="304560" cy="353160"/>
          </a:xfrm>
          <a:prstGeom prst="rect">
            <a:avLst/>
          </a:prstGeom>
        </p:spPr>
      </p:pic>
      <p:pic>
        <p:nvPicPr>
          <p:cNvPr id="82" name="Picture 175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1251360"/>
            <a:ext cx="310680" cy="339120"/>
          </a:xfrm>
          <a:prstGeom prst="rect">
            <a:avLst/>
          </a:prstGeom>
        </p:spPr>
      </p:pic>
      <p:grpSp>
        <p:nvGrpSpPr>
          <p:cNvPr id="92" name="Group 91"/>
          <p:cNvGrpSpPr/>
          <p:nvPr/>
        </p:nvGrpSpPr>
        <p:grpSpPr>
          <a:xfrm>
            <a:off x="2666880" y="1575720"/>
            <a:ext cx="3136680" cy="4286880"/>
            <a:chOff x="2666880" y="1575720"/>
            <a:chExt cx="3136680" cy="4286880"/>
          </a:xfrm>
        </p:grpSpPr>
        <p:pic>
          <p:nvPicPr>
            <p:cNvPr id="83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699720" y="1575720"/>
              <a:ext cx="310680" cy="339120"/>
            </a:xfrm>
            <a:prstGeom prst="rect">
              <a:avLst/>
            </a:prstGeom>
          </p:spPr>
        </p:pic>
        <p:pic>
          <p:nvPicPr>
            <p:cNvPr id="84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492880" y="3482640"/>
              <a:ext cx="310680" cy="339120"/>
            </a:xfrm>
            <a:prstGeom prst="rect">
              <a:avLst/>
            </a:prstGeom>
          </p:spPr>
        </p:pic>
        <p:pic>
          <p:nvPicPr>
            <p:cNvPr id="85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340240" y="4721040"/>
              <a:ext cx="310680" cy="339120"/>
            </a:xfrm>
            <a:prstGeom prst="rect">
              <a:avLst/>
            </a:prstGeom>
          </p:spPr>
        </p:pic>
        <p:pic>
          <p:nvPicPr>
            <p:cNvPr id="86" name="Picture 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839840" y="5469120"/>
              <a:ext cx="310680" cy="339120"/>
            </a:xfrm>
            <a:prstGeom prst="rect">
              <a:avLst/>
            </a:prstGeom>
          </p:spPr>
        </p:pic>
        <p:sp>
          <p:nvSpPr>
            <p:cNvPr id="87" name="CustomShape 70"/>
            <p:cNvSpPr/>
            <p:nvPr/>
          </p:nvSpPr>
          <p:spPr>
            <a:xfrm>
              <a:off x="2666880" y="1600200"/>
              <a:ext cx="857880" cy="364680"/>
            </a:xfrm>
            <a:prstGeom prst="rect">
              <a:avLst/>
            </a:prstGeom>
            <a:solidFill>
              <a:srgbClr val="BFBFBF"/>
            </a:solidFill>
          </p:spPr>
          <p:txBody>
            <a:bodyPr lIns="90000" tIns="45000" rIns="90000" bIns="45000"/>
            <a:lstStyle/>
            <a:p>
              <a:r>
                <a:rPr lang="en-CA"/>
                <a:t>forced</a:t>
              </a:r>
              <a:endParaRPr/>
            </a:p>
          </p:txBody>
        </p:sp>
        <p:sp>
          <p:nvSpPr>
            <p:cNvPr id="88" name="CustomShape 71"/>
            <p:cNvSpPr/>
            <p:nvPr/>
          </p:nvSpPr>
          <p:spPr>
            <a:xfrm>
              <a:off x="4495680" y="3505320"/>
              <a:ext cx="857880" cy="364680"/>
            </a:xfrm>
            <a:prstGeom prst="rect">
              <a:avLst/>
            </a:prstGeom>
            <a:solidFill>
              <a:srgbClr val="BFBFBF"/>
            </a:solidFill>
          </p:spPr>
          <p:txBody>
            <a:bodyPr lIns="90000" tIns="45000" rIns="90000" bIns="45000"/>
            <a:lstStyle/>
            <a:p>
              <a:r>
                <a:rPr lang="en-CA"/>
                <a:t>forced</a:t>
              </a:r>
              <a:endParaRPr/>
            </a:p>
          </p:txBody>
        </p:sp>
        <p:sp>
          <p:nvSpPr>
            <p:cNvPr id="89" name="CustomShape 72"/>
            <p:cNvSpPr/>
            <p:nvPr/>
          </p:nvSpPr>
          <p:spPr>
            <a:xfrm>
              <a:off x="4343400" y="4736160"/>
              <a:ext cx="857880" cy="364680"/>
            </a:xfrm>
            <a:prstGeom prst="rect">
              <a:avLst/>
            </a:prstGeom>
            <a:solidFill>
              <a:srgbClr val="BFBFBF"/>
            </a:solidFill>
          </p:spPr>
          <p:txBody>
            <a:bodyPr lIns="90000" tIns="45000" rIns="90000" bIns="45000"/>
            <a:lstStyle/>
            <a:p>
              <a:r>
                <a:rPr lang="en-CA"/>
                <a:t>forced</a:t>
              </a:r>
              <a:endParaRPr/>
            </a:p>
          </p:txBody>
        </p:sp>
        <p:sp>
          <p:nvSpPr>
            <p:cNvPr id="90" name="CustomShape 73"/>
            <p:cNvSpPr/>
            <p:nvPr/>
          </p:nvSpPr>
          <p:spPr>
            <a:xfrm>
              <a:off x="3809880" y="5497920"/>
              <a:ext cx="857880" cy="364680"/>
            </a:xfrm>
            <a:prstGeom prst="rect">
              <a:avLst/>
            </a:prstGeom>
            <a:solidFill>
              <a:srgbClr val="BFBFBF"/>
            </a:solidFill>
          </p:spPr>
          <p:txBody>
            <a:bodyPr lIns="90000" tIns="45000" rIns="90000" bIns="45000"/>
            <a:lstStyle/>
            <a:p>
              <a:r>
                <a:rPr lang="en-CA"/>
                <a:t>forced</a:t>
              </a:r>
              <a:endParaRPr/>
            </a:p>
          </p:txBody>
        </p:sp>
      </p:grpSp>
      <p:sp>
        <p:nvSpPr>
          <p:cNvPr id="91" name="CustomShape 74"/>
          <p:cNvSpPr/>
          <p:nvPr/>
        </p:nvSpPr>
        <p:spPr>
          <a:xfrm>
            <a:off x="2108160" y="1930320"/>
            <a:ext cx="6095880" cy="4064040"/>
          </a:xfrm>
          <a:prstGeom prst="line">
            <a:avLst/>
          </a:prstGeom>
        </p:spPr>
      </p:sp>
    </p:spTree>
    <p:extLst>
      <p:ext uri="{BB962C8B-B14F-4D97-AF65-F5344CB8AC3E}">
        <p14:creationId xmlns:p14="http://schemas.microsoft.com/office/powerpoint/2010/main" val="3136243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457200" y="76320"/>
            <a:ext cx="834372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Schedule the every remaining </a:t>
            </a:r>
            <a:r>
              <a:rPr lang="en-US" sz="2400" i="1">
                <a:solidFill>
                  <a:srgbClr val="000000"/>
                </a:solidFill>
                <a:latin typeface="Calibri"/>
              </a:rPr>
              <a:t>wi node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. All remaining </a:t>
            </a:r>
            <a:r>
              <a:rPr lang="en-US" sz="2400" i="1">
                <a:solidFill>
                  <a:srgbClr val="000000"/>
                </a:solidFill>
                <a:latin typeface="Calibri"/>
              </a:rPr>
              <a:t>wi 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nodes are connected to exactly </a:t>
            </a:r>
            <a:r>
              <a:rPr lang="en-US" sz="2400" i="1">
                <a:solidFill>
                  <a:srgbClr val="000000"/>
                </a:solidFill>
                <a:latin typeface="Calibri"/>
              </a:rPr>
              <a:t>c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activated nodes that have chosen    . Therefore, all will be forced to choose    . </a:t>
            </a:r>
            <a:endParaRPr/>
          </a:p>
        </p:txBody>
      </p:sp>
      <p:pic>
        <p:nvPicPr>
          <p:cNvPr id="5" name="Picture 173"/>
          <p:cNvPicPr/>
          <p:nvPr/>
        </p:nvPicPr>
        <p:blipFill>
          <a:blip r:embed="rId2"/>
          <a:stretch>
            <a:fillRect/>
          </a:stretch>
        </p:blipFill>
        <p:spPr>
          <a:xfrm>
            <a:off x="8299440" y="528480"/>
            <a:ext cx="310680" cy="339120"/>
          </a:xfrm>
          <a:prstGeom prst="rect">
            <a:avLst/>
          </a:prstGeom>
        </p:spPr>
      </p:pic>
      <p:pic>
        <p:nvPicPr>
          <p:cNvPr id="6" name="Picture 172"/>
          <p:cNvPicPr/>
          <p:nvPr/>
        </p:nvPicPr>
        <p:blipFill>
          <a:blip r:embed="rId2"/>
          <a:stretch>
            <a:fillRect/>
          </a:stretch>
        </p:blipFill>
        <p:spPr>
          <a:xfrm>
            <a:off x="5556240" y="879840"/>
            <a:ext cx="310680" cy="339120"/>
          </a:xfrm>
          <a:prstGeom prst="rect">
            <a:avLst/>
          </a:prstGeom>
        </p:spPr>
      </p:pic>
      <p:sp>
        <p:nvSpPr>
          <p:cNvPr id="7" name="CustomShape 2"/>
          <p:cNvSpPr/>
          <p:nvPr/>
        </p:nvSpPr>
        <p:spPr>
          <a:xfrm>
            <a:off x="1127880" y="31240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x1</a:t>
            </a:r>
            <a:endParaRPr/>
          </a:p>
        </p:txBody>
      </p:sp>
      <p:sp>
        <p:nvSpPr>
          <p:cNvPr id="8" name="CustomShape 3"/>
          <p:cNvSpPr/>
          <p:nvPr/>
        </p:nvSpPr>
        <p:spPr>
          <a:xfrm>
            <a:off x="1126800" y="457200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x2</a:t>
            </a:r>
            <a:endParaRPr/>
          </a:p>
        </p:txBody>
      </p:sp>
      <p:sp>
        <p:nvSpPr>
          <p:cNvPr id="9" name="CustomShape 4"/>
          <p:cNvSpPr/>
          <p:nvPr/>
        </p:nvSpPr>
        <p:spPr>
          <a:xfrm>
            <a:off x="7833240" y="356616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w1</a:t>
            </a:r>
            <a:endParaRPr/>
          </a:p>
        </p:txBody>
      </p:sp>
      <p:sp>
        <p:nvSpPr>
          <p:cNvPr id="10" name="CustomShape 5"/>
          <p:cNvSpPr/>
          <p:nvPr/>
        </p:nvSpPr>
        <p:spPr>
          <a:xfrm>
            <a:off x="7833240" y="432828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w2</a:t>
            </a:r>
            <a:endParaRPr/>
          </a:p>
        </p:txBody>
      </p:sp>
      <p:sp>
        <p:nvSpPr>
          <p:cNvPr id="11" name="CustomShape 6"/>
          <p:cNvSpPr/>
          <p:nvPr/>
        </p:nvSpPr>
        <p:spPr>
          <a:xfrm>
            <a:off x="7833240" y="5090040"/>
            <a:ext cx="548280" cy="5482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CA" sz="1400">
                <a:solidFill>
                  <a:srgbClr val="FFFFFF"/>
                </a:solidFill>
                <a:latin typeface="Calibri"/>
              </a:rPr>
              <a:t>w3</a:t>
            </a:r>
            <a:endParaRPr/>
          </a:p>
        </p:txBody>
      </p:sp>
      <p:sp>
        <p:nvSpPr>
          <p:cNvPr id="12" name="CustomShape 7"/>
          <p:cNvSpPr/>
          <p:nvPr/>
        </p:nvSpPr>
        <p:spPr>
          <a:xfrm>
            <a:off x="3624480" y="15238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3" name="CustomShape 8"/>
          <p:cNvSpPr/>
          <p:nvPr/>
        </p:nvSpPr>
        <p:spPr>
          <a:xfrm>
            <a:off x="3400920" y="15238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>
                <a:solidFill>
                  <a:srgbClr val="FFFFFF"/>
                </a:solidFill>
              </a:rPr>
              <a:t>v1{1,2}</a:t>
            </a:r>
            <a:endParaRPr/>
          </a:p>
        </p:txBody>
      </p:sp>
      <p:sp>
        <p:nvSpPr>
          <p:cNvPr id="14" name="CustomShape 9"/>
          <p:cNvSpPr/>
          <p:nvPr/>
        </p:nvSpPr>
        <p:spPr>
          <a:xfrm>
            <a:off x="4876920" y="24382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5" name="CustomShape 10"/>
          <p:cNvSpPr/>
          <p:nvPr/>
        </p:nvSpPr>
        <p:spPr>
          <a:xfrm>
            <a:off x="4685040" y="24382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>
                <a:solidFill>
                  <a:srgbClr val="FFFFFF"/>
                </a:solidFill>
              </a:rPr>
              <a:t>v1{1,3}</a:t>
            </a:r>
            <a:endParaRPr/>
          </a:p>
        </p:txBody>
      </p:sp>
      <p:sp>
        <p:nvSpPr>
          <p:cNvPr id="16" name="CustomShape 11"/>
          <p:cNvSpPr/>
          <p:nvPr/>
        </p:nvSpPr>
        <p:spPr>
          <a:xfrm>
            <a:off x="5428800" y="342900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7" name="CustomShape 12"/>
          <p:cNvSpPr/>
          <p:nvPr/>
        </p:nvSpPr>
        <p:spPr>
          <a:xfrm>
            <a:off x="5203080" y="346320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>
                <a:solidFill>
                  <a:srgbClr val="FFFFFF"/>
                </a:solidFill>
              </a:rPr>
              <a:t>v1{2,3}</a:t>
            </a:r>
            <a:endParaRPr/>
          </a:p>
        </p:txBody>
      </p:sp>
      <p:sp>
        <p:nvSpPr>
          <p:cNvPr id="18" name="CustomShape 13"/>
          <p:cNvSpPr/>
          <p:nvPr/>
        </p:nvSpPr>
        <p:spPr>
          <a:xfrm>
            <a:off x="5279400" y="464832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9" name="CustomShape 14"/>
          <p:cNvSpPr/>
          <p:nvPr/>
        </p:nvSpPr>
        <p:spPr>
          <a:xfrm>
            <a:off x="5077440" y="47152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>
                <a:solidFill>
                  <a:srgbClr val="FFFFFF"/>
                </a:solidFill>
              </a:rPr>
              <a:t>v2{1,2}</a:t>
            </a:r>
            <a:endParaRPr/>
          </a:p>
        </p:txBody>
      </p:sp>
      <p:sp>
        <p:nvSpPr>
          <p:cNvPr id="20" name="CustomShape 15"/>
          <p:cNvSpPr/>
          <p:nvPr/>
        </p:nvSpPr>
        <p:spPr>
          <a:xfrm>
            <a:off x="4760640" y="541008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1" name="CustomShape 16"/>
          <p:cNvSpPr/>
          <p:nvPr/>
        </p:nvSpPr>
        <p:spPr>
          <a:xfrm>
            <a:off x="4543920" y="541008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>
                <a:solidFill>
                  <a:srgbClr val="FFFFFF"/>
                </a:solidFill>
              </a:rPr>
              <a:t>v2{2,3}</a:t>
            </a:r>
            <a:endParaRPr/>
          </a:p>
        </p:txBody>
      </p:sp>
      <p:sp>
        <p:nvSpPr>
          <p:cNvPr id="22" name="CustomShape 17"/>
          <p:cNvSpPr/>
          <p:nvPr/>
        </p:nvSpPr>
        <p:spPr>
          <a:xfrm>
            <a:off x="3566160" y="6262920"/>
            <a:ext cx="456840" cy="4568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3" name="CustomShape 18"/>
          <p:cNvSpPr/>
          <p:nvPr/>
        </p:nvSpPr>
        <p:spPr>
          <a:xfrm>
            <a:off x="3324960" y="6248520"/>
            <a:ext cx="889920" cy="36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CA">
                <a:solidFill>
                  <a:srgbClr val="FFFFFF"/>
                </a:solidFill>
              </a:rPr>
              <a:t>v2{1,3}</a:t>
            </a:r>
            <a:endParaRPr/>
          </a:p>
        </p:txBody>
      </p:sp>
      <p:sp>
        <p:nvSpPr>
          <p:cNvPr id="24" name="Line 19"/>
          <p:cNvSpPr/>
          <p:nvPr/>
        </p:nvSpPr>
        <p:spPr>
          <a:xfrm flipH="1">
            <a:off x="3956400" y="3800520"/>
            <a:ext cx="1539360" cy="2511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5" name="Line 20"/>
          <p:cNvSpPr/>
          <p:nvPr/>
        </p:nvSpPr>
        <p:spPr>
          <a:xfrm flipV="1">
            <a:off x="1356120" y="1590840"/>
            <a:ext cx="2334960" cy="15332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6" name="Line 21"/>
          <p:cNvSpPr/>
          <p:nvPr/>
        </p:nvSpPr>
        <p:spPr>
          <a:xfrm flipV="1">
            <a:off x="1517760" y="2505240"/>
            <a:ext cx="3425760" cy="685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7" name="Line 22"/>
          <p:cNvSpPr/>
          <p:nvPr/>
        </p:nvSpPr>
        <p:spPr>
          <a:xfrm>
            <a:off x="1584720" y="3333960"/>
            <a:ext cx="3844080" cy="304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8" name="Line 23"/>
          <p:cNvSpPr/>
          <p:nvPr/>
        </p:nvSpPr>
        <p:spPr>
          <a:xfrm>
            <a:off x="1517760" y="3495600"/>
            <a:ext cx="3761280" cy="1362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29" name="Line 24"/>
          <p:cNvSpPr/>
          <p:nvPr/>
        </p:nvSpPr>
        <p:spPr>
          <a:xfrm>
            <a:off x="1194480" y="3495600"/>
            <a:ext cx="2438280" cy="2815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0" name="Line 25"/>
          <p:cNvSpPr/>
          <p:nvPr/>
        </p:nvSpPr>
        <p:spPr>
          <a:xfrm>
            <a:off x="1356120" y="3562560"/>
            <a:ext cx="3404160" cy="20574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1" name="Line 26"/>
          <p:cNvSpPr/>
          <p:nvPr/>
        </p:nvSpPr>
        <p:spPr>
          <a:xfrm flipV="1">
            <a:off x="1193760" y="1752480"/>
            <a:ext cx="2430360" cy="2886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2" name="Line 27"/>
          <p:cNvSpPr/>
          <p:nvPr/>
        </p:nvSpPr>
        <p:spPr>
          <a:xfrm flipV="1">
            <a:off x="1355400" y="2666880"/>
            <a:ext cx="3521160" cy="1905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3" name="Line 28"/>
          <p:cNvSpPr/>
          <p:nvPr/>
        </p:nvSpPr>
        <p:spPr>
          <a:xfrm flipV="1">
            <a:off x="1517040" y="3800520"/>
            <a:ext cx="3978720" cy="8197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4" name="Line 29"/>
          <p:cNvSpPr/>
          <p:nvPr/>
        </p:nvSpPr>
        <p:spPr>
          <a:xfrm>
            <a:off x="1584000" y="4781880"/>
            <a:ext cx="3762000" cy="237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5" name="Line 30"/>
          <p:cNvSpPr/>
          <p:nvPr/>
        </p:nvSpPr>
        <p:spPr>
          <a:xfrm>
            <a:off x="1355400" y="5010480"/>
            <a:ext cx="2277360" cy="16243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6" name="Line 31"/>
          <p:cNvSpPr/>
          <p:nvPr/>
        </p:nvSpPr>
        <p:spPr>
          <a:xfrm>
            <a:off x="1517040" y="4943520"/>
            <a:ext cx="3310200" cy="8380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7" name="Line 32"/>
          <p:cNvSpPr/>
          <p:nvPr/>
        </p:nvSpPr>
        <p:spPr>
          <a:xfrm flipH="1" flipV="1">
            <a:off x="1127520" y="3333960"/>
            <a:ext cx="66240" cy="128628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8" name="Line 33"/>
          <p:cNvSpPr/>
          <p:nvPr/>
        </p:nvSpPr>
        <p:spPr>
          <a:xfrm>
            <a:off x="4014360" y="1590840"/>
            <a:ext cx="1090800" cy="847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9" name="Line 34"/>
          <p:cNvSpPr/>
          <p:nvPr/>
        </p:nvSpPr>
        <p:spPr>
          <a:xfrm>
            <a:off x="4081320" y="1752480"/>
            <a:ext cx="1414440" cy="17431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0" name="Line 35"/>
          <p:cNvSpPr/>
          <p:nvPr/>
        </p:nvSpPr>
        <p:spPr>
          <a:xfrm>
            <a:off x="4014360" y="1914120"/>
            <a:ext cx="1331640" cy="2800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1" name="Line 36"/>
          <p:cNvSpPr/>
          <p:nvPr/>
        </p:nvSpPr>
        <p:spPr>
          <a:xfrm>
            <a:off x="3852720" y="1981080"/>
            <a:ext cx="1136160" cy="3429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2" name="Line 37"/>
          <p:cNvSpPr/>
          <p:nvPr/>
        </p:nvSpPr>
        <p:spPr>
          <a:xfrm>
            <a:off x="3691080" y="1914120"/>
            <a:ext cx="103680" cy="43488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3" name="Line 38"/>
          <p:cNvSpPr/>
          <p:nvPr/>
        </p:nvSpPr>
        <p:spPr>
          <a:xfrm flipH="1">
            <a:off x="3956400" y="2828520"/>
            <a:ext cx="987120" cy="35013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4" name="Line 39"/>
          <p:cNvSpPr/>
          <p:nvPr/>
        </p:nvSpPr>
        <p:spPr>
          <a:xfrm flipH="1">
            <a:off x="4988880" y="2895480"/>
            <a:ext cx="116280" cy="2514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5" name="Line 40"/>
          <p:cNvSpPr/>
          <p:nvPr/>
        </p:nvSpPr>
        <p:spPr>
          <a:xfrm>
            <a:off x="5266800" y="2828520"/>
            <a:ext cx="240840" cy="18194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6" name="Line 41"/>
          <p:cNvSpPr/>
          <p:nvPr/>
        </p:nvSpPr>
        <p:spPr>
          <a:xfrm>
            <a:off x="5333760" y="2666880"/>
            <a:ext cx="485280" cy="8287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7" name="Line 42"/>
          <p:cNvSpPr/>
          <p:nvPr/>
        </p:nvSpPr>
        <p:spPr>
          <a:xfrm flipH="1">
            <a:off x="5150520" y="3867480"/>
            <a:ext cx="506880" cy="15908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8" name="Line 43"/>
          <p:cNvSpPr/>
          <p:nvPr/>
        </p:nvSpPr>
        <p:spPr>
          <a:xfrm flipH="1">
            <a:off x="5669280" y="3800520"/>
            <a:ext cx="149760" cy="89604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9" name="Line 44"/>
          <p:cNvSpPr/>
          <p:nvPr/>
        </p:nvSpPr>
        <p:spPr>
          <a:xfrm flipH="1">
            <a:off x="4023360" y="4858200"/>
            <a:ext cx="1255680" cy="1614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50" name="Line 45"/>
          <p:cNvSpPr/>
          <p:nvPr/>
        </p:nvSpPr>
        <p:spPr>
          <a:xfrm flipH="1">
            <a:off x="5217480" y="5086800"/>
            <a:ext cx="290160" cy="533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51" name="Line 46"/>
          <p:cNvSpPr/>
          <p:nvPr/>
        </p:nvSpPr>
        <p:spPr>
          <a:xfrm flipV="1">
            <a:off x="3794760" y="5781600"/>
            <a:ext cx="1355760" cy="9201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52" name="Line 47"/>
          <p:cNvSpPr/>
          <p:nvPr/>
        </p:nvSpPr>
        <p:spPr>
          <a:xfrm flipH="1" flipV="1">
            <a:off x="4014360" y="1590840"/>
            <a:ext cx="4093200" cy="19753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3" name="Line 48"/>
          <p:cNvSpPr/>
          <p:nvPr/>
        </p:nvSpPr>
        <p:spPr>
          <a:xfrm flipH="1" flipV="1">
            <a:off x="5266800" y="2505240"/>
            <a:ext cx="2646720" cy="11412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4" name="Line 49"/>
          <p:cNvSpPr/>
          <p:nvPr/>
        </p:nvSpPr>
        <p:spPr>
          <a:xfrm flipH="1">
            <a:off x="5669280" y="3821760"/>
            <a:ext cx="2163960" cy="8748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5" name="Line 50"/>
          <p:cNvSpPr/>
          <p:nvPr/>
        </p:nvSpPr>
        <p:spPr>
          <a:xfrm flipH="1">
            <a:off x="3956400" y="4015800"/>
            <a:ext cx="3957120" cy="26190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6" name="Line 51"/>
          <p:cNvSpPr/>
          <p:nvPr/>
        </p:nvSpPr>
        <p:spPr>
          <a:xfrm flipH="1">
            <a:off x="3794760" y="5619960"/>
            <a:ext cx="4312800" cy="108180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7" name="Line 52"/>
          <p:cNvSpPr/>
          <p:nvPr/>
        </p:nvSpPr>
        <p:spPr>
          <a:xfrm flipH="1">
            <a:off x="5150520" y="5539680"/>
            <a:ext cx="2763000" cy="2419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8" name="Line 53"/>
          <p:cNvSpPr/>
          <p:nvPr/>
        </p:nvSpPr>
        <p:spPr>
          <a:xfrm flipH="1" flipV="1">
            <a:off x="5819040" y="3800520"/>
            <a:ext cx="2094480" cy="135144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59" name="Line 54"/>
          <p:cNvSpPr/>
          <p:nvPr/>
        </p:nvSpPr>
        <p:spPr>
          <a:xfrm flipH="1" flipV="1">
            <a:off x="5333760" y="2666880"/>
            <a:ext cx="2773800" cy="24231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0" name="Line 55"/>
          <p:cNvSpPr/>
          <p:nvPr/>
        </p:nvSpPr>
        <p:spPr>
          <a:xfrm flipH="1" flipV="1">
            <a:off x="4014360" y="1590840"/>
            <a:ext cx="4093200" cy="273708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1" name="Line 56"/>
          <p:cNvSpPr/>
          <p:nvPr/>
        </p:nvSpPr>
        <p:spPr>
          <a:xfrm flipH="1" flipV="1">
            <a:off x="5886000" y="3638880"/>
            <a:ext cx="2027520" cy="75096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2" name="Line 57"/>
          <p:cNvSpPr/>
          <p:nvPr/>
        </p:nvSpPr>
        <p:spPr>
          <a:xfrm flipH="1">
            <a:off x="5736240" y="4583880"/>
            <a:ext cx="2097000" cy="27432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sp>
        <p:nvSpPr>
          <p:cNvPr id="63" name="Line 58"/>
          <p:cNvSpPr/>
          <p:nvPr/>
        </p:nvSpPr>
        <p:spPr>
          <a:xfrm flipH="1">
            <a:off x="5217480" y="4777920"/>
            <a:ext cx="2696040" cy="842040"/>
          </a:xfrm>
          <a:prstGeom prst="line">
            <a:avLst/>
          </a:prstGeom>
          <a:ln w="9360">
            <a:solidFill>
              <a:srgbClr val="FF0000"/>
            </a:solidFill>
            <a:round/>
          </a:ln>
        </p:spPr>
      </p:sp>
      <p:pic>
        <p:nvPicPr>
          <p:cNvPr id="6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52400" y="3677400"/>
            <a:ext cx="310680" cy="339120"/>
          </a:xfrm>
          <a:prstGeom prst="rect">
            <a:avLst/>
          </a:prstGeom>
        </p:spPr>
      </p:pic>
      <p:pic>
        <p:nvPicPr>
          <p:cNvPr id="6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949520" y="5214240"/>
            <a:ext cx="310680" cy="339120"/>
          </a:xfrm>
          <a:prstGeom prst="rect">
            <a:avLst/>
          </a:prstGeom>
        </p:spPr>
      </p:pic>
      <p:sp>
        <p:nvSpPr>
          <p:cNvPr id="66" name="CustomShape 59"/>
          <p:cNvSpPr/>
          <p:nvPr/>
        </p:nvSpPr>
        <p:spPr>
          <a:xfrm>
            <a:off x="6934320" y="1915200"/>
            <a:ext cx="1447560" cy="942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sz="2800">
                <a:solidFill>
                  <a:srgbClr val="000000"/>
                </a:solidFill>
                <a:latin typeface="Calibri"/>
              </a:rPr>
              <a:t>t=3, c=2</a:t>
            </a:r>
            <a:endParaRPr/>
          </a:p>
        </p:txBody>
      </p:sp>
      <p:pic>
        <p:nvPicPr>
          <p:cNvPr id="67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8001000" y="4419720"/>
            <a:ext cx="304560" cy="353160"/>
          </a:xfrm>
          <a:prstGeom prst="rect">
            <a:avLst/>
          </a:prstGeom>
        </p:spPr>
      </p:pic>
      <p:sp>
        <p:nvSpPr>
          <p:cNvPr id="68" name="Line 60"/>
          <p:cNvSpPr/>
          <p:nvPr/>
        </p:nvSpPr>
        <p:spPr>
          <a:xfrm flipH="1" flipV="1">
            <a:off x="5266800" y="2505240"/>
            <a:ext cx="2646720" cy="114120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sp>
        <p:nvSpPr>
          <p:cNvPr id="69" name="Line 61"/>
          <p:cNvSpPr/>
          <p:nvPr/>
        </p:nvSpPr>
        <p:spPr>
          <a:xfrm>
            <a:off x="5333760" y="2666880"/>
            <a:ext cx="2773800" cy="242316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sp>
        <p:nvSpPr>
          <p:cNvPr id="70" name="Line 62"/>
          <p:cNvSpPr/>
          <p:nvPr/>
        </p:nvSpPr>
        <p:spPr>
          <a:xfrm flipV="1">
            <a:off x="3794760" y="4034160"/>
            <a:ext cx="4118760" cy="268596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sp>
        <p:nvSpPr>
          <p:cNvPr id="71" name="Line 63"/>
          <p:cNvSpPr/>
          <p:nvPr/>
        </p:nvSpPr>
        <p:spPr>
          <a:xfrm flipV="1">
            <a:off x="3794760" y="5638680"/>
            <a:ext cx="4312800" cy="1081440"/>
          </a:xfrm>
          <a:prstGeom prst="line">
            <a:avLst/>
          </a:prstGeom>
          <a:ln w="63360">
            <a:solidFill>
              <a:srgbClr val="FF0000"/>
            </a:solidFill>
            <a:round/>
          </a:ln>
        </p:spPr>
      </p:sp>
      <p:pic>
        <p:nvPicPr>
          <p:cNvPr id="7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955760" y="2497320"/>
            <a:ext cx="310680" cy="339120"/>
          </a:xfrm>
          <a:prstGeom prst="rect">
            <a:avLst/>
          </a:prstGeom>
        </p:spPr>
      </p:pic>
      <p:pic>
        <p:nvPicPr>
          <p:cNvPr id="7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623760" y="6323400"/>
            <a:ext cx="310680" cy="339120"/>
          </a:xfrm>
          <a:prstGeom prst="rect">
            <a:avLst/>
          </a:prstGeom>
        </p:spPr>
      </p:pic>
      <p:sp>
        <p:nvSpPr>
          <p:cNvPr id="74" name="CustomShape 64"/>
          <p:cNvSpPr/>
          <p:nvPr/>
        </p:nvSpPr>
        <p:spPr>
          <a:xfrm>
            <a:off x="3962520" y="243828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75" name="CustomShape 65"/>
          <p:cNvSpPr/>
          <p:nvPr/>
        </p:nvSpPr>
        <p:spPr>
          <a:xfrm>
            <a:off x="2666880" y="632448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76" name="CustomShape 66"/>
          <p:cNvSpPr/>
          <p:nvPr/>
        </p:nvSpPr>
        <p:spPr>
          <a:xfrm>
            <a:off x="8534520" y="3695760"/>
            <a:ext cx="53316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i="1">
                <a:solidFill>
                  <a:srgbClr val="000000"/>
                </a:solidFill>
                <a:latin typeface="Calibri"/>
              </a:rPr>
              <a:t>wi1</a:t>
            </a:r>
            <a:endParaRPr/>
          </a:p>
        </p:txBody>
      </p:sp>
      <p:sp>
        <p:nvSpPr>
          <p:cNvPr id="77" name="CustomShape 67"/>
          <p:cNvSpPr/>
          <p:nvPr/>
        </p:nvSpPr>
        <p:spPr>
          <a:xfrm>
            <a:off x="8534520" y="5193360"/>
            <a:ext cx="533160" cy="638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CA" i="1">
                <a:solidFill>
                  <a:srgbClr val="000000"/>
                </a:solidFill>
                <a:latin typeface="Calibri"/>
              </a:rPr>
              <a:t>wi2</a:t>
            </a:r>
            <a:endParaRPr/>
          </a:p>
        </p:txBody>
      </p:sp>
      <p:pic>
        <p:nvPicPr>
          <p:cNvPr id="78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181520" y="3183120"/>
            <a:ext cx="310680" cy="339120"/>
          </a:xfrm>
          <a:prstGeom prst="rect">
            <a:avLst/>
          </a:prstGeom>
        </p:spPr>
      </p:pic>
      <p:pic>
        <p:nvPicPr>
          <p:cNvPr id="7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12840" y="4631040"/>
            <a:ext cx="310680" cy="339120"/>
          </a:xfrm>
          <a:prstGeom prst="rect">
            <a:avLst/>
          </a:prstGeom>
        </p:spPr>
      </p:pic>
      <p:sp>
        <p:nvSpPr>
          <p:cNvPr id="80" name="CustomShape 68"/>
          <p:cNvSpPr/>
          <p:nvPr/>
        </p:nvSpPr>
        <p:spPr>
          <a:xfrm>
            <a:off x="228600" y="320040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81" name="CustomShape 69"/>
          <p:cNvSpPr/>
          <p:nvPr/>
        </p:nvSpPr>
        <p:spPr>
          <a:xfrm>
            <a:off x="228600" y="464832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pic>
        <p:nvPicPr>
          <p:cNvPr id="8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699720" y="1575720"/>
            <a:ext cx="310680" cy="339120"/>
          </a:xfrm>
          <a:prstGeom prst="rect">
            <a:avLst/>
          </a:prstGeom>
        </p:spPr>
      </p:pic>
      <p:pic>
        <p:nvPicPr>
          <p:cNvPr id="8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880" y="3482640"/>
            <a:ext cx="310680" cy="339120"/>
          </a:xfrm>
          <a:prstGeom prst="rect">
            <a:avLst/>
          </a:prstGeom>
        </p:spPr>
      </p:pic>
      <p:pic>
        <p:nvPicPr>
          <p:cNvPr id="8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40240" y="4721040"/>
            <a:ext cx="310680" cy="339120"/>
          </a:xfrm>
          <a:prstGeom prst="rect">
            <a:avLst/>
          </a:prstGeom>
        </p:spPr>
      </p:pic>
      <p:pic>
        <p:nvPicPr>
          <p:cNvPr id="8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839840" y="5469120"/>
            <a:ext cx="310680" cy="339120"/>
          </a:xfrm>
          <a:prstGeom prst="rect">
            <a:avLst/>
          </a:prstGeom>
        </p:spPr>
      </p:pic>
      <p:sp>
        <p:nvSpPr>
          <p:cNvPr id="86" name="CustomShape 70"/>
          <p:cNvSpPr/>
          <p:nvPr/>
        </p:nvSpPr>
        <p:spPr>
          <a:xfrm>
            <a:off x="2666880" y="160020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87" name="CustomShape 71"/>
          <p:cNvSpPr/>
          <p:nvPr/>
        </p:nvSpPr>
        <p:spPr>
          <a:xfrm>
            <a:off x="4495680" y="350532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88" name="CustomShape 72"/>
          <p:cNvSpPr/>
          <p:nvPr/>
        </p:nvSpPr>
        <p:spPr>
          <a:xfrm>
            <a:off x="4343400" y="473616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89" name="CustomShape 73"/>
          <p:cNvSpPr/>
          <p:nvPr/>
        </p:nvSpPr>
        <p:spPr>
          <a:xfrm>
            <a:off x="3809880" y="5497920"/>
            <a:ext cx="857880" cy="364680"/>
          </a:xfrm>
          <a:prstGeom prst="rect">
            <a:avLst/>
          </a:prstGeom>
          <a:solidFill>
            <a:srgbClr val="BFBFBF"/>
          </a:solidFill>
        </p:spPr>
        <p:txBody>
          <a:bodyPr lIns="90000" tIns="45000" rIns="90000" bIns="45000"/>
          <a:lstStyle/>
          <a:p>
            <a:r>
              <a:rPr lang="en-CA"/>
              <a:t>forced</a:t>
            </a:r>
            <a:endParaRPr/>
          </a:p>
        </p:txBody>
      </p:sp>
      <p:sp>
        <p:nvSpPr>
          <p:cNvPr id="90" name="CustomShape 74"/>
          <p:cNvSpPr/>
          <p:nvPr/>
        </p:nvSpPr>
        <p:spPr>
          <a:xfrm>
            <a:off x="2108160" y="1930320"/>
            <a:ext cx="6095880" cy="4064040"/>
          </a:xfrm>
          <a:prstGeom prst="line">
            <a:avLst/>
          </a:prstGeom>
        </p:spPr>
      </p:sp>
    </p:spTree>
    <p:extLst>
      <p:ext uri="{BB962C8B-B14F-4D97-AF65-F5344CB8AC3E}">
        <p14:creationId xmlns:p14="http://schemas.microsoft.com/office/powerpoint/2010/main" val="157432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800" dirty="0" smtClean="0"/>
              <a:t>     Upper bound on max number of   y’s 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Note that once we get at least c different  y’s, every remaining node will choose      .</a:t>
            </a:r>
          </a:p>
          <a:p>
            <a:r>
              <a:rPr lang="en-US" sz="2400" dirty="0" smtClean="0"/>
              <a:t>Each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node activated before we get the </a:t>
            </a:r>
            <a:r>
              <a:rPr lang="en-US" sz="2400" i="1" dirty="0" smtClean="0"/>
              <a:t>(c+1)</a:t>
            </a:r>
            <a:r>
              <a:rPr lang="en-US" sz="2400" i="1" dirty="0" err="1" smtClean="0"/>
              <a:t>st</a:t>
            </a:r>
            <a:r>
              <a:rPr lang="en-US" sz="2400" i="1" dirty="0" smtClean="0"/>
              <a:t> </a:t>
            </a:r>
            <a:r>
              <a:rPr lang="en-US" sz="2400" dirty="0" smtClean="0"/>
              <a:t>choice of</a:t>
            </a:r>
            <a:r>
              <a:rPr lang="en-US" sz="2400" i="1" dirty="0" smtClean="0"/>
              <a:t>      , </a:t>
            </a:r>
            <a:r>
              <a:rPr lang="en-US" sz="2400" dirty="0" smtClean="0"/>
              <a:t>is activated independently from the others</a:t>
            </a:r>
            <a:r>
              <a:rPr lang="en-US" sz="2400" i="1" dirty="0" smtClean="0"/>
              <a:t>. So expected number of    n’s are a most  </a:t>
            </a:r>
          </a:p>
          <a:p>
            <a:endParaRPr lang="en-US" sz="2400" i="1" dirty="0"/>
          </a:p>
          <a:p>
            <a:endParaRPr lang="en-US" sz="2400" i="1" dirty="0" smtClean="0"/>
          </a:p>
          <a:p>
            <a:endParaRPr lang="en-US" sz="2400" i="1" dirty="0"/>
          </a:p>
          <a:p>
            <a:r>
              <a:rPr lang="en-US" sz="2400" i="1" dirty="0" smtClean="0"/>
              <a:t>Therefore, expected number of   y’s are at most                     .    </a:t>
            </a:r>
            <a:endParaRPr lang="en-US" sz="2400" i="1" baseline="-25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20227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50" y="2479964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24200"/>
            <a:ext cx="304800" cy="35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8686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953000"/>
            <a:ext cx="311150" cy="33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696743"/>
              </p:ext>
            </p:extLst>
          </p:nvPr>
        </p:nvGraphicFramePr>
        <p:xfrm>
          <a:off x="6857999" y="4689347"/>
          <a:ext cx="1212851" cy="87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6" imgW="634680" imgH="457200" progId="Equation.3">
                  <p:embed/>
                </p:oleObj>
              </mc:Choice>
              <mc:Fallback>
                <p:oleObj name="Equation" r:id="rId6" imgW="6346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57999" y="4689347"/>
                        <a:ext cx="1212851" cy="873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0"/>
            <a:ext cx="527050" cy="57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01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158162" cy="797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38300"/>
            <a:ext cx="8872818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28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Non-adaptive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fix the schedule, then activate the nodes.</a:t>
            </a:r>
          </a:p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562225"/>
            <a:ext cx="77247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3695700"/>
            <a:ext cx="78009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4667250"/>
            <a:ext cx="7696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27393"/>
            <a:ext cx="6762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335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Sequential decisions with positive externalities</a:t>
            </a:r>
            <a:r>
              <a:rPr lang="en-US" dirty="0" smtClean="0"/>
              <a:t> (Arthur, ‘89)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Two types of products – Y’ and N’.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Population divided into two classes – Y-types and N-types.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Y-type gets a payoff of P1 from Y’ and P0 from N’. Given P1 &gt; P0.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Due to positive externality, a payoff of D per user is added to the total payoff.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Say, current number of users of Y’ be M</a:t>
            </a:r>
            <a:r>
              <a:rPr lang="en-US" baseline="-25000" dirty="0" smtClean="0"/>
              <a:t>y</a:t>
            </a:r>
            <a:r>
              <a:rPr lang="en-US" dirty="0" smtClean="0"/>
              <a:t> and that of N’ be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Therefore, for one Y-type -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Total Payoff (from Y’) = P1 + D*M</a:t>
            </a:r>
            <a:r>
              <a:rPr lang="en-US" baseline="-25000" dirty="0" smtClean="0"/>
              <a:t>y</a:t>
            </a:r>
          </a:p>
          <a:p>
            <a:pPr lvl="1"/>
            <a:r>
              <a:rPr lang="en-US" dirty="0"/>
              <a:t>Total Payoff (from </a:t>
            </a:r>
            <a:r>
              <a:rPr lang="en-US" dirty="0" smtClean="0"/>
              <a:t>N’) </a:t>
            </a:r>
            <a:r>
              <a:rPr lang="en-US" dirty="0"/>
              <a:t>= </a:t>
            </a:r>
            <a:r>
              <a:rPr lang="en-US" dirty="0" smtClean="0"/>
              <a:t>P0 </a:t>
            </a:r>
            <a:r>
              <a:rPr lang="en-US" dirty="0"/>
              <a:t>+ </a:t>
            </a:r>
            <a:r>
              <a:rPr lang="en-US" dirty="0" smtClean="0"/>
              <a:t>D*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endParaRPr lang="en-US" baseline="-25000" dirty="0"/>
          </a:p>
          <a:p>
            <a:pPr lvl="1"/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larger payoff option wins.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Analogous rules for a N-type person.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5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Decision Parameter c = |P1 – P0|/D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Therefore, when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|M</a:t>
            </a:r>
            <a:r>
              <a:rPr lang="en-US" baseline="-25000" dirty="0" smtClean="0"/>
              <a:t>y</a:t>
            </a:r>
            <a:r>
              <a:rPr lang="en-US" dirty="0" smtClean="0"/>
              <a:t> –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| &gt;= c       A person will follow the majority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|M</a:t>
            </a:r>
            <a:r>
              <a:rPr lang="en-US" baseline="-25000" dirty="0" smtClean="0"/>
              <a:t>y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| &lt;  c         A person will follow his own choice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the given model, let’s say: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My = </a:t>
            </a:r>
            <a:r>
              <a:rPr lang="en-US" dirty="0" err="1" smtClean="0"/>
              <a:t>Mn</a:t>
            </a:r>
            <a:r>
              <a:rPr lang="en-US" dirty="0" smtClean="0"/>
              <a:t> = 0, initially.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Each new Y-type arrives with a probability    p &gt; 0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Each new N-type arrives with a probability    (1 - p) &gt; 0</a:t>
            </a:r>
            <a:endParaRPr lang="en-US" dirty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Therefore, the first of the either types to have ‘c’ more users will be locked-in, and all decisions made hence will be in favor of the this type.</a:t>
            </a:r>
          </a:p>
          <a:p>
            <a:endParaRPr lang="en-US" dirty="0"/>
          </a:p>
          <a:p>
            <a:r>
              <a:rPr lang="en-US" dirty="0" smtClean="0"/>
              <a:t>Probability –product of that happening for Y-type =  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21087"/>
            <a:ext cx="914400" cy="3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5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Problem:</a:t>
            </a:r>
          </a:p>
          <a:p>
            <a:endParaRPr lang="en-US" dirty="0" smtClean="0"/>
          </a:p>
          <a:p>
            <a:r>
              <a:rPr lang="en-US" dirty="0" smtClean="0"/>
              <a:t>Input:    Graph ‘G’;  Decision parameter ‘c’; Probability </a:t>
            </a:r>
            <a:r>
              <a:rPr lang="en-US" dirty="0"/>
              <a:t>(</a:t>
            </a:r>
            <a:r>
              <a:rPr lang="en-US" dirty="0" smtClean="0"/>
              <a:t>p) for Y-type and (1-p) for N-type.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type of nodes are revealed when they get to decide their choice.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basic model is that of Arthur’s (as described previously). The only exception is that, now, M</a:t>
            </a:r>
            <a:r>
              <a:rPr lang="en-US" baseline="-25000" dirty="0" smtClean="0"/>
              <a:t>y</a:t>
            </a:r>
            <a:r>
              <a:rPr lang="en-US" dirty="0" smtClean="0"/>
              <a:t> for a node would be the number of </a:t>
            </a:r>
            <a:r>
              <a:rPr lang="en-US" b="1" u="sng" dirty="0" smtClean="0"/>
              <a:t>neighbors</a:t>
            </a:r>
            <a:r>
              <a:rPr lang="en-US" u="sng" dirty="0" smtClean="0"/>
              <a:t> </a:t>
            </a:r>
            <a:r>
              <a:rPr lang="en-US" dirty="0" smtClean="0"/>
              <a:t>of that node in the graph with a Y’ decision, and vice-versa for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The idea of constant adoption: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133850"/>
            <a:ext cx="81153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5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Results:</a:t>
            </a:r>
          </a:p>
          <a:p>
            <a:endParaRPr lang="en-US" dirty="0"/>
          </a:p>
          <a:p>
            <a:r>
              <a:rPr lang="en-US" dirty="0" smtClean="0"/>
              <a:t>The paper states that all graphs can be made to exhibit a constant adoption with expected number of Y’s at least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Methodology: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Within the given graph, a maximal set of nodes is identified  in which all nodes make decisions independently.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Subsequently, other nodes are added to S with the intent that a decision from S would be forced on the incoming nodes.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914400" cy="3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5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paper mentions that there can be graphs for which the expected number of Y’s can be (n – O(1/p)),  and this is the maximum possible for any given graph.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model used is an adaptive one, in which while scheduling a node one gets to see the type and decisions of all previously decided nodes.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Another version is the non-adaptive one in which an ordering of the full set is created first before seeing the types and decisions of any node.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5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Concepts used in the algorithm: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162800" cy="225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34290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Although not mentioned in the paper, a possible way to do this would be (from: Wikipedia):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pic>
        <p:nvPicPr>
          <p:cNvPr id="3075" name="Picture 3" descr="C:\Users\Abhishek\Desktop\wik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82" y="4122398"/>
            <a:ext cx="7297738" cy="250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53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2089</Words>
  <Application>Microsoft Office PowerPoint</Application>
  <PresentationFormat>On-screen Show (4:3)</PresentationFormat>
  <Paragraphs>351</Paragraphs>
  <Slides>37</Slides>
  <Notes>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Equation</vt:lpstr>
      <vt:lpstr>PowerPoint Presentation</vt:lpstr>
      <vt:lpstr>Categories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Lower bound on E[# of Y decisions]</vt:lpstr>
      <vt:lpstr>PowerPoint Presentation</vt:lpstr>
      <vt:lpstr>Example with c=3</vt:lpstr>
      <vt:lpstr>PowerPoint Presentation</vt:lpstr>
      <vt:lpstr>Example with c=3</vt:lpstr>
      <vt:lpstr>PowerPoint Presentation</vt:lpstr>
      <vt:lpstr>Example with c=3</vt:lpstr>
      <vt:lpstr>PowerPoint Presentation</vt:lpstr>
      <vt:lpstr>Example with c=3</vt:lpstr>
      <vt:lpstr>PowerPoint Presentation</vt:lpstr>
      <vt:lpstr>Conclusion</vt:lpstr>
      <vt:lpstr>PowerPoint Presentation</vt:lpstr>
      <vt:lpstr>PowerPoint Presentation</vt:lpstr>
      <vt:lpstr>        Maximum number of   a’s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Upper bound on max number of   y’s  </vt:lpstr>
      <vt:lpstr>PowerPoint Presentation</vt:lpstr>
      <vt:lpstr>Non-adaptive version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Abhishek</dc:creator>
  <cp:lastModifiedBy>Cem, Emrah</cp:lastModifiedBy>
  <cp:revision>152</cp:revision>
  <dcterms:created xsi:type="dcterms:W3CDTF">2006-08-16T00:00:00Z</dcterms:created>
  <dcterms:modified xsi:type="dcterms:W3CDTF">2013-01-22T20:48:20Z</dcterms:modified>
</cp:coreProperties>
</file>