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73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95" r:id="rId14"/>
  </p:sldIdLst>
  <p:sldSz cx="9144000" cy="6858000" type="screen4x3"/>
  <p:notesSz cx="6834188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7" autoAdjust="0"/>
    <p:restoredTop sz="94660"/>
  </p:normalViewPr>
  <p:slideViewPr>
    <p:cSldViewPr>
      <p:cViewPr>
        <p:scale>
          <a:sx n="100" d="100"/>
          <a:sy n="100" d="100"/>
        </p:scale>
        <p:origin x="-34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2008-09-05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2376" y="1752600"/>
            <a:ext cx="7772400" cy="1828800"/>
          </a:xfrm>
        </p:spPr>
        <p:txBody>
          <a:bodyPr>
            <a:noAutofit/>
          </a:bodyPr>
          <a:lstStyle/>
          <a:p>
            <a:r>
              <a:rPr lang="en-US" altLang="ko-KR" sz="4200" dirty="0" smtClean="0"/>
              <a:t>A Survey on </a:t>
            </a:r>
            <a:br>
              <a:rPr lang="en-US" altLang="ko-KR" sz="4200" dirty="0" smtClean="0"/>
            </a:br>
            <a:r>
              <a:rPr lang="en-US" altLang="ko-KR" sz="4200" dirty="0" smtClean="0"/>
              <a:t>Clustering Schemes</a:t>
            </a:r>
            <a:endParaRPr lang="ko-KR" altLang="en-US" sz="4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1400" dirty="0" smtClean="0"/>
              <a:t>Jane Y. Yu and Peter H.J. Chong, “A Survey of Clustering Schemes For Mobile Ad Hoc Networks” </a:t>
            </a:r>
            <a:r>
              <a:rPr lang="en-US" sz="1400" i="1" dirty="0" smtClean="0"/>
              <a:t>IEEE </a:t>
            </a:r>
            <a:r>
              <a:rPr lang="en-US" sz="1400" i="1" dirty="0" smtClean="0"/>
              <a:t>Communications, Surveys, </a:t>
            </a:r>
            <a:r>
              <a:rPr lang="en-US" sz="1400" i="1" dirty="0" smtClean="0"/>
              <a:t>First quarter 2005, </a:t>
            </a:r>
            <a:r>
              <a:rPr lang="en-US" sz="1400" i="1" dirty="0" smtClean="0"/>
              <a:t>Vol. </a:t>
            </a:r>
            <a:r>
              <a:rPr lang="en-US" sz="1400" i="1" dirty="0" smtClean="0"/>
              <a:t>7 No. 1.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September 5, </a:t>
            </a:r>
            <a:r>
              <a:rPr lang="en-US" altLang="ko-KR" dirty="0" smtClean="0"/>
              <a:t>2008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Mobility-aware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ko-KR" dirty="0" smtClean="0"/>
              <a:t>Goal</a:t>
            </a:r>
          </a:p>
          <a:p>
            <a:pPr lvl="1">
              <a:defRPr/>
            </a:pPr>
            <a:r>
              <a:rPr lang="en-US" altLang="ko-KR" dirty="0" smtClean="0"/>
              <a:t>Utilizing mobile nodes’ mobility behavior for cluster construction and maintenance and assigning mobile nodes with low relative speed to the same cluster to tighten the connection in such a cluster.</a:t>
            </a:r>
          </a:p>
          <a:p>
            <a:pPr lvl="1">
              <a:defRPr/>
            </a:pPr>
            <a:r>
              <a:rPr lang="en-US" altLang="ko-KR" dirty="0" smtClean="0"/>
              <a:t>By </a:t>
            </a:r>
            <a:r>
              <a:rPr lang="en-US" altLang="ko-KR" dirty="0" smtClean="0"/>
              <a:t>grouping mobile </a:t>
            </a:r>
            <a:r>
              <a:rPr lang="en-US" altLang="ko-KR" dirty="0" smtClean="0"/>
              <a:t>terminals with similar speed into the same cluster, the intra-cluster links can become more tightly connected.</a:t>
            </a:r>
          </a:p>
          <a:p>
            <a:pPr>
              <a:defRPr/>
            </a:pPr>
            <a:r>
              <a:rPr lang="en-US" altLang="ko-KR" dirty="0" smtClean="0"/>
              <a:t>Summary</a:t>
            </a:r>
          </a:p>
          <a:p>
            <a:pPr lvl="1">
              <a:defRPr/>
            </a:pPr>
            <a:r>
              <a:rPr lang="en-US" altLang="ko-KR" dirty="0" smtClean="0"/>
              <a:t>MOBIC</a:t>
            </a:r>
          </a:p>
          <a:p>
            <a:pPr lvl="2">
              <a:defRPr/>
            </a:pPr>
            <a:r>
              <a:rPr lang="en-US" altLang="ko-KR" dirty="0" smtClean="0"/>
              <a:t>Suggests that cluster formation, especially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election, should take mobility into consideration.</a:t>
            </a:r>
          </a:p>
          <a:p>
            <a:pPr lvl="2">
              <a:defRPr/>
            </a:pPr>
            <a:r>
              <a:rPr lang="en-US" altLang="ko-KR" dirty="0" smtClean="0"/>
              <a:t>Calculate the aggregate local speed and choose the one with the lowest mobility.</a:t>
            </a:r>
          </a:p>
          <a:p>
            <a:pPr lvl="1">
              <a:defRPr/>
            </a:pPr>
            <a:r>
              <a:rPr lang="en-US" altLang="ko-KR" dirty="0" smtClean="0"/>
              <a:t>DDCA (Distributed Dynamic Clustering Algorithm)</a:t>
            </a:r>
          </a:p>
          <a:p>
            <a:pPr lvl="2">
              <a:defRPr/>
            </a:pPr>
            <a:r>
              <a:rPr lang="en-US" altLang="ko-KR" dirty="0" smtClean="0"/>
              <a:t>Find a set of node such that a communication graph induced by them can be a complete graph with some probability for some duration.</a:t>
            </a:r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Energy-efficient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ko-KR" dirty="0" smtClean="0"/>
              <a:t>Goal</a:t>
            </a:r>
          </a:p>
          <a:p>
            <a:pPr lvl="1">
              <a:defRPr/>
            </a:pPr>
            <a:r>
              <a:rPr lang="en-US" altLang="ko-KR" dirty="0" smtClean="0"/>
              <a:t>Avoiding unnecessary energy consumption or balancing energy consumption for mobile nodes in order to prolong the lifetime of mobile terminals and a network.</a:t>
            </a:r>
          </a:p>
          <a:p>
            <a:pPr>
              <a:defRPr/>
            </a:pPr>
            <a:r>
              <a:rPr lang="en-US" altLang="ko-KR" dirty="0" smtClean="0"/>
              <a:t>Summary</a:t>
            </a:r>
          </a:p>
          <a:p>
            <a:pPr lvl="1">
              <a:defRPr/>
            </a:pPr>
            <a:r>
              <a:rPr lang="en-US" altLang="ko-KR" dirty="0" smtClean="0"/>
              <a:t>IDLBC (ID Load Balancing Clustering)</a:t>
            </a:r>
          </a:p>
          <a:p>
            <a:pPr lvl="2">
              <a:defRPr/>
            </a:pPr>
            <a:r>
              <a:rPr lang="en-US" altLang="ko-KR" dirty="0" smtClean="0"/>
              <a:t>A mobile node with the higher VID becomes a cluster head. VID is proportional to 1/(current energy level).</a:t>
            </a:r>
          </a:p>
          <a:p>
            <a:pPr lvl="1">
              <a:defRPr/>
            </a:pPr>
            <a:r>
              <a:rPr lang="en-US" altLang="ko-KR" dirty="0" smtClean="0"/>
              <a:t>Wu’s Algorithm</a:t>
            </a:r>
          </a:p>
          <a:p>
            <a:pPr lvl="2">
              <a:defRPr/>
            </a:pPr>
            <a:r>
              <a:rPr lang="en-US" altLang="ko-KR" dirty="0" smtClean="0"/>
              <a:t>DS-based Clustering</a:t>
            </a:r>
          </a:p>
          <a:p>
            <a:pPr lvl="2">
              <a:defRPr/>
            </a:pPr>
            <a:r>
              <a:rPr lang="en-US" altLang="ko-KR" dirty="0" smtClean="0"/>
              <a:t>A head retires if all of its members can be covered by other heads</a:t>
            </a:r>
          </a:p>
          <a:p>
            <a:pPr lvl="1">
              <a:defRPr/>
            </a:pPr>
            <a:r>
              <a:rPr lang="en-US" altLang="ko-KR" dirty="0" err="1" smtClean="0"/>
              <a:t>Ryu’s</a:t>
            </a:r>
            <a:r>
              <a:rPr lang="en-US" altLang="ko-KR" dirty="0" smtClean="0"/>
              <a:t> Algorithm</a:t>
            </a:r>
          </a:p>
          <a:p>
            <a:pPr lvl="2">
              <a:defRPr/>
            </a:pPr>
            <a:r>
              <a:rPr lang="en-US" altLang="ko-KR" dirty="0" smtClean="0"/>
              <a:t>Heads are pre-selected and can have a limited number of members.</a:t>
            </a:r>
          </a:p>
          <a:p>
            <a:pPr lvl="2">
              <a:defRPr/>
            </a:pPr>
            <a:r>
              <a:rPr lang="en-US" altLang="ko-KR" dirty="0" smtClean="0"/>
              <a:t>Assume transmission power is adjustable.</a:t>
            </a:r>
          </a:p>
          <a:p>
            <a:pPr lvl="2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Load-balancing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Goal</a:t>
            </a:r>
          </a:p>
          <a:p>
            <a:pPr lvl="1">
              <a:defRPr/>
            </a:pPr>
            <a:r>
              <a:rPr lang="en-US" altLang="ko-KR" dirty="0" smtClean="0"/>
              <a:t>Distributing the workload of a network more evenly into clusters by limiting the number of mobile nodes in each cluster in a defined range.</a:t>
            </a:r>
          </a:p>
          <a:p>
            <a:pPr>
              <a:defRPr/>
            </a:pPr>
            <a:r>
              <a:rPr lang="en-US" altLang="ko-KR" dirty="0" smtClean="0"/>
              <a:t>Summary</a:t>
            </a:r>
          </a:p>
          <a:p>
            <a:pPr lvl="1">
              <a:defRPr/>
            </a:pPr>
            <a:r>
              <a:rPr lang="en-US" altLang="ko-KR" dirty="0" smtClean="0"/>
              <a:t>AMC (Adaptive Multi-hop Clustering)</a:t>
            </a:r>
          </a:p>
          <a:p>
            <a:pPr lvl="1">
              <a:defRPr/>
            </a:pPr>
            <a:r>
              <a:rPr lang="en-US" altLang="ko-KR" dirty="0" smtClean="0"/>
              <a:t>BLBC (Degree-Load-Balancing Clustering)</a:t>
            </a:r>
          </a:p>
          <a:p>
            <a:pPr lvl="2">
              <a:defRPr/>
            </a:pPr>
            <a:r>
              <a:rPr lang="en-US" altLang="ko-KR" dirty="0" smtClean="0"/>
              <a:t>Initial cluster structure is given</a:t>
            </a:r>
          </a:p>
          <a:p>
            <a:pPr lvl="2">
              <a:defRPr/>
            </a:pPr>
            <a:r>
              <a:rPr lang="en-US" altLang="ko-KR" dirty="0" smtClean="0"/>
              <a:t>By exchanging messages, each cluster adjusts its size</a:t>
            </a:r>
          </a:p>
          <a:p>
            <a:pPr lvl="2">
              <a:defRPr/>
            </a:pPr>
            <a:r>
              <a:rPr lang="en-US" altLang="ko-KR" dirty="0" smtClean="0"/>
              <a:t>Differ in detail</a:t>
            </a:r>
          </a:p>
          <a:p>
            <a:pPr lvl="2">
              <a:buNone/>
              <a:defRPr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Combined-metrics-based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/>
              <a:t>Goal</a:t>
            </a:r>
          </a:p>
          <a:p>
            <a:pPr lvl="1">
              <a:defRPr/>
            </a:pPr>
            <a:r>
              <a:rPr lang="en-US" altLang="ko-KR" dirty="0" smtClean="0"/>
              <a:t>Considering multiple metrics in cluster configuration, including node degree, mobility, battery energy, cluster size, etc., and adjusting their weighting factors for different application scenarios.</a:t>
            </a:r>
          </a:p>
          <a:p>
            <a:pPr>
              <a:defRPr/>
            </a:pPr>
            <a:r>
              <a:rPr lang="en-US" altLang="ko-KR" dirty="0" smtClean="0"/>
              <a:t>Summary</a:t>
            </a:r>
          </a:p>
          <a:p>
            <a:pPr lvl="1">
              <a:defRPr/>
            </a:pPr>
            <a:r>
              <a:rPr lang="en-US" altLang="ko-KR" dirty="0" smtClean="0"/>
              <a:t>On-Demand WCA (Weighted Clustering Algorithm)</a:t>
            </a:r>
          </a:p>
          <a:p>
            <a:pPr lvl="2">
              <a:defRPr/>
            </a:pPr>
            <a:r>
              <a:rPr lang="en-US" altLang="ko-KR" dirty="0" smtClean="0"/>
              <a:t>Followings are considered for electing a cluster head</a:t>
            </a:r>
          </a:p>
          <a:p>
            <a:pPr lvl="3">
              <a:defRPr/>
            </a:pPr>
            <a:r>
              <a:rPr lang="en-US" altLang="ko-KR" dirty="0" smtClean="0"/>
              <a:t>Degree-difference</a:t>
            </a:r>
          </a:p>
          <a:p>
            <a:pPr lvl="3">
              <a:defRPr/>
            </a:pPr>
            <a:r>
              <a:rPr lang="en-US" altLang="ko-KR" dirty="0" smtClean="0"/>
              <a:t>Sum of the distance with all neighbors</a:t>
            </a:r>
          </a:p>
          <a:p>
            <a:pPr lvl="3">
              <a:defRPr/>
            </a:pPr>
            <a:r>
              <a:rPr lang="en-US" altLang="ko-KR" dirty="0" smtClean="0"/>
              <a:t>Average moving speed</a:t>
            </a:r>
          </a:p>
          <a:p>
            <a:pPr lvl="3">
              <a:defRPr/>
            </a:pPr>
            <a:r>
              <a:rPr lang="en-US" altLang="ko-KR" dirty="0" err="1" smtClean="0"/>
              <a:t>Clusterhead</a:t>
            </a:r>
            <a:r>
              <a:rPr lang="en-US" altLang="ko-KR" dirty="0" smtClean="0"/>
              <a:t> </a:t>
            </a:r>
            <a:r>
              <a:rPr lang="en-US" altLang="ko-KR" smtClean="0"/>
              <a:t>serving time</a:t>
            </a:r>
            <a:endParaRPr lang="en-US" altLang="ko-KR" dirty="0" smtClean="0"/>
          </a:p>
          <a:p>
            <a:pPr lvl="3">
              <a:defRPr/>
            </a:pP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Introduction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MANETs (Mobile Ad-hoc Networks)</a:t>
            </a:r>
          </a:p>
          <a:p>
            <a:pPr lvl="1">
              <a:defRPr/>
            </a:pPr>
            <a:r>
              <a:rPr lang="en-US" altLang="ko-KR" dirty="0" smtClean="0"/>
              <a:t>Allow mobile terminals to set up a temporary network for instant communication without fixed infrastructures.</a:t>
            </a:r>
          </a:p>
          <a:p>
            <a:pPr lvl="1">
              <a:defRPr/>
            </a:pPr>
            <a:r>
              <a:rPr lang="en-US" altLang="ko-KR" dirty="0" smtClean="0"/>
              <a:t>A flat structure exclusively based on proactive or reactive routing schemes cannot perform well in a large dynamic MANET – Scalability Issue.</a:t>
            </a: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Introduction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144475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ko-KR" dirty="0" smtClean="0"/>
              <a:t>Clustering?</a:t>
            </a:r>
          </a:p>
          <a:p>
            <a:pPr lvl="1">
              <a:defRPr/>
            </a:pPr>
            <a:r>
              <a:rPr lang="en-US" altLang="ko-KR" dirty="0" smtClean="0"/>
              <a:t>A clustering in networks is that the nodes in the network is partitioned into virtual groups by predefined rules.</a:t>
            </a:r>
          </a:p>
          <a:p>
            <a:pPr lvl="1">
              <a:defRPr/>
            </a:pPr>
            <a:r>
              <a:rPr lang="en-US" altLang="ko-KR" dirty="0" smtClean="0"/>
              <a:t>Nodes are divided into three groups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clustergateway</a:t>
            </a:r>
            <a:r>
              <a:rPr lang="en-US" altLang="ko-KR" dirty="0" smtClean="0"/>
              <a:t>, or </a:t>
            </a:r>
            <a:r>
              <a:rPr lang="en-US" altLang="ko-KR" dirty="0" err="1" smtClean="0"/>
              <a:t>clustermember</a:t>
            </a: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6" name="Picture 5" descr="Captur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124" y="3086100"/>
            <a:ext cx="4297601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Introduction – cont’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Roles</a:t>
            </a:r>
          </a:p>
          <a:p>
            <a:pPr lvl="1">
              <a:defRPr/>
            </a:pPr>
            <a:r>
              <a:rPr lang="en-US" altLang="ko-KR" dirty="0" err="1" smtClean="0"/>
              <a:t>Clusterhead</a:t>
            </a:r>
            <a:endParaRPr lang="en-US" altLang="ko-KR" dirty="0" smtClean="0"/>
          </a:p>
          <a:p>
            <a:pPr lvl="2">
              <a:defRPr/>
            </a:pPr>
            <a:r>
              <a:rPr lang="en-US" altLang="ko-KR" dirty="0" smtClean="0"/>
              <a:t>N</a:t>
            </a:r>
            <a:r>
              <a:rPr lang="en-US" altLang="ko-KR" dirty="0" smtClean="0"/>
              <a:t>ormally serves as a local coordinator for its cluster, performing intra-cluster transmission arrangement, data forwarding, and so on.</a:t>
            </a:r>
          </a:p>
          <a:p>
            <a:pPr lvl="1">
              <a:defRPr/>
            </a:pPr>
            <a:r>
              <a:rPr lang="en-US" altLang="ko-KR" dirty="0" err="1" smtClean="0"/>
              <a:t>C</a:t>
            </a:r>
            <a:r>
              <a:rPr lang="en-US" altLang="ko-KR" dirty="0" err="1" smtClean="0"/>
              <a:t>lustergateway</a:t>
            </a:r>
            <a:r>
              <a:rPr lang="en-US" altLang="ko-KR" dirty="0" smtClean="0"/>
              <a:t> </a:t>
            </a:r>
          </a:p>
          <a:p>
            <a:pPr lvl="2">
              <a:defRPr/>
            </a:pPr>
            <a:r>
              <a:rPr lang="en-US" altLang="ko-KR" dirty="0" smtClean="0"/>
              <a:t>N</a:t>
            </a:r>
            <a:r>
              <a:rPr lang="en-US" altLang="ko-KR" dirty="0" smtClean="0"/>
              <a:t>on-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 node with inter-cluster links, so it can access neighboring clusters and forward information between clusters.</a:t>
            </a:r>
          </a:p>
          <a:p>
            <a:pPr lvl="1">
              <a:defRPr/>
            </a:pPr>
            <a:r>
              <a:rPr lang="en-US" altLang="ko-KR" dirty="0" err="1" smtClean="0"/>
              <a:t>Clustermember</a:t>
            </a:r>
            <a:r>
              <a:rPr lang="en-US" altLang="ko-KR" dirty="0" smtClean="0"/>
              <a:t> - Else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Benefits of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dirty="0" smtClean="0"/>
              <a:t>A cluster structure, as an effective topology control means, there are at least three benefits.</a:t>
            </a:r>
          </a:p>
          <a:p>
            <a:pPr lvl="1">
              <a:defRPr/>
            </a:pPr>
            <a:r>
              <a:rPr lang="en-US" altLang="ko-KR" dirty="0" smtClean="0"/>
              <a:t>Facilitates the spatial </a:t>
            </a:r>
            <a:r>
              <a:rPr lang="en-US" altLang="ko-KR" b="1" dirty="0" smtClean="0"/>
              <a:t>reuse of resources </a:t>
            </a:r>
            <a:r>
              <a:rPr lang="en-US" altLang="ko-KR" dirty="0" smtClean="0"/>
              <a:t>to increase the system capacity, resulting in reducing collision, etc.</a:t>
            </a:r>
          </a:p>
          <a:p>
            <a:pPr lvl="1">
              <a:defRPr/>
            </a:pPr>
            <a:r>
              <a:rPr lang="en-US" altLang="ko-KR" b="1" dirty="0" smtClean="0"/>
              <a:t>Decrease routing overhead </a:t>
            </a:r>
            <a:r>
              <a:rPr lang="en-US" altLang="ko-KR" dirty="0" smtClean="0"/>
              <a:t>since less number of nodes will be involved in routing.</a:t>
            </a:r>
          </a:p>
          <a:p>
            <a:pPr lvl="1">
              <a:defRPr/>
            </a:pPr>
            <a:r>
              <a:rPr lang="en-US" altLang="ko-KR" dirty="0" smtClean="0"/>
              <a:t>Helps an ad hoc network more smaller and </a:t>
            </a:r>
            <a:r>
              <a:rPr lang="en-US" altLang="ko-KR" b="1" dirty="0" smtClean="0"/>
              <a:t>stable</a:t>
            </a:r>
            <a:r>
              <a:rPr lang="en-US" altLang="ko-KR" dirty="0" smtClean="0"/>
              <a:t> in the view of each mobile terminal.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Cost of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ko-KR" dirty="0" smtClean="0"/>
              <a:t>Constructing and maintaining a cluster structure usually requires additional cost compared with a flat-based MANET.</a:t>
            </a:r>
          </a:p>
          <a:p>
            <a:pPr lvl="1">
              <a:defRPr/>
            </a:pPr>
            <a:r>
              <a:rPr lang="en-US" altLang="ko-KR" dirty="0" smtClean="0"/>
              <a:t>In a </a:t>
            </a:r>
            <a:r>
              <a:rPr lang="en-US" altLang="ko-KR" b="1" dirty="0" smtClean="0"/>
              <a:t>dynamically changing scenario</a:t>
            </a:r>
            <a:r>
              <a:rPr lang="en-US" altLang="ko-KR" dirty="0" smtClean="0"/>
              <a:t>, clustering-related information exchange increases drastically. </a:t>
            </a:r>
          </a:p>
          <a:p>
            <a:pPr lvl="1">
              <a:defRPr/>
            </a:pPr>
            <a:r>
              <a:rPr lang="en-US" altLang="ko-KR" b="1" dirty="0" smtClean="0"/>
              <a:t>Ripple effect</a:t>
            </a:r>
            <a:r>
              <a:rPr lang="en-US" altLang="ko-KR" dirty="0" smtClean="0"/>
              <a:t> - some clustering schemes may cause the cluster structure to be completely rebuilt over the whole network when some local events take place.</a:t>
            </a:r>
          </a:p>
          <a:p>
            <a:pPr lvl="1">
              <a:defRPr/>
            </a:pPr>
            <a:r>
              <a:rPr lang="en-US" altLang="ko-KR" b="1" dirty="0" smtClean="0"/>
              <a:t>Frozen period </a:t>
            </a:r>
            <a:r>
              <a:rPr lang="en-US" altLang="ko-KR" dirty="0" smtClean="0"/>
              <a:t>- most schemes separate the clustering into two phases, cluster formation and maintenance, and assume mobile nodes keep static when cluster formation is in progress – may not applicable in real scenario.</a:t>
            </a:r>
          </a:p>
          <a:p>
            <a:pPr lvl="1">
              <a:defRPr/>
            </a:pPr>
            <a:r>
              <a:rPr lang="en-US" altLang="ko-KR" b="1" dirty="0" smtClean="0"/>
              <a:t>Timing issues </a:t>
            </a:r>
            <a:r>
              <a:rPr lang="en-US" altLang="ko-KR" dirty="0" smtClean="0"/>
              <a:t>- Since all nodes are not synchronized, cluster formation takes a long time.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ko-KR" sz="3300" dirty="0" smtClean="0"/>
              <a:t>Classification of Clustering Schemes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ko-KR" dirty="0" err="1" smtClean="0"/>
              <a:t>Clusterhead</a:t>
            </a:r>
            <a:r>
              <a:rPr lang="en-US" altLang="ko-KR" dirty="0" smtClean="0"/>
              <a:t>-based vs. Non-</a:t>
            </a:r>
            <a:r>
              <a:rPr lang="en-US" altLang="ko-KR" dirty="0" err="1" smtClean="0"/>
              <a:t>clusterhead</a:t>
            </a:r>
            <a:r>
              <a:rPr lang="en-US" altLang="ko-KR" dirty="0" smtClean="0"/>
              <a:t>-based</a:t>
            </a:r>
          </a:p>
          <a:p>
            <a:pPr>
              <a:defRPr/>
            </a:pPr>
            <a:r>
              <a:rPr lang="en-US" altLang="ko-KR" dirty="0" smtClean="0"/>
              <a:t>1-hop clustering vs. Multi-hops clustering</a:t>
            </a:r>
          </a:p>
          <a:p>
            <a:pPr>
              <a:defRPr/>
            </a:pPr>
            <a:r>
              <a:rPr lang="en-US" altLang="ko-KR" dirty="0" smtClean="0"/>
              <a:t>Based on objectives</a:t>
            </a:r>
          </a:p>
          <a:p>
            <a:pPr lvl="1">
              <a:defRPr/>
            </a:pPr>
            <a:r>
              <a:rPr lang="en-US" altLang="ko-KR" dirty="0" smtClean="0"/>
              <a:t>DS (Dominating Set)-based clustering</a:t>
            </a:r>
          </a:p>
          <a:p>
            <a:pPr lvl="1">
              <a:defRPr/>
            </a:pPr>
            <a:r>
              <a:rPr lang="en-US" altLang="ko-KR" dirty="0" smtClean="0"/>
              <a:t>Low-maintenance clustering</a:t>
            </a:r>
          </a:p>
          <a:p>
            <a:pPr lvl="1">
              <a:defRPr/>
            </a:pPr>
            <a:r>
              <a:rPr lang="en-US" altLang="ko-KR" dirty="0" smtClean="0"/>
              <a:t>Mobility-aware clustering</a:t>
            </a:r>
          </a:p>
          <a:p>
            <a:pPr lvl="1">
              <a:defRPr/>
            </a:pPr>
            <a:r>
              <a:rPr lang="en-US" altLang="ko-KR" dirty="0" smtClean="0"/>
              <a:t>Energy-efficient clustering</a:t>
            </a:r>
          </a:p>
          <a:p>
            <a:pPr lvl="1">
              <a:defRPr/>
            </a:pPr>
            <a:r>
              <a:rPr lang="en-US" altLang="ko-KR" dirty="0" smtClean="0"/>
              <a:t>Load-balancing clustering</a:t>
            </a:r>
          </a:p>
          <a:p>
            <a:pPr lvl="1">
              <a:defRPr/>
            </a:pPr>
            <a:r>
              <a:rPr lang="en-US" altLang="ko-KR" dirty="0" smtClean="0"/>
              <a:t>Combined-metrics-based clustering</a:t>
            </a:r>
          </a:p>
          <a:p>
            <a:pPr lvl="1"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DS-based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136855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ko-KR" dirty="0" smtClean="0"/>
              <a:t>Goal</a:t>
            </a:r>
          </a:p>
          <a:p>
            <a:pPr lvl="1">
              <a:defRPr/>
            </a:pPr>
            <a:r>
              <a:rPr lang="en-US" altLang="ko-KR" dirty="0" smtClean="0"/>
              <a:t>Finding a connected dominating set to reduce the number of nodes participating in rout search or routing table maintenance.</a:t>
            </a:r>
          </a:p>
          <a:p>
            <a:pPr lvl="1">
              <a:buNone/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6" name="Picture 5" descr="Cap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2943225"/>
            <a:ext cx="7086600" cy="2876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ko-KR" sz="3300" dirty="0" smtClean="0"/>
              <a:t>Low-maintenance clustering</a:t>
            </a:r>
            <a:endParaRPr lang="ko-KR" altLang="en-US" sz="3300" dirty="0"/>
          </a:p>
        </p:txBody>
      </p:sp>
      <p:sp>
        <p:nvSpPr>
          <p:cNvPr id="30" name="내용 개체 틀 2"/>
          <p:cNvSpPr>
            <a:spLocks noGrp="1"/>
          </p:cNvSpPr>
          <p:nvPr>
            <p:ph idx="1"/>
          </p:nvPr>
        </p:nvSpPr>
        <p:spPr>
          <a:xfrm>
            <a:off x="502920" y="1679448"/>
            <a:ext cx="8183880" cy="4187952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altLang="ko-KR" dirty="0" smtClean="0"/>
              <a:t>Goal</a:t>
            </a:r>
          </a:p>
          <a:p>
            <a:pPr lvl="1">
              <a:defRPr/>
            </a:pPr>
            <a:r>
              <a:rPr lang="en-US" altLang="ko-KR" dirty="0" smtClean="0"/>
              <a:t>Providing a cluster infrastructure for upper layer applications with minimized clustering-related maintenance cost (i.e. messages).</a:t>
            </a:r>
          </a:p>
          <a:p>
            <a:pPr lvl="1">
              <a:defRPr/>
            </a:pPr>
            <a:r>
              <a:rPr lang="en-US" altLang="ko-KR" dirty="0" smtClean="0"/>
              <a:t>Limiting re-affiliation and re-clustering events.</a:t>
            </a:r>
          </a:p>
          <a:p>
            <a:pPr>
              <a:defRPr/>
            </a:pPr>
            <a:r>
              <a:rPr lang="en-US" altLang="ko-KR" dirty="0" smtClean="0"/>
              <a:t>Summary</a:t>
            </a:r>
          </a:p>
          <a:p>
            <a:pPr lvl="1">
              <a:defRPr/>
            </a:pPr>
            <a:r>
              <a:rPr lang="en-US" altLang="ko-KR" dirty="0" smtClean="0"/>
              <a:t>LLC (Least Cluster Change)</a:t>
            </a:r>
          </a:p>
          <a:p>
            <a:pPr lvl="2">
              <a:defRPr/>
            </a:pPr>
            <a:r>
              <a:rPr lang="en-US" altLang="ko-KR" dirty="0" smtClean="0"/>
              <a:t>LIC (Lowest </a:t>
            </a:r>
            <a:r>
              <a:rPr lang="en-US" altLang="ko-KR" dirty="0" smtClean="0"/>
              <a:t>ID </a:t>
            </a:r>
            <a:r>
              <a:rPr lang="en-US" altLang="ko-KR" dirty="0" smtClean="0"/>
              <a:t>Clustering) - a node with highest ID becomes a cluster head.</a:t>
            </a:r>
          </a:p>
          <a:p>
            <a:pPr lvl="2">
              <a:defRPr/>
            </a:pPr>
            <a:r>
              <a:rPr lang="en-US" altLang="ko-KR" dirty="0" smtClean="0"/>
              <a:t>HCC (Highest Connectivity Clustering) - a node with highest local node degree  becomes a cluster head.</a:t>
            </a:r>
          </a:p>
          <a:p>
            <a:pPr lvl="2">
              <a:defRPr/>
            </a:pPr>
            <a:r>
              <a:rPr lang="en-US" altLang="ko-KR" dirty="0" smtClean="0"/>
              <a:t>LCC – use LIC for the initial construction. When two clusters meet, one head retires.  Nodes without an adjacent a head use LIC to build a new cluster.</a:t>
            </a:r>
          </a:p>
          <a:p>
            <a:pPr lvl="1">
              <a:defRPr/>
            </a:pPr>
            <a:r>
              <a:rPr lang="en-US" altLang="ko-KR" dirty="0" smtClean="0"/>
              <a:t>3hBAC (3-hop Between Adjacent </a:t>
            </a:r>
            <a:r>
              <a:rPr lang="en-US" altLang="ko-KR" dirty="0" err="1" smtClean="0"/>
              <a:t>Clusterheads</a:t>
            </a:r>
            <a:r>
              <a:rPr lang="en-US" altLang="ko-KR" dirty="0" smtClean="0"/>
              <a:t>)</a:t>
            </a:r>
          </a:p>
          <a:p>
            <a:pPr lvl="2">
              <a:defRPr/>
            </a:pPr>
            <a:r>
              <a:rPr lang="en-US" altLang="ko-KR" dirty="0" smtClean="0"/>
              <a:t>Forms a 1-hop non-overlapping cluster structure with three hops between neighboring </a:t>
            </a:r>
            <a:r>
              <a:rPr lang="en-US" altLang="ko-KR" dirty="0" err="1" smtClean="0"/>
              <a:t>clusterheads</a:t>
            </a:r>
            <a:r>
              <a:rPr lang="en-US" altLang="ko-KR" dirty="0" smtClean="0"/>
              <a:t> by introducing a new node status, named </a:t>
            </a:r>
            <a:r>
              <a:rPr lang="en-US" altLang="ko-KR" dirty="0" err="1" smtClean="0"/>
              <a:t>clusterguest</a:t>
            </a:r>
            <a:r>
              <a:rPr lang="en-US" altLang="ko-KR" dirty="0" smtClean="0"/>
              <a:t> (which is not adjacent to a head directly). </a:t>
            </a:r>
          </a:p>
          <a:p>
            <a:pPr lvl="1">
              <a:defRPr/>
            </a:pPr>
            <a:r>
              <a:rPr lang="en-US" altLang="ko-KR" dirty="0" smtClean="0"/>
              <a:t>Lin’s Algorithm </a:t>
            </a:r>
          </a:p>
          <a:p>
            <a:pPr lvl="2">
              <a:defRPr/>
            </a:pPr>
            <a:r>
              <a:rPr lang="en-US" altLang="ko-KR" dirty="0" smtClean="0"/>
              <a:t>An adaptive clustering scheme to form a non-overlapping cluster architecture without </a:t>
            </a:r>
            <a:r>
              <a:rPr lang="en-US" altLang="ko-KR" dirty="0" err="1" smtClean="0"/>
              <a:t>clusterheads</a:t>
            </a:r>
            <a:r>
              <a:rPr lang="en-US" altLang="ko-KR" dirty="0" smtClean="0"/>
              <a:t> because </a:t>
            </a:r>
            <a:r>
              <a:rPr lang="en-US" altLang="ko-KR" dirty="0" err="1" smtClean="0"/>
              <a:t>clusterheads</a:t>
            </a:r>
            <a:r>
              <a:rPr lang="en-US" altLang="ko-KR" dirty="0" smtClean="0"/>
              <a:t> bear extra work compared with ordinary member nodes and likely will become the bottlenecks of a network.</a:t>
            </a:r>
          </a:p>
          <a:p>
            <a:pPr lvl="1">
              <a:defRPr/>
            </a:pPr>
            <a:r>
              <a:rPr lang="en-US" altLang="ko-KR" dirty="0" smtClean="0"/>
              <a:t>PC (Passive Clustering)</a:t>
            </a:r>
          </a:p>
          <a:p>
            <a:pPr lvl="2">
              <a:defRPr/>
            </a:pPr>
            <a:r>
              <a:rPr lang="en-US" altLang="ko-KR" dirty="0" smtClean="0"/>
              <a:t>A node without an adjacent head piggybacks its claim with normal message.</a:t>
            </a:r>
          </a:p>
          <a:p>
            <a:pPr lvl="2">
              <a:defRPr/>
            </a:pPr>
            <a:r>
              <a:rPr lang="en-US" altLang="ko-KR" dirty="0" smtClean="0"/>
              <a:t>Each node is responsible for updating its own cluster status by keeping a timer.</a:t>
            </a:r>
          </a:p>
          <a:p>
            <a:pPr lvl="1"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6000750"/>
            <a:ext cx="8254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</a:t>
            </a:r>
            <a:r>
              <a:rPr lang="en-US" altLang="ko-KR" sz="1100" dirty="0" smtClean="0"/>
              <a:t>September 5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</a:t>
            </a: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7584</TotalTime>
  <Words>1058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모양</vt:lpstr>
      <vt:lpstr>A Survey on  Clustering Schemes</vt:lpstr>
      <vt:lpstr>Introduction</vt:lpstr>
      <vt:lpstr>Introduction – cont’</vt:lpstr>
      <vt:lpstr>Introduction – cont’</vt:lpstr>
      <vt:lpstr>Benefits of Clustering</vt:lpstr>
      <vt:lpstr>Cost of Clustering</vt:lpstr>
      <vt:lpstr>Classification of Clustering Schemes</vt:lpstr>
      <vt:lpstr>DS-based Clustering</vt:lpstr>
      <vt:lpstr>Low-maintenance clustering</vt:lpstr>
      <vt:lpstr>Mobility-aware clustering</vt:lpstr>
      <vt:lpstr>Energy-efficient clustering</vt:lpstr>
      <vt:lpstr>Load-balancing clustering</vt:lpstr>
      <vt:lpstr>Combined-metrics-based clustering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 </dc:creator>
  <cp:lastModifiedBy>totheast</cp:lastModifiedBy>
  <cp:revision>1221</cp:revision>
  <dcterms:created xsi:type="dcterms:W3CDTF">2008-01-19T15:55:43Z</dcterms:created>
  <dcterms:modified xsi:type="dcterms:W3CDTF">2008-09-05T15:02:37Z</dcterms:modified>
</cp:coreProperties>
</file>