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73" r:id="rId2"/>
    <p:sldId id="395" r:id="rId3"/>
    <p:sldId id="389" r:id="rId4"/>
    <p:sldId id="386" r:id="rId5"/>
    <p:sldId id="388" r:id="rId6"/>
    <p:sldId id="390" r:id="rId7"/>
    <p:sldId id="391" r:id="rId8"/>
    <p:sldId id="392" r:id="rId9"/>
    <p:sldId id="384" r:id="rId10"/>
    <p:sldId id="385" r:id="rId11"/>
    <p:sldId id="393" r:id="rId12"/>
    <p:sldId id="394" r:id="rId13"/>
    <p:sldId id="396" r:id="rId14"/>
    <p:sldId id="397" r:id="rId15"/>
    <p:sldId id="398" r:id="rId16"/>
    <p:sldId id="399" r:id="rId17"/>
    <p:sldId id="400" r:id="rId18"/>
  </p:sldIdLst>
  <p:sldSz cx="9144000" cy="6858000" type="screen4x3"/>
  <p:notesSz cx="6834188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7" autoAdjust="0"/>
    <p:restoredTop sz="94660"/>
  </p:normalViewPr>
  <p:slideViewPr>
    <p:cSldViewPr>
      <p:cViewPr>
        <p:scale>
          <a:sx n="100" d="100"/>
          <a:sy n="100" d="100"/>
        </p:scale>
        <p:origin x="-34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2008-09-11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ece.gatech.edu/research/labs/bwn/UWASN/figures/3D_arch.gi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roups.csail.mit.edu/drl/wiki/images/d/db/amour_with_sensors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e.gatech.edu/research/labs/bwn/UWASN/figures/2D_arch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2376" y="1752600"/>
            <a:ext cx="7772400" cy="1828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Underwater Acoustic Sensor </a:t>
            </a:r>
            <a:br>
              <a:rPr lang="en-US" sz="3600" dirty="0" smtClean="0"/>
            </a:br>
            <a:r>
              <a:rPr lang="en-US" sz="3600" dirty="0" smtClean="0"/>
              <a:t>Networks: New Challenges 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1400" dirty="0" smtClean="0"/>
              <a:t>F. </a:t>
            </a:r>
            <a:r>
              <a:rPr lang="en-US" sz="1400" dirty="0" err="1" smtClean="0"/>
              <a:t>Akyildiz</a:t>
            </a:r>
            <a:r>
              <a:rPr lang="en-US" sz="1400" dirty="0" smtClean="0"/>
              <a:t>, D. </a:t>
            </a:r>
            <a:r>
              <a:rPr lang="en-US" sz="1400" dirty="0" err="1" smtClean="0"/>
              <a:t>Pompili</a:t>
            </a:r>
            <a:r>
              <a:rPr lang="en-US" sz="1400" dirty="0" smtClean="0"/>
              <a:t>, and T. </a:t>
            </a:r>
            <a:r>
              <a:rPr lang="en-US" sz="1400" dirty="0" err="1" smtClean="0"/>
              <a:t>Melodia</a:t>
            </a:r>
            <a:r>
              <a:rPr lang="en-US" sz="1400" dirty="0" smtClean="0"/>
              <a:t>, "Underwater acoustic sensor networks: Research </a:t>
            </a:r>
            <a:br>
              <a:rPr lang="en-US" sz="1400" dirty="0" smtClean="0"/>
            </a:br>
            <a:r>
              <a:rPr lang="en-US" sz="1400" dirty="0" smtClean="0"/>
              <a:t>challenges," Journal of Ad Hoc Network, vol. 3, no. 3, pp. 257-279, Mar. 2005. </a:t>
            </a:r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September 12, 2008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Architecture for 3D underwater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sensor </a:t>
            </a:r>
            <a:r>
              <a:rPr lang="en-US" sz="3200" dirty="0" smtClean="0"/>
              <a:t>networks</a:t>
            </a:r>
            <a:r>
              <a:rPr lang="en-US" sz="3200" dirty="0" smtClean="0"/>
              <a:t>.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389602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</a:t>
            </a:r>
            <a:r>
              <a:rPr lang="en-US" sz="1200" dirty="0" smtClean="0"/>
              <a:t>Image Source: </a:t>
            </a:r>
            <a:r>
              <a:rPr lang="en-US" sz="1200" dirty="0" smtClean="0">
                <a:hlinkClick r:id="rId2"/>
              </a:rPr>
              <a:t>http://www.ece.gatech.edu/research/labs/bwn/UWASN/figures/3D_arch.gif</a:t>
            </a:r>
            <a:r>
              <a:rPr lang="en-US" sz="1200" dirty="0" smtClean="0"/>
              <a:t> )</a:t>
            </a:r>
            <a:endParaRPr lang="en-US" sz="1200" dirty="0"/>
          </a:p>
        </p:txBody>
      </p:sp>
      <p:pic>
        <p:nvPicPr>
          <p:cNvPr id="9" name="Picture 8" descr="3D_arch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800" y="1676400"/>
            <a:ext cx="49784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Sensor networks with Autonomous </a:t>
            </a:r>
            <a:r>
              <a:rPr lang="en-US" altLang="ko-KR" sz="3300" dirty="0" smtClean="0"/>
              <a:t>U</a:t>
            </a:r>
            <a:r>
              <a:rPr lang="en-US" altLang="ko-KR" sz="3300" dirty="0" smtClean="0"/>
              <a:t>nderwater </a:t>
            </a:r>
            <a:r>
              <a:rPr lang="en-US" altLang="ko-KR" sz="3300" dirty="0" smtClean="0"/>
              <a:t>Ve</a:t>
            </a:r>
            <a:r>
              <a:rPr lang="en-US" altLang="ko-KR" sz="3300" dirty="0" smtClean="0"/>
              <a:t>hicles (AUVs)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In experimental work, inexpensive AUV submarines equippe</a:t>
            </a:r>
            <a:r>
              <a:rPr lang="en-US" altLang="ko-KR" dirty="0" smtClean="0"/>
              <a:t>d with multiple underwater sensors can reach any depth in the ocean</a:t>
            </a:r>
          </a:p>
          <a:p>
            <a:pPr>
              <a:defRPr/>
            </a:pPr>
            <a:r>
              <a:rPr lang="en-US" altLang="ko-KR" dirty="0" smtClean="0"/>
              <a:t>AUVs can be used for many purposes</a:t>
            </a:r>
          </a:p>
          <a:p>
            <a:pPr lvl="1">
              <a:defRPr/>
            </a:pPr>
            <a:r>
              <a:rPr lang="en-US" altLang="ko-KR" dirty="0" smtClean="0"/>
              <a:t>Requires new network coordination algorithms including</a:t>
            </a:r>
          </a:p>
          <a:p>
            <a:pPr lvl="1">
              <a:defRPr/>
            </a:pPr>
            <a:r>
              <a:rPr lang="en-US" altLang="ko-KR" dirty="0" smtClean="0"/>
              <a:t>Adaptive sampling (Where to  AUVs should move?)</a:t>
            </a:r>
          </a:p>
          <a:p>
            <a:pPr lvl="1">
              <a:defRPr/>
            </a:pPr>
            <a:r>
              <a:rPr lang="en-US" altLang="ko-KR" dirty="0" smtClean="0"/>
              <a:t>Self-configuration (Has to be autonomous)</a:t>
            </a:r>
          </a:p>
          <a:p>
            <a:pPr>
              <a:defRPr/>
            </a:pPr>
            <a:r>
              <a:rPr lang="en-US" altLang="ko-KR" dirty="0" smtClean="0"/>
              <a:t>AUVs can recharge using solar cells</a:t>
            </a:r>
          </a:p>
          <a:p>
            <a:pPr lvl="1">
              <a:defRPr/>
            </a:pPr>
            <a:r>
              <a:rPr lang="en-US" altLang="ko-KR" dirty="0" smtClean="0"/>
              <a:t>Can survive several months</a:t>
            </a: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Basics of Acoustic Propagation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274015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altLang="ko-KR" dirty="0" smtClean="0"/>
              <a:t>Underwater acoustic communications are mainly influenced by</a:t>
            </a:r>
          </a:p>
          <a:p>
            <a:pPr lvl="1">
              <a:defRPr/>
            </a:pPr>
            <a:r>
              <a:rPr lang="en-US" altLang="ko-KR" b="1" dirty="0" smtClean="0"/>
              <a:t>Path loss </a:t>
            </a:r>
            <a:r>
              <a:rPr lang="en-US" altLang="ko-KR" dirty="0" smtClean="0"/>
              <a:t>(by attenuation, geometric spreading)</a:t>
            </a:r>
          </a:p>
          <a:p>
            <a:pPr lvl="1">
              <a:defRPr/>
            </a:pPr>
            <a:r>
              <a:rPr lang="en-US" altLang="ko-KR" b="1" dirty="0" smtClean="0"/>
              <a:t>Noise</a:t>
            </a:r>
            <a:r>
              <a:rPr lang="en-US" altLang="ko-KR" dirty="0" smtClean="0"/>
              <a:t> (man made, ambient noise)</a:t>
            </a:r>
          </a:p>
          <a:p>
            <a:pPr lvl="1">
              <a:defRPr/>
            </a:pPr>
            <a:r>
              <a:rPr lang="en-US" altLang="ko-KR" b="1" dirty="0" smtClean="0"/>
              <a:t>Multi-path</a:t>
            </a:r>
            <a:r>
              <a:rPr lang="en-US" altLang="ko-KR" dirty="0" smtClean="0"/>
              <a:t> (some data is faster, strong function of depth and the distance between transmitter and receiver)</a:t>
            </a:r>
          </a:p>
          <a:p>
            <a:pPr lvl="1">
              <a:defRPr/>
            </a:pPr>
            <a:r>
              <a:rPr lang="en-US" altLang="ko-KR" b="1" dirty="0" smtClean="0"/>
              <a:t>Doppler spread </a:t>
            </a:r>
            <a:r>
              <a:rPr lang="en-US" altLang="ko-KR" dirty="0" smtClean="0"/>
              <a:t>(When receiver is moving, frequency and wavelength can be changed)</a:t>
            </a:r>
          </a:p>
          <a:p>
            <a:pPr lvl="1">
              <a:defRPr/>
            </a:pPr>
            <a:r>
              <a:rPr lang="en-US" altLang="ko-KR" dirty="0" smtClean="0"/>
              <a:t>High and variable </a:t>
            </a:r>
            <a:r>
              <a:rPr lang="en-US" altLang="ko-KR" b="1" dirty="0" smtClean="0"/>
              <a:t>propagation delay</a:t>
            </a:r>
          </a:p>
          <a:p>
            <a:pPr>
              <a:defRPr/>
            </a:pPr>
            <a:r>
              <a:rPr lang="en-US" altLang="ko-KR" dirty="0" smtClean="0"/>
              <a:t>Available bandwidth of the </a:t>
            </a:r>
            <a:r>
              <a:rPr lang="en-US" altLang="ko-KR" dirty="0" err="1" smtClean="0"/>
              <a:t>UnderWater</a:t>
            </a:r>
            <a:r>
              <a:rPr lang="en-US" altLang="ko-KR" dirty="0" smtClean="0"/>
              <a:t> Acoustic channel (UW-</a:t>
            </a:r>
            <a:r>
              <a:rPr lang="en-US" altLang="ko-KR" dirty="0" smtClean="0"/>
              <a:t>A) </a:t>
            </a:r>
            <a:r>
              <a:rPr lang="en-US" altLang="ko-KR" dirty="0" smtClean="0"/>
              <a:t>is limited and dramatically dependent on both range and frequency</a:t>
            </a:r>
          </a:p>
          <a:p>
            <a:pPr>
              <a:defRPr/>
            </a:pP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6" name="Picture 5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087" y="4343400"/>
            <a:ext cx="3933825" cy="148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Design Challenges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Differences with terrestrial sensor networks</a:t>
            </a:r>
          </a:p>
          <a:p>
            <a:pPr lvl="1">
              <a:defRPr/>
            </a:pPr>
            <a:r>
              <a:rPr lang="en-US" altLang="ko-KR" dirty="0" smtClean="0"/>
              <a:t>Cost – expensive (over $1000 vs. TSN $1)</a:t>
            </a:r>
          </a:p>
          <a:p>
            <a:pPr lvl="1">
              <a:defRPr/>
            </a:pPr>
            <a:r>
              <a:rPr lang="en-US" altLang="ko-KR" dirty="0" smtClean="0"/>
              <a:t>Deployment – (sparse vs. TSN dense)</a:t>
            </a:r>
          </a:p>
          <a:p>
            <a:pPr lvl="1">
              <a:defRPr/>
            </a:pPr>
            <a:r>
              <a:rPr lang="en-US" altLang="ko-KR" dirty="0" smtClean="0"/>
              <a:t>Communication Power – (higher)</a:t>
            </a:r>
          </a:p>
          <a:p>
            <a:pPr lvl="1">
              <a:defRPr/>
            </a:pPr>
            <a:r>
              <a:rPr lang="en-US" altLang="ko-KR" dirty="0" smtClean="0"/>
              <a:t>Memory – (caching might be possible)</a:t>
            </a:r>
          </a:p>
          <a:p>
            <a:pPr lvl="1">
              <a:defRPr/>
            </a:pPr>
            <a:r>
              <a:rPr lang="en-US" altLang="ko-KR" dirty="0" smtClean="0"/>
              <a:t>Spatial correlation (unlikely due to sparseness)</a:t>
            </a: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Design Challenges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Underwater Sensors</a:t>
            </a:r>
          </a:p>
          <a:p>
            <a:pPr lvl="1">
              <a:defRPr/>
            </a:pPr>
            <a:r>
              <a:rPr lang="en-US" altLang="ko-KR" dirty="0" smtClean="0"/>
              <a:t>The electronics are usually mounted on a frame which is protected by a PVC housing (Sometimes whole components are protected by frames)</a:t>
            </a:r>
          </a:p>
          <a:p>
            <a:pPr lvl="1">
              <a:defRPr/>
            </a:pPr>
            <a:r>
              <a:rPr lang="en-US" altLang="ko-KR" dirty="0" smtClean="0"/>
              <a:t>Challenges</a:t>
            </a:r>
          </a:p>
          <a:p>
            <a:pPr lvl="2">
              <a:defRPr/>
            </a:pPr>
            <a:r>
              <a:rPr lang="en-US" altLang="ko-KR" dirty="0" err="1" smtClean="0"/>
              <a:t>Nano</a:t>
            </a:r>
            <a:r>
              <a:rPr lang="en-US" altLang="ko-KR" dirty="0" smtClean="0"/>
              <a:t>-sensors</a:t>
            </a:r>
          </a:p>
          <a:p>
            <a:pPr lvl="2">
              <a:defRPr/>
            </a:pPr>
            <a:r>
              <a:rPr lang="en-US" altLang="ko-KR" dirty="0" smtClean="0"/>
              <a:t>Devise periodical cleaning </a:t>
            </a:r>
            <a:br>
              <a:rPr lang="en-US" altLang="ko-KR" dirty="0" smtClean="0"/>
            </a:br>
            <a:r>
              <a:rPr lang="en-US" altLang="ko-KR" dirty="0" smtClean="0"/>
              <a:t>mechanisms against corrosion </a:t>
            </a:r>
            <a:br>
              <a:rPr lang="en-US" altLang="ko-KR" dirty="0" smtClean="0"/>
            </a:br>
            <a:r>
              <a:rPr lang="en-US" altLang="ko-KR" dirty="0" smtClean="0"/>
              <a:t>and fouling</a:t>
            </a:r>
          </a:p>
          <a:p>
            <a:pPr lvl="2">
              <a:defRPr/>
            </a:pPr>
            <a:r>
              <a:rPr lang="en-US" altLang="ko-KR" dirty="0" smtClean="0"/>
              <a:t>Robust again temperature </a:t>
            </a:r>
            <a:br>
              <a:rPr lang="en-US" altLang="ko-KR" dirty="0" smtClean="0"/>
            </a:br>
            <a:r>
              <a:rPr lang="en-US" altLang="ko-KR" dirty="0" smtClean="0"/>
              <a:t>changes</a:t>
            </a:r>
          </a:p>
          <a:p>
            <a:pPr lvl="2">
              <a:defRPr/>
            </a:pPr>
            <a:r>
              <a:rPr lang="en-US" altLang="ko-KR" dirty="0" smtClean="0"/>
              <a:t>Synoptic sampling</a:t>
            </a:r>
            <a:endParaRPr lang="en-US" altLang="ko-KR" dirty="0" smtClean="0"/>
          </a:p>
          <a:p>
            <a:pPr lvl="1">
              <a:buNone/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6" name="Picture 5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3111708"/>
            <a:ext cx="2971800" cy="2679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A Cross-Layer Protocol Stack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altLang="ko-KR" dirty="0" smtClean="0"/>
              <a:t>Conventional layers</a:t>
            </a:r>
          </a:p>
          <a:p>
            <a:pPr lvl="1">
              <a:defRPr/>
            </a:pPr>
            <a:r>
              <a:rPr lang="en-US" altLang="ko-KR" dirty="0" smtClean="0"/>
              <a:t>Physical layer</a:t>
            </a:r>
          </a:p>
          <a:p>
            <a:pPr lvl="1">
              <a:defRPr/>
            </a:pPr>
            <a:r>
              <a:rPr lang="en-US" altLang="ko-KR" dirty="0" smtClean="0"/>
              <a:t>Data link layer</a:t>
            </a:r>
          </a:p>
          <a:p>
            <a:pPr lvl="1">
              <a:defRPr/>
            </a:pPr>
            <a:r>
              <a:rPr lang="en-US" altLang="ko-KR" dirty="0" smtClean="0"/>
              <a:t>Network layer</a:t>
            </a:r>
          </a:p>
          <a:p>
            <a:pPr lvl="1">
              <a:defRPr/>
            </a:pPr>
            <a:r>
              <a:rPr lang="en-US" altLang="ko-KR" dirty="0" smtClean="0"/>
              <a:t>Transport layer</a:t>
            </a:r>
          </a:p>
          <a:p>
            <a:pPr lvl="1">
              <a:defRPr/>
            </a:pPr>
            <a:r>
              <a:rPr lang="en-US" altLang="ko-KR" dirty="0" smtClean="0"/>
              <a:t>Ap</a:t>
            </a:r>
            <a:r>
              <a:rPr lang="en-US" altLang="ko-KR" dirty="0" smtClean="0"/>
              <a:t>plication Layer</a:t>
            </a:r>
          </a:p>
          <a:p>
            <a:pPr>
              <a:defRPr/>
            </a:pPr>
            <a:r>
              <a:rPr lang="en-US" altLang="ko-KR" dirty="0" smtClean="0"/>
              <a:t>Application specific layers</a:t>
            </a:r>
          </a:p>
          <a:p>
            <a:pPr lvl="1">
              <a:defRPr/>
            </a:pPr>
            <a:r>
              <a:rPr lang="en-US" altLang="ko-KR" dirty="0" smtClean="0"/>
              <a:t>Power management plane</a:t>
            </a:r>
          </a:p>
          <a:p>
            <a:pPr lvl="1">
              <a:defRPr/>
            </a:pPr>
            <a:r>
              <a:rPr lang="en-US" altLang="ko-KR" dirty="0" smtClean="0"/>
              <a:t>Coordination plane</a:t>
            </a:r>
          </a:p>
          <a:p>
            <a:pPr lvl="2">
              <a:defRPr/>
            </a:pPr>
            <a:r>
              <a:rPr lang="en-US" altLang="ko-KR" dirty="0" smtClean="0"/>
              <a:t>Responsible for all functionalities that require coordination among sensors (i.e. sleep modes, data aggregation, etc.)</a:t>
            </a:r>
          </a:p>
          <a:p>
            <a:pPr lvl="1">
              <a:defRPr/>
            </a:pPr>
            <a:r>
              <a:rPr lang="en-US" altLang="ko-KR" dirty="0" smtClean="0"/>
              <a:t>Localization plane</a:t>
            </a:r>
          </a:p>
          <a:p>
            <a:pPr>
              <a:defRPr/>
            </a:pPr>
            <a:r>
              <a:rPr lang="en-US" altLang="ko-KR" dirty="0" smtClean="0"/>
              <a:t>Cross-layer design approach</a:t>
            </a:r>
          </a:p>
          <a:p>
            <a:pPr lvl="1">
              <a:defRPr/>
            </a:pPr>
            <a:r>
              <a:rPr lang="en-US" altLang="ko-KR" dirty="0" smtClean="0"/>
              <a:t>In the conventional layered approach, there has been lacks of information sharing across protocol layers, forcing the network to operate in a suboptimal mode.</a:t>
            </a:r>
          </a:p>
          <a:p>
            <a:pPr lvl="1">
              <a:defRPr/>
            </a:pPr>
            <a:r>
              <a:rPr lang="en-US" altLang="ko-KR" dirty="0" smtClean="0"/>
              <a:t>Need to use cross-layer design approach to use the scarce recourses better</a:t>
            </a:r>
          </a:p>
          <a:p>
            <a:pPr lvl="1">
              <a:defRPr/>
            </a:pPr>
            <a:r>
              <a:rPr lang="en-US" altLang="ko-KR" dirty="0" smtClean="0"/>
              <a:t>Modular design approach is preferred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USN Network Layer</a:t>
            </a:r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ko-KR" dirty="0" smtClean="0"/>
              <a:t>The network layer is in charge of determining the path between a source and a destination node.</a:t>
            </a:r>
          </a:p>
          <a:p>
            <a:pPr>
              <a:defRPr/>
            </a:pPr>
            <a:r>
              <a:rPr lang="en-US" altLang="ko-KR" dirty="0" smtClean="0"/>
              <a:t>Taxonomy of routing protocols</a:t>
            </a:r>
          </a:p>
          <a:p>
            <a:pPr lvl="1">
              <a:defRPr/>
            </a:pPr>
            <a:r>
              <a:rPr lang="en-US" altLang="ko-KR" dirty="0" smtClean="0"/>
              <a:t>Proactive protocols (i.e. distance vector based)</a:t>
            </a:r>
          </a:p>
          <a:p>
            <a:pPr lvl="2">
              <a:defRPr/>
            </a:pPr>
            <a:r>
              <a:rPr lang="en-US" altLang="ko-KR" dirty="0" smtClean="0"/>
              <a:t>Minimize the message latency induced by route discovery</a:t>
            </a:r>
            <a:endParaRPr lang="en-US" altLang="ko-KR" dirty="0" smtClean="0"/>
          </a:p>
          <a:p>
            <a:pPr lvl="1">
              <a:defRPr/>
            </a:pPr>
            <a:r>
              <a:rPr lang="en-US" altLang="ko-KR" dirty="0" smtClean="0"/>
              <a:t>Reactive protocols </a:t>
            </a:r>
          </a:p>
          <a:p>
            <a:pPr lvl="2">
              <a:defRPr/>
            </a:pPr>
            <a:r>
              <a:rPr lang="en-US" altLang="ko-KR" dirty="0" smtClean="0"/>
              <a:t>Discover a route if necessary (higher latency)</a:t>
            </a:r>
          </a:p>
          <a:p>
            <a:pPr lvl="1">
              <a:defRPr/>
            </a:pPr>
            <a:r>
              <a:rPr lang="en-US" altLang="ko-KR" dirty="0" smtClean="0"/>
              <a:t>Both of them incur excessive signaling overhead due to their extensive reliance on flooding</a:t>
            </a:r>
          </a:p>
          <a:p>
            <a:pPr lvl="1">
              <a:defRPr/>
            </a:pPr>
            <a:r>
              <a:rPr lang="en-US" altLang="ko-KR" dirty="0" smtClean="0"/>
              <a:t>Geographical routing protocols</a:t>
            </a:r>
          </a:p>
          <a:p>
            <a:pPr lvl="2">
              <a:defRPr/>
            </a:pPr>
            <a:r>
              <a:rPr lang="en-US" altLang="ko-KR" dirty="0" smtClean="0"/>
              <a:t>Utilize localization information</a:t>
            </a: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Research Issues </a:t>
            </a:r>
            <a:r>
              <a:rPr lang="en-US" altLang="ko-KR" sz="3300" dirty="0" smtClean="0"/>
              <a:t>for </a:t>
            </a:r>
            <a:r>
              <a:rPr lang="en-US" altLang="ko-KR" sz="3300" dirty="0" smtClean="0"/>
              <a:t>USN Network Layer</a:t>
            </a:r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ko-KR" dirty="0" smtClean="0"/>
              <a:t>Need to develop algorithms to provide strict or loose latency bounds</a:t>
            </a:r>
          </a:p>
          <a:p>
            <a:pPr>
              <a:defRPr/>
            </a:pPr>
            <a:r>
              <a:rPr lang="en-US" altLang="ko-KR" dirty="0" smtClean="0"/>
              <a:t>Need to develop mechanisms (i.e. routing algorithm) to handle loss of connectivity without provoking immediate retransmissions</a:t>
            </a:r>
          </a:p>
          <a:p>
            <a:pPr>
              <a:defRPr/>
            </a:pPr>
            <a:r>
              <a:rPr lang="en-US" altLang="ko-KR" dirty="0" smtClean="0"/>
              <a:t>Algorithms and protocols need to detect and deal with disconnections due to failures, unforeseen mobility of nodes or battery depletion</a:t>
            </a:r>
          </a:p>
          <a:p>
            <a:pPr>
              <a:defRPr/>
            </a:pPr>
            <a:r>
              <a:rPr lang="en-US" altLang="ko-KR" dirty="0" smtClean="0"/>
              <a:t>Local route optimization algorithms are needed to react to consistent variations in the metrics describing the energy efficiency of the underwater channel</a:t>
            </a:r>
          </a:p>
          <a:p>
            <a:pPr>
              <a:defRPr/>
            </a:pPr>
            <a:r>
              <a:rPr lang="en-US" altLang="ko-KR" smtClean="0"/>
              <a:t>Localization </a:t>
            </a:r>
            <a:r>
              <a:rPr lang="en-US" altLang="ko-KR" dirty="0" smtClean="0"/>
              <a:t>algorithm</a:t>
            </a:r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Underwater Sensor Networks?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389602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AMOUR (Autonomous Modular Optical Underwater Robot)</a:t>
            </a:r>
          </a:p>
          <a:p>
            <a:pPr algn="ctr"/>
            <a:r>
              <a:rPr lang="en-US" sz="1200" dirty="0" smtClean="0"/>
              <a:t>(</a:t>
            </a:r>
            <a:r>
              <a:rPr lang="en-US" sz="1200" dirty="0" smtClean="0"/>
              <a:t>Image Source: </a:t>
            </a:r>
            <a:r>
              <a:rPr lang="en-US" sz="1200" dirty="0" smtClean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groups.csail.mit.edu/drl/wiki/images/d/db/amour_with_sensors.jpg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pic>
        <p:nvPicPr>
          <p:cNvPr id="6" name="Picture 5" descr="amour_with_senso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600200"/>
            <a:ext cx="5562600" cy="370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Motivation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ko-KR" dirty="0" smtClean="0"/>
              <a:t>Traditional approach for underwater monitoring</a:t>
            </a:r>
          </a:p>
          <a:p>
            <a:pPr lvl="1">
              <a:defRPr/>
            </a:pPr>
            <a:r>
              <a:rPr lang="en-US" altLang="ko-KR" dirty="0" smtClean="0"/>
              <a:t>D</a:t>
            </a:r>
            <a:r>
              <a:rPr lang="en-US" altLang="ko-KR" dirty="0" smtClean="0"/>
              <a:t>ep</a:t>
            </a:r>
            <a:r>
              <a:rPr lang="en-US" altLang="ko-KR" dirty="0" smtClean="0"/>
              <a:t>loy underwater sensors that record data during the monitoring mission</a:t>
            </a:r>
          </a:p>
          <a:p>
            <a:pPr lvl="1">
              <a:defRPr/>
            </a:pPr>
            <a:r>
              <a:rPr lang="en-US" altLang="ko-KR" dirty="0" smtClean="0"/>
              <a:t>Recover the instruments</a:t>
            </a:r>
          </a:p>
          <a:p>
            <a:pPr>
              <a:defRPr/>
            </a:pPr>
            <a:r>
              <a:rPr lang="en-US" altLang="ko-KR" dirty="0" smtClean="0"/>
              <a:t>Drawbacks</a:t>
            </a:r>
          </a:p>
          <a:p>
            <a:pPr lvl="1">
              <a:defRPr/>
            </a:pPr>
            <a:r>
              <a:rPr lang="en-US" altLang="ko-KR" dirty="0" smtClean="0"/>
              <a:t>No real-time monitoring</a:t>
            </a:r>
          </a:p>
          <a:p>
            <a:pPr lvl="1">
              <a:defRPr/>
            </a:pPr>
            <a:r>
              <a:rPr lang="en-US" altLang="ko-KR" dirty="0" smtClean="0"/>
              <a:t>No on-line system reconfiguration</a:t>
            </a:r>
          </a:p>
          <a:p>
            <a:pPr lvl="1">
              <a:defRPr/>
            </a:pPr>
            <a:r>
              <a:rPr lang="en-US" altLang="ko-KR" dirty="0" smtClean="0"/>
              <a:t>No failure detection</a:t>
            </a:r>
          </a:p>
          <a:p>
            <a:pPr lvl="1">
              <a:defRPr/>
            </a:pPr>
            <a:r>
              <a:rPr lang="en-US" altLang="ko-KR" dirty="0" smtClean="0"/>
              <a:t>Limited storage capacity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Applications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ko-KR" dirty="0" smtClean="0"/>
              <a:t>Ocean sampling networks</a:t>
            </a:r>
          </a:p>
          <a:p>
            <a:pPr>
              <a:defRPr/>
            </a:pPr>
            <a:r>
              <a:rPr lang="en-US" altLang="ko-KR" dirty="0" smtClean="0"/>
              <a:t>Environmental </a:t>
            </a:r>
            <a:r>
              <a:rPr lang="en-US" altLang="ko-KR" dirty="0" smtClean="0"/>
              <a:t>monitoring 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Undersea explorations</a:t>
            </a:r>
          </a:p>
          <a:p>
            <a:pPr>
              <a:defRPr/>
            </a:pPr>
            <a:r>
              <a:rPr lang="en-US" altLang="ko-KR" dirty="0" smtClean="0"/>
              <a:t>Disaster </a:t>
            </a:r>
            <a:r>
              <a:rPr lang="en-US" altLang="ko-KR" dirty="0" smtClean="0"/>
              <a:t>prevention</a:t>
            </a:r>
          </a:p>
          <a:p>
            <a:pPr lvl="1">
              <a:defRPr/>
            </a:pPr>
            <a:r>
              <a:rPr lang="en-US" altLang="ko-KR" dirty="0" err="1" smtClean="0"/>
              <a:t>Realtime</a:t>
            </a:r>
            <a:r>
              <a:rPr lang="en-US" altLang="ko-KR" dirty="0" smtClean="0"/>
              <a:t> constraint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Assisted navigation</a:t>
            </a:r>
          </a:p>
          <a:p>
            <a:pPr>
              <a:defRPr/>
            </a:pPr>
            <a:r>
              <a:rPr lang="en-US" altLang="ko-KR" dirty="0" smtClean="0"/>
              <a:t>Distributed tactical </a:t>
            </a:r>
            <a:r>
              <a:rPr lang="en-US" altLang="ko-KR" dirty="0" smtClean="0"/>
              <a:t>surveillance</a:t>
            </a:r>
          </a:p>
          <a:p>
            <a:pPr lvl="1">
              <a:defRPr/>
            </a:pPr>
            <a:r>
              <a:rPr lang="en-US" altLang="ko-KR" dirty="0" smtClean="0"/>
              <a:t>The location of sensors/observers have to be remained secure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Mine reconnaissance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History of </a:t>
            </a:r>
            <a:br>
              <a:rPr lang="en-US" altLang="ko-KR" sz="3300" dirty="0" smtClean="0"/>
            </a:br>
            <a:r>
              <a:rPr lang="en-US" altLang="ko-KR" sz="3300" dirty="0" smtClean="0"/>
              <a:t>Underwater Communication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ko-KR" dirty="0" smtClean="0"/>
              <a:t>During WWII (in 1945), an underwater telephone was developed to communicate with submarines.</a:t>
            </a:r>
          </a:p>
          <a:p>
            <a:pPr>
              <a:defRPr/>
            </a:pPr>
            <a:r>
              <a:rPr lang="en-US" altLang="ko-KR" dirty="0" smtClean="0"/>
              <a:t>Three types of wireless link</a:t>
            </a:r>
          </a:p>
          <a:p>
            <a:pPr lvl="1">
              <a:defRPr/>
            </a:pPr>
            <a:r>
              <a:rPr lang="en-US" altLang="ko-KR" b="1" dirty="0" smtClean="0"/>
              <a:t>Radio Frequency (RF) signal</a:t>
            </a:r>
          </a:p>
          <a:p>
            <a:pPr lvl="2">
              <a:defRPr/>
            </a:pPr>
            <a:r>
              <a:rPr lang="en-US" altLang="ko-KR" dirty="0" smtClean="0"/>
              <a:t>Only radio signal with extra low frequency (30-300Hz) can travel in sea water – Requires </a:t>
            </a:r>
            <a:r>
              <a:rPr lang="en-US" altLang="ko-KR" b="1" dirty="0" smtClean="0"/>
              <a:t>large antennae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high transmission </a:t>
            </a:r>
            <a:r>
              <a:rPr lang="en-US" altLang="ko-KR" b="1" dirty="0" smtClean="0"/>
              <a:t>power</a:t>
            </a:r>
            <a:endParaRPr lang="en-US" altLang="ko-KR" dirty="0" smtClean="0"/>
          </a:p>
          <a:p>
            <a:pPr lvl="1">
              <a:defRPr/>
            </a:pPr>
            <a:r>
              <a:rPr lang="en-US" altLang="ko-KR" b="1" dirty="0" smtClean="0"/>
              <a:t>Optical link</a:t>
            </a:r>
          </a:p>
          <a:p>
            <a:pPr lvl="2">
              <a:defRPr/>
            </a:pPr>
            <a:r>
              <a:rPr lang="en-US" altLang="ko-KR" dirty="0" smtClean="0"/>
              <a:t>Optical waves </a:t>
            </a:r>
            <a:r>
              <a:rPr lang="en-US" altLang="ko-KR" dirty="0" smtClean="0"/>
              <a:t>are significantly affected by scattering</a:t>
            </a:r>
          </a:p>
          <a:p>
            <a:pPr lvl="1">
              <a:defRPr/>
            </a:pPr>
            <a:r>
              <a:rPr lang="en-US" altLang="ko-KR" b="1" dirty="0" smtClean="0"/>
              <a:t>Acoustic link</a:t>
            </a:r>
          </a:p>
          <a:p>
            <a:pPr lvl="2">
              <a:defRPr/>
            </a:pPr>
            <a:r>
              <a:rPr lang="en-US" altLang="ko-KR" dirty="0" smtClean="0"/>
              <a:t>Practical solution</a:t>
            </a:r>
          </a:p>
          <a:p>
            <a:pPr>
              <a:defRPr/>
            </a:pPr>
            <a:r>
              <a:rPr lang="en-US" altLang="ko-KR" dirty="0" smtClean="0"/>
              <a:t>Acoustic communications are the typical physical layer technology in underwater networks</a:t>
            </a:r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>
                <a:solidFill>
                  <a:srgbClr val="FF0000"/>
                </a:solidFill>
              </a:rPr>
              <a:t>Challenges</a:t>
            </a:r>
            <a:endParaRPr lang="ko-KR" altLang="en-US" sz="3300" dirty="0">
              <a:solidFill>
                <a:srgbClr val="FF0000"/>
              </a:solidFill>
            </a:endParaRPr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b="1" dirty="0" smtClean="0"/>
              <a:t>Bandwidth</a:t>
            </a:r>
            <a:r>
              <a:rPr lang="en-US" altLang="ko-KR" dirty="0" smtClean="0"/>
              <a:t> is severely limited</a:t>
            </a:r>
          </a:p>
          <a:p>
            <a:pPr>
              <a:defRPr/>
            </a:pPr>
            <a:r>
              <a:rPr lang="en-US" altLang="ko-KR" dirty="0" smtClean="0"/>
              <a:t>Underwater </a:t>
            </a:r>
            <a:r>
              <a:rPr lang="en-US" altLang="ko-KR" b="1" dirty="0" smtClean="0"/>
              <a:t>channel is severely impaired </a:t>
            </a:r>
          </a:p>
          <a:p>
            <a:pPr lvl="1">
              <a:defRPr/>
            </a:pPr>
            <a:r>
              <a:rPr lang="en-US" altLang="ko-KR" dirty="0" smtClean="0"/>
              <a:t>Due to multi-path and fading.</a:t>
            </a:r>
          </a:p>
          <a:p>
            <a:pPr>
              <a:defRPr/>
            </a:pPr>
            <a:r>
              <a:rPr lang="en-US" altLang="ko-KR" dirty="0" smtClean="0"/>
              <a:t>Long and variable </a:t>
            </a:r>
            <a:r>
              <a:rPr lang="en-US" altLang="ko-KR" b="1" dirty="0" smtClean="0"/>
              <a:t>Propagation delay </a:t>
            </a:r>
          </a:p>
          <a:p>
            <a:pPr>
              <a:defRPr/>
            </a:pPr>
            <a:r>
              <a:rPr lang="en-US" altLang="ko-KR" dirty="0" smtClean="0"/>
              <a:t>High bit </a:t>
            </a:r>
            <a:r>
              <a:rPr lang="en-US" altLang="ko-KR" b="1" dirty="0" smtClean="0"/>
              <a:t>error rates </a:t>
            </a:r>
            <a:r>
              <a:rPr lang="en-US" altLang="ko-KR" dirty="0" smtClean="0"/>
              <a:t>and </a:t>
            </a:r>
            <a:r>
              <a:rPr lang="en-US" altLang="ko-KR" b="1" dirty="0" smtClean="0"/>
              <a:t>temporary losses of connectivity</a:t>
            </a:r>
          </a:p>
          <a:p>
            <a:pPr>
              <a:defRPr/>
            </a:pPr>
            <a:r>
              <a:rPr lang="en-US" altLang="ko-KR" b="1" dirty="0" smtClean="0"/>
              <a:t>Battery power </a:t>
            </a:r>
            <a:r>
              <a:rPr lang="en-US" altLang="ko-KR" dirty="0" smtClean="0"/>
              <a:t>is limited</a:t>
            </a:r>
          </a:p>
          <a:p>
            <a:pPr lvl="1">
              <a:defRPr/>
            </a:pPr>
            <a:r>
              <a:rPr lang="en-US" altLang="ko-KR" dirty="0" smtClean="0"/>
              <a:t>Usually batteries cannot be recharged since solar energy cannot be exploited</a:t>
            </a:r>
          </a:p>
          <a:p>
            <a:pPr>
              <a:defRPr/>
            </a:pPr>
            <a:r>
              <a:rPr lang="en-US" altLang="ko-KR" dirty="0" smtClean="0"/>
              <a:t>Underwater sensors are prone to failures because of </a:t>
            </a:r>
            <a:r>
              <a:rPr lang="en-US" altLang="ko-KR" b="1" dirty="0" smtClean="0"/>
              <a:t>fouling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corrosion</a:t>
            </a:r>
            <a:endParaRPr lang="en-US" altLang="ko-KR" b="1" dirty="0" smtClean="0"/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Design Issues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ko-KR" dirty="0" smtClean="0"/>
              <a:t>Design Issue - underwater sensor networks are expensive</a:t>
            </a:r>
          </a:p>
          <a:p>
            <a:pPr lvl="1">
              <a:defRPr/>
            </a:pPr>
            <a:r>
              <a:rPr lang="en-US" altLang="ko-KR" dirty="0" smtClean="0"/>
              <a:t>Has to be highly reliable</a:t>
            </a:r>
          </a:p>
          <a:p>
            <a:pPr lvl="1">
              <a:defRPr/>
            </a:pPr>
            <a:r>
              <a:rPr lang="en-US" altLang="ko-KR" dirty="0" smtClean="0"/>
              <a:t>Have to avoid a failure by a single point </a:t>
            </a:r>
          </a:p>
          <a:p>
            <a:pPr lvl="1">
              <a:defRPr/>
            </a:pPr>
            <a:r>
              <a:rPr lang="en-US" altLang="ko-KR" dirty="0" smtClean="0"/>
              <a:t>No bottleneck</a:t>
            </a:r>
          </a:p>
          <a:p>
            <a:pPr>
              <a:defRPr/>
            </a:pPr>
            <a:r>
              <a:rPr lang="en-US" altLang="ko-KR" dirty="0" smtClean="0"/>
              <a:t>Three architectures</a:t>
            </a:r>
          </a:p>
          <a:p>
            <a:pPr lvl="1">
              <a:defRPr/>
            </a:pPr>
            <a:r>
              <a:rPr lang="en-US" altLang="ko-KR" dirty="0" smtClean="0"/>
              <a:t>Static two-dimensional UW-ASNs for ocean bottom monitoring</a:t>
            </a:r>
          </a:p>
          <a:p>
            <a:pPr lvl="2">
              <a:defRPr/>
            </a:pPr>
            <a:r>
              <a:rPr lang="en-US" altLang="ko-KR" dirty="0" smtClean="0"/>
              <a:t>Environmental monitoring</a:t>
            </a:r>
          </a:p>
          <a:p>
            <a:pPr lvl="1">
              <a:defRPr/>
            </a:pPr>
            <a:r>
              <a:rPr lang="en-US" altLang="ko-KR" dirty="0" smtClean="0"/>
              <a:t>Static three-dimensional UW-ASNs for ocean-column monitoring</a:t>
            </a:r>
          </a:p>
          <a:p>
            <a:pPr lvl="2">
              <a:defRPr/>
            </a:pPr>
            <a:r>
              <a:rPr lang="en-US" altLang="ko-KR" dirty="0" smtClean="0"/>
              <a:t>Surveillance application, monitoring of ocean phenomena</a:t>
            </a:r>
          </a:p>
          <a:p>
            <a:pPr lvl="1">
              <a:defRPr/>
            </a:pPr>
            <a:r>
              <a:rPr lang="en-US" altLang="ko-KR" dirty="0" smtClean="0"/>
              <a:t>Three-dimensional networks of autonomous underwater vehicles (AUVs).</a:t>
            </a:r>
          </a:p>
          <a:p>
            <a:pPr>
              <a:defRPr/>
            </a:pP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Routing in USN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ko-KR" dirty="0" smtClean="0"/>
              <a:t>Multi-hop transmission is still efficient than direct transmission</a:t>
            </a:r>
          </a:p>
          <a:p>
            <a:pPr>
              <a:defRPr/>
            </a:pPr>
            <a:r>
              <a:rPr lang="en-US" altLang="ko-KR" dirty="0" smtClean="0"/>
              <a:t>Multi-hop routing incurs extra overheads</a:t>
            </a:r>
          </a:p>
          <a:p>
            <a:pPr lvl="1">
              <a:defRPr/>
            </a:pPr>
            <a:r>
              <a:rPr lang="en-US" altLang="ko-KR" dirty="0" smtClean="0"/>
              <a:t>For good routing decision, information has to be diffused and cause extra signaling and computation </a:t>
            </a:r>
          </a:p>
          <a:p>
            <a:pPr>
              <a:defRPr/>
            </a:pPr>
            <a:r>
              <a:rPr lang="en-US" altLang="ko-KR" dirty="0" smtClean="0"/>
              <a:t>Ideal routing scheme for USN</a:t>
            </a:r>
          </a:p>
          <a:p>
            <a:pPr lvl="1">
              <a:defRPr/>
            </a:pPr>
            <a:r>
              <a:rPr lang="en-US" altLang="ko-KR" dirty="0" smtClean="0"/>
              <a:t>exploiting multi-hop paths</a:t>
            </a:r>
          </a:p>
          <a:p>
            <a:pPr lvl="1">
              <a:defRPr/>
            </a:pPr>
            <a:r>
              <a:rPr lang="en-US" altLang="ko-KR" dirty="0" smtClean="0"/>
              <a:t>minimizing the signaling overhead necessary to construct underwater paths</a:t>
            </a: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Architecture for 2D underwater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sensor networks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12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7" name="Picture 6" descr="2D_ar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676400"/>
            <a:ext cx="4953000" cy="3714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5389602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</a:t>
            </a:r>
            <a:r>
              <a:rPr lang="en-US" sz="1200" dirty="0" smtClean="0"/>
              <a:t>Image Source: </a:t>
            </a:r>
            <a:r>
              <a:rPr lang="en-US" sz="1200" dirty="0" smtClean="0">
                <a:hlinkClick r:id="rId3"/>
              </a:rPr>
              <a:t>http://www.ece.gatech.edu/research/labs/bwn/UWASN/figures/2D_arch.gif</a:t>
            </a:r>
            <a:r>
              <a:rPr lang="en-US" sz="1200" dirty="0" smtClean="0"/>
              <a:t> 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8888</TotalTime>
  <Words>998</Words>
  <Application>Microsoft Office PowerPoint</Application>
  <PresentationFormat>On-screen Show (4:3)</PresentationFormat>
  <Paragraphs>147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모양</vt:lpstr>
      <vt:lpstr>Underwater Acoustic Sensor  Networks: New Challenges </vt:lpstr>
      <vt:lpstr>Underwater Sensor Networks?</vt:lpstr>
      <vt:lpstr>Motivation</vt:lpstr>
      <vt:lpstr>Applications</vt:lpstr>
      <vt:lpstr>History of  Underwater Communication</vt:lpstr>
      <vt:lpstr>Challenges</vt:lpstr>
      <vt:lpstr>Design Issues</vt:lpstr>
      <vt:lpstr>Routing in USN</vt:lpstr>
      <vt:lpstr>Architecture for 2D underwater  sensor networks</vt:lpstr>
      <vt:lpstr>Architecture for 3D underwater  sensor networks.</vt:lpstr>
      <vt:lpstr>Sensor networks with Autonomous Underwater Vehicles (AUVs)</vt:lpstr>
      <vt:lpstr>Basics of Acoustic Propagation</vt:lpstr>
      <vt:lpstr>Design Challenges</vt:lpstr>
      <vt:lpstr>Design Challenges</vt:lpstr>
      <vt:lpstr>A Cross-Layer Protocol Stack</vt:lpstr>
      <vt:lpstr>USN Network Layer</vt:lpstr>
      <vt:lpstr>Research Issues for USN Network Layer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totheast</cp:lastModifiedBy>
  <cp:revision>1288</cp:revision>
  <dcterms:created xsi:type="dcterms:W3CDTF">2008-01-19T15:55:43Z</dcterms:created>
  <dcterms:modified xsi:type="dcterms:W3CDTF">2008-09-12T15:26:02Z</dcterms:modified>
</cp:coreProperties>
</file>