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89" r:id="rId3"/>
    <p:sldId id="408" r:id="rId4"/>
    <p:sldId id="390" r:id="rId5"/>
    <p:sldId id="392" r:id="rId6"/>
    <p:sldId id="391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9" r:id="rId16"/>
    <p:sldId id="401" r:id="rId17"/>
    <p:sldId id="402" r:id="rId18"/>
    <p:sldId id="403" r:id="rId19"/>
    <p:sldId id="404" r:id="rId20"/>
    <p:sldId id="405" r:id="rId21"/>
    <p:sldId id="406" r:id="rId22"/>
    <p:sldId id="407" r:id="rId23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>
        <p:scale>
          <a:sx n="75" d="100"/>
          <a:sy n="75" d="100"/>
        </p:scale>
        <p:origin x="-106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4.wmf"/><Relationship Id="rId2" Type="http://schemas.openxmlformats.org/officeDocument/2006/relationships/image" Target="../media/image9.wmf"/><Relationship Id="rId16" Type="http://schemas.openxmlformats.org/officeDocument/2006/relationships/image" Target="../media/image20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6.wmf"/><Relationship Id="rId5" Type="http://schemas.openxmlformats.org/officeDocument/2006/relationships/image" Target="../media/image12.wmf"/><Relationship Id="rId15" Type="http://schemas.openxmlformats.org/officeDocument/2006/relationships/image" Target="../media/image19.wmf"/><Relationship Id="rId10" Type="http://schemas.openxmlformats.org/officeDocument/2006/relationships/image" Target="../media/image3.wmf"/><Relationship Id="rId4" Type="http://schemas.openxmlformats.org/officeDocument/2006/relationships/image" Target="../media/image11.wmf"/><Relationship Id="rId9" Type="http://schemas.openxmlformats.org/officeDocument/2006/relationships/image" Target="../media/image2.wmf"/><Relationship Id="rId1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25.wmf"/><Relationship Id="rId3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image" Target="../media/image20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3.wmf"/><Relationship Id="rId11" Type="http://schemas.openxmlformats.org/officeDocument/2006/relationships/image" Target="../media/image19.wmf"/><Relationship Id="rId5" Type="http://schemas.openxmlformats.org/officeDocument/2006/relationships/image" Target="../media/image2.wmf"/><Relationship Id="rId10" Type="http://schemas.openxmlformats.org/officeDocument/2006/relationships/image" Target="../media/image18.wmf"/><Relationship Id="rId4" Type="http://schemas.openxmlformats.org/officeDocument/2006/relationships/image" Target="../media/image24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.wmf"/><Relationship Id="rId7" Type="http://schemas.openxmlformats.org/officeDocument/2006/relationships/image" Target="../media/image29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28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2008-09-19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image" Target="../media/image32.jpeg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7.jpeg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4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Relationship Id="rId14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28800"/>
          </a:xfrm>
        </p:spPr>
        <p:txBody>
          <a:bodyPr>
            <a:noAutofit/>
          </a:bodyPr>
          <a:lstStyle/>
          <a:p>
            <a:r>
              <a:rPr lang="en-US" altLang="ko-KR" sz="3400" dirty="0" smtClean="0"/>
              <a:t>Route Recovery in Vertex-Disjoint Multipath Routing for Many-To-One Sensor Networks</a:t>
            </a:r>
            <a:endParaRPr lang="ko-KR" altLang="en-US" sz="3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400" dirty="0" smtClean="0"/>
              <a:t>Wei Cheng, Kai Xing, </a:t>
            </a:r>
            <a:r>
              <a:rPr lang="en-US" sz="1400" dirty="0" err="1" smtClean="0"/>
              <a:t>Xiuzhen</a:t>
            </a:r>
            <a:r>
              <a:rPr lang="en-US" sz="1400" dirty="0" smtClean="0"/>
              <a:t> Cheng, </a:t>
            </a:r>
            <a:r>
              <a:rPr lang="en-US" sz="1400" dirty="0" err="1" smtClean="0"/>
              <a:t>Xicheng</a:t>
            </a:r>
            <a:r>
              <a:rPr lang="en-US" sz="1400" dirty="0" smtClean="0"/>
              <a:t> Lu, </a:t>
            </a:r>
            <a:r>
              <a:rPr lang="en-US" sz="1400" dirty="0" err="1" smtClean="0"/>
              <a:t>Zexin</a:t>
            </a:r>
            <a:r>
              <a:rPr lang="en-US" sz="1400" dirty="0" smtClean="0"/>
              <a:t> Lu, </a:t>
            </a:r>
            <a:r>
              <a:rPr lang="en-US" sz="1400" dirty="0" err="1" smtClean="0"/>
              <a:t>Jinshu</a:t>
            </a:r>
            <a:r>
              <a:rPr lang="en-US" sz="1400" dirty="0" smtClean="0"/>
              <a:t> Su, </a:t>
            </a:r>
            <a:r>
              <a:rPr lang="en-US" sz="1400" dirty="0" err="1" smtClean="0"/>
              <a:t>Baosheng</a:t>
            </a:r>
            <a:r>
              <a:rPr lang="en-US" sz="1400" dirty="0" smtClean="0"/>
              <a:t> Wang, and </a:t>
            </a:r>
            <a:r>
              <a:rPr lang="en-US" sz="1400" dirty="0" err="1" smtClean="0"/>
              <a:t>Yujun</a:t>
            </a:r>
            <a:r>
              <a:rPr lang="en-US" sz="1400" dirty="0" smtClean="0"/>
              <a:t> Liu, "Route Recovery in Vertex-Disjoint Multipath Routing for Many-To-One </a:t>
            </a:r>
            <a:br>
              <a:rPr lang="en-US" sz="1400" dirty="0" smtClean="0"/>
            </a:br>
            <a:r>
              <a:rPr lang="en-US" sz="1400" dirty="0" smtClean="0"/>
              <a:t>Sensor Networks," MOBIHOC 2008, pp. 209-219, </a:t>
            </a:r>
            <a:r>
              <a:rPr lang="en-US" sz="1400" dirty="0" err="1" smtClean="0"/>
              <a:t>Hongkong</a:t>
            </a:r>
            <a:r>
              <a:rPr lang="en-US" sz="1400" dirty="0" smtClean="0"/>
              <a:t>, China, May 26-30, 2008.  </a:t>
            </a: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September 19, 2008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3.6</a:t>
            </a:r>
          </a:p>
          <a:p>
            <a:pPr lvl="1">
              <a:defRPr/>
            </a:pPr>
            <a:r>
              <a:rPr lang="en-US" altLang="ko-KR" dirty="0" smtClean="0"/>
              <a:t>    ‘s </a:t>
            </a:r>
            <a:r>
              <a:rPr lang="en-US" altLang="ko-KR" dirty="0" err="1" smtClean="0"/>
              <a:t>subpath</a:t>
            </a:r>
            <a:r>
              <a:rPr lang="en-US" altLang="ko-KR" dirty="0" smtClean="0"/>
              <a:t> from an effective partition node to     is called an effective residual path.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1219200" y="2120900"/>
          <a:ext cx="454025" cy="534988"/>
        </p:xfrm>
        <a:graphic>
          <a:graphicData uri="http://schemas.openxmlformats.org/presentationml/2006/ole">
            <p:oleObj spid="_x0000_s4101" name="수식" r:id="rId3" imgW="215640" imgH="253800" progId="Equation.3">
              <p:embed/>
            </p:oleObj>
          </a:graphicData>
        </a:graphic>
      </p:graphicFrame>
      <p:sp>
        <p:nvSpPr>
          <p:cNvPr id="19" name="자유형 18"/>
          <p:cNvSpPr/>
          <p:nvPr/>
        </p:nvSpPr>
        <p:spPr>
          <a:xfrm>
            <a:off x="3086100" y="4452937"/>
            <a:ext cx="2946400" cy="876300"/>
          </a:xfrm>
          <a:custGeom>
            <a:avLst/>
            <a:gdLst>
              <a:gd name="connsiteX0" fmla="*/ 0 w 2946400"/>
              <a:gd name="connsiteY0" fmla="*/ 876300 h 876300"/>
              <a:gd name="connsiteX1" fmla="*/ 901700 w 2946400"/>
              <a:gd name="connsiteY1" fmla="*/ 571500 h 876300"/>
              <a:gd name="connsiteX2" fmla="*/ 1790700 w 2946400"/>
              <a:gd name="connsiteY2" fmla="*/ 127000 h 876300"/>
              <a:gd name="connsiteX3" fmla="*/ 2946400 w 2946400"/>
              <a:gd name="connsiteY3" fmla="*/ 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876300">
                <a:moveTo>
                  <a:pt x="0" y="876300"/>
                </a:moveTo>
                <a:cubicBezTo>
                  <a:pt x="301625" y="786341"/>
                  <a:pt x="603250" y="696383"/>
                  <a:pt x="901700" y="571500"/>
                </a:cubicBezTo>
                <a:cubicBezTo>
                  <a:pt x="1200150" y="446617"/>
                  <a:pt x="1449917" y="222250"/>
                  <a:pt x="1790700" y="127000"/>
                </a:cubicBezTo>
                <a:cubicBezTo>
                  <a:pt x="2131483" y="31750"/>
                  <a:pt x="2946400" y="0"/>
                  <a:pt x="29464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2717800" y="4668837"/>
          <a:ext cx="293688" cy="373063"/>
        </p:xfrm>
        <a:graphic>
          <a:graphicData uri="http://schemas.openxmlformats.org/presentationml/2006/ole">
            <p:oleObj spid="_x0000_s4108" name="수식" r:id="rId4" imgW="139680" imgH="177480" progId="Equation.3">
              <p:embed/>
            </p:oleObj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2755900" y="5214937"/>
          <a:ext cx="320675" cy="347663"/>
        </p:xfrm>
        <a:graphic>
          <a:graphicData uri="http://schemas.openxmlformats.org/presentationml/2006/ole">
            <p:oleObj spid="_x0000_s4109" name="수식" r:id="rId5" imgW="152280" imgH="164880" progId="Equation.3">
              <p:embed/>
            </p:oleObj>
          </a:graphicData>
        </a:graphic>
      </p:graphicFrame>
      <p:sp>
        <p:nvSpPr>
          <p:cNvPr id="22" name="자유형 21"/>
          <p:cNvSpPr/>
          <p:nvPr/>
        </p:nvSpPr>
        <p:spPr>
          <a:xfrm>
            <a:off x="2959100" y="3724804"/>
            <a:ext cx="3073400" cy="1424516"/>
          </a:xfrm>
          <a:custGeom>
            <a:avLst/>
            <a:gdLst>
              <a:gd name="connsiteX0" fmla="*/ 0 w 3073400"/>
              <a:gd name="connsiteY0" fmla="*/ 1007533 h 1424516"/>
              <a:gd name="connsiteX1" fmla="*/ 533400 w 3073400"/>
              <a:gd name="connsiteY1" fmla="*/ 182033 h 1424516"/>
              <a:gd name="connsiteX2" fmla="*/ 2044700 w 3073400"/>
              <a:gd name="connsiteY2" fmla="*/ 1413933 h 1424516"/>
              <a:gd name="connsiteX3" fmla="*/ 2578100 w 3073400"/>
              <a:gd name="connsiteY3" fmla="*/ 118533 h 1424516"/>
              <a:gd name="connsiteX4" fmla="*/ 3073400 w 3073400"/>
              <a:gd name="connsiteY4" fmla="*/ 702733 h 142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400" h="1424516">
                <a:moveTo>
                  <a:pt x="0" y="1007533"/>
                </a:moveTo>
                <a:cubicBezTo>
                  <a:pt x="96308" y="560916"/>
                  <a:pt x="192617" y="114300"/>
                  <a:pt x="533400" y="182033"/>
                </a:cubicBezTo>
                <a:cubicBezTo>
                  <a:pt x="874183" y="249766"/>
                  <a:pt x="1703917" y="1424516"/>
                  <a:pt x="2044700" y="1413933"/>
                </a:cubicBezTo>
                <a:cubicBezTo>
                  <a:pt x="2385483" y="1403350"/>
                  <a:pt x="2406650" y="237066"/>
                  <a:pt x="2578100" y="118533"/>
                </a:cubicBezTo>
                <a:cubicBezTo>
                  <a:pt x="2749550" y="0"/>
                  <a:pt x="2978150" y="641350"/>
                  <a:pt x="3073400" y="70273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6070600" y="4258204"/>
          <a:ext cx="293688" cy="347663"/>
        </p:xfrm>
        <a:graphic>
          <a:graphicData uri="http://schemas.openxmlformats.org/presentationml/2006/ole">
            <p:oleObj spid="_x0000_s4110" name="수식" r:id="rId6" imgW="139680" imgH="164880" progId="Equation.3">
              <p:embed/>
            </p:oleObj>
          </a:graphicData>
        </a:graphic>
      </p:graphicFrame>
      <p:sp>
        <p:nvSpPr>
          <p:cNvPr id="24" name="자유형 23"/>
          <p:cNvSpPr/>
          <p:nvPr/>
        </p:nvSpPr>
        <p:spPr>
          <a:xfrm>
            <a:off x="2910417" y="3545417"/>
            <a:ext cx="3213100" cy="1214966"/>
          </a:xfrm>
          <a:custGeom>
            <a:avLst/>
            <a:gdLst>
              <a:gd name="connsiteX0" fmla="*/ 35983 w 3213100"/>
              <a:gd name="connsiteY0" fmla="*/ 1191683 h 1214966"/>
              <a:gd name="connsiteX1" fmla="*/ 188383 w 3213100"/>
              <a:gd name="connsiteY1" fmla="*/ 162983 h 1214966"/>
              <a:gd name="connsiteX2" fmla="*/ 1166283 w 3213100"/>
              <a:gd name="connsiteY2" fmla="*/ 213783 h 1214966"/>
              <a:gd name="connsiteX3" fmla="*/ 1890183 w 3213100"/>
              <a:gd name="connsiteY3" fmla="*/ 1204383 h 1214966"/>
              <a:gd name="connsiteX4" fmla="*/ 2334683 w 3213100"/>
              <a:gd name="connsiteY4" fmla="*/ 277283 h 1214966"/>
              <a:gd name="connsiteX5" fmla="*/ 2728383 w 3213100"/>
              <a:gd name="connsiteY5" fmla="*/ 74083 h 1214966"/>
              <a:gd name="connsiteX6" fmla="*/ 3147483 w 3213100"/>
              <a:gd name="connsiteY6" fmla="*/ 518583 h 1214966"/>
              <a:gd name="connsiteX7" fmla="*/ 3109383 w 3213100"/>
              <a:gd name="connsiteY7" fmla="*/ 912283 h 121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3100" h="1214966">
                <a:moveTo>
                  <a:pt x="35983" y="1191683"/>
                </a:moveTo>
                <a:cubicBezTo>
                  <a:pt x="17991" y="758824"/>
                  <a:pt x="0" y="325966"/>
                  <a:pt x="188383" y="162983"/>
                </a:cubicBezTo>
                <a:cubicBezTo>
                  <a:pt x="376766" y="0"/>
                  <a:pt x="882650" y="40216"/>
                  <a:pt x="1166283" y="213783"/>
                </a:cubicBezTo>
                <a:cubicBezTo>
                  <a:pt x="1449916" y="387350"/>
                  <a:pt x="1695450" y="1193800"/>
                  <a:pt x="1890183" y="1204383"/>
                </a:cubicBezTo>
                <a:cubicBezTo>
                  <a:pt x="2084916" y="1214966"/>
                  <a:pt x="2194983" y="465666"/>
                  <a:pt x="2334683" y="277283"/>
                </a:cubicBezTo>
                <a:cubicBezTo>
                  <a:pt x="2474383" y="88900"/>
                  <a:pt x="2592916" y="33866"/>
                  <a:pt x="2728383" y="74083"/>
                </a:cubicBezTo>
                <a:cubicBezTo>
                  <a:pt x="2863850" y="114300"/>
                  <a:pt x="3083983" y="378883"/>
                  <a:pt x="3147483" y="518583"/>
                </a:cubicBezTo>
                <a:cubicBezTo>
                  <a:pt x="3210983" y="658283"/>
                  <a:pt x="3213100" y="874183"/>
                  <a:pt x="3109383" y="91228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1651000" y="2590800"/>
          <a:ext cx="293688" cy="347662"/>
        </p:xfrm>
        <a:graphic>
          <a:graphicData uri="http://schemas.openxmlformats.org/presentationml/2006/ole">
            <p:oleObj spid="_x0000_s4114" name="수식" r:id="rId7" imgW="139680" imgH="164880" progId="Equation.3">
              <p:embed/>
            </p:oleObj>
          </a:graphicData>
        </a:graphic>
      </p:graphicFrame>
      <p:cxnSp>
        <p:nvCxnSpPr>
          <p:cNvPr id="31" name="직선 화살표 연결선 30"/>
          <p:cNvCxnSpPr/>
          <p:nvPr/>
        </p:nvCxnSpPr>
        <p:spPr>
          <a:xfrm flipV="1">
            <a:off x="5410200" y="4546600"/>
            <a:ext cx="685800" cy="76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Algorithm Flip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5" name="그림 14" descr="Captur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4572000" cy="3609048"/>
          </a:xfrm>
          <a:prstGeom prst="rect">
            <a:avLst/>
          </a:prstGeom>
        </p:spPr>
      </p:pic>
      <p:sp>
        <p:nvSpPr>
          <p:cNvPr id="16" name="자유형 15"/>
          <p:cNvSpPr/>
          <p:nvPr/>
        </p:nvSpPr>
        <p:spPr>
          <a:xfrm>
            <a:off x="5473700" y="3976158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5181600" y="3978275"/>
          <a:ext cx="293688" cy="373063"/>
        </p:xfrm>
        <a:graphic>
          <a:graphicData uri="http://schemas.openxmlformats.org/presentationml/2006/ole">
            <p:oleObj spid="_x0000_s5127" name="수식" r:id="rId4" imgW="139680" imgH="177480" progId="Equation.3">
              <p:embed/>
            </p:oleObj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5143500" y="5087408"/>
          <a:ext cx="320675" cy="347663"/>
        </p:xfrm>
        <a:graphic>
          <a:graphicData uri="http://schemas.openxmlformats.org/presentationml/2006/ole">
            <p:oleObj spid="_x0000_s5128" name="수식" r:id="rId5" imgW="152280" imgH="164880" progId="Equation.3">
              <p:embed/>
            </p:oleObj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/>
        </p:nvGraphicFramePr>
        <p:xfrm>
          <a:off x="8458200" y="4130675"/>
          <a:ext cx="293688" cy="347663"/>
        </p:xfrm>
        <a:graphic>
          <a:graphicData uri="http://schemas.openxmlformats.org/presentationml/2006/ole">
            <p:oleObj spid="_x0000_s5129" name="수식" r:id="rId6" imgW="139680" imgH="164880" progId="Equation.3">
              <p:embed/>
            </p:oleObj>
          </a:graphicData>
        </a:graphic>
      </p:graphicFrame>
      <p:sp>
        <p:nvSpPr>
          <p:cNvPr id="41" name="자유형 40"/>
          <p:cNvSpPr/>
          <p:nvPr/>
        </p:nvSpPr>
        <p:spPr>
          <a:xfrm>
            <a:off x="5499100" y="3508375"/>
            <a:ext cx="2857500" cy="880533"/>
          </a:xfrm>
          <a:custGeom>
            <a:avLst/>
            <a:gdLst>
              <a:gd name="connsiteX0" fmla="*/ 0 w 2857500"/>
              <a:gd name="connsiteY0" fmla="*/ 749300 h 880533"/>
              <a:gd name="connsiteX1" fmla="*/ 711200 w 2857500"/>
              <a:gd name="connsiteY1" fmla="*/ 0 h 880533"/>
              <a:gd name="connsiteX2" fmla="*/ 1435100 w 2857500"/>
              <a:gd name="connsiteY2" fmla="*/ 749300 h 880533"/>
              <a:gd name="connsiteX3" fmla="*/ 2857500 w 2857500"/>
              <a:gd name="connsiteY3" fmla="*/ 787400 h 88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7500" h="880533">
                <a:moveTo>
                  <a:pt x="0" y="749300"/>
                </a:moveTo>
                <a:cubicBezTo>
                  <a:pt x="236008" y="374650"/>
                  <a:pt x="472017" y="0"/>
                  <a:pt x="711200" y="0"/>
                </a:cubicBezTo>
                <a:cubicBezTo>
                  <a:pt x="950383" y="0"/>
                  <a:pt x="1077383" y="618067"/>
                  <a:pt x="1435100" y="749300"/>
                </a:cubicBezTo>
                <a:cubicBezTo>
                  <a:pt x="1792817" y="880533"/>
                  <a:pt x="2709333" y="817033"/>
                  <a:pt x="2857500" y="7874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자유형 41"/>
          <p:cNvSpPr/>
          <p:nvPr/>
        </p:nvSpPr>
        <p:spPr>
          <a:xfrm>
            <a:off x="5486400" y="4308475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자유형 42"/>
          <p:cNvSpPr/>
          <p:nvPr/>
        </p:nvSpPr>
        <p:spPr>
          <a:xfrm>
            <a:off x="5486400" y="4244975"/>
            <a:ext cx="2895600" cy="1155700"/>
          </a:xfrm>
          <a:custGeom>
            <a:avLst/>
            <a:gdLst>
              <a:gd name="connsiteX0" fmla="*/ 0 w 2895600"/>
              <a:gd name="connsiteY0" fmla="*/ 0 h 1155700"/>
              <a:gd name="connsiteX1" fmla="*/ 1206500 w 2895600"/>
              <a:gd name="connsiteY1" fmla="*/ 1092200 h 1155700"/>
              <a:gd name="connsiteX2" fmla="*/ 2057400 w 2895600"/>
              <a:gd name="connsiteY2" fmla="*/ 381000 h 1155700"/>
              <a:gd name="connsiteX3" fmla="*/ 2895600 w 2895600"/>
              <a:gd name="connsiteY3" fmla="*/ 762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600" h="1155700">
                <a:moveTo>
                  <a:pt x="0" y="0"/>
                </a:moveTo>
                <a:cubicBezTo>
                  <a:pt x="431800" y="514350"/>
                  <a:pt x="863600" y="1028700"/>
                  <a:pt x="1206500" y="1092200"/>
                </a:cubicBezTo>
                <a:cubicBezTo>
                  <a:pt x="1549400" y="1155700"/>
                  <a:pt x="1775883" y="550333"/>
                  <a:pt x="2057400" y="381000"/>
                </a:cubicBezTo>
                <a:cubicBezTo>
                  <a:pt x="2338917" y="211667"/>
                  <a:pt x="2617258" y="143933"/>
                  <a:pt x="2895600" y="762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6604000" y="3546475"/>
          <a:ext cx="293688" cy="454025"/>
        </p:xfrm>
        <a:graphic>
          <a:graphicData uri="http://schemas.openxmlformats.org/presentationml/2006/ole">
            <p:oleObj spid="_x0000_s5137" name="수식" r:id="rId7" imgW="139680" imgH="215640" progId="Equation.3">
              <p:embed/>
            </p:oleObj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7108825" y="5032375"/>
          <a:ext cx="320675" cy="454025"/>
        </p:xfrm>
        <a:graphic>
          <a:graphicData uri="http://schemas.openxmlformats.org/presentationml/2006/ole">
            <p:oleObj spid="_x0000_s5138" name="수식" r:id="rId8" imgW="152280" imgH="215640" progId="Equation.3">
              <p:embed/>
            </p:oleObj>
          </a:graphicData>
        </a:graphic>
      </p:graphicFrame>
      <p:sp>
        <p:nvSpPr>
          <p:cNvPr id="44" name="자유형 43"/>
          <p:cNvSpPr/>
          <p:nvPr/>
        </p:nvSpPr>
        <p:spPr>
          <a:xfrm>
            <a:off x="5484812" y="1915583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5" name="Object 10"/>
          <p:cNvGraphicFramePr>
            <a:graphicFrameLocks noChangeAspect="1"/>
          </p:cNvGraphicFramePr>
          <p:nvPr/>
        </p:nvGraphicFramePr>
        <p:xfrm>
          <a:off x="5192712" y="1917700"/>
          <a:ext cx="293688" cy="373063"/>
        </p:xfrm>
        <a:graphic>
          <a:graphicData uri="http://schemas.openxmlformats.org/presentationml/2006/ole">
            <p:oleObj spid="_x0000_s5139" name="수식" r:id="rId9" imgW="139680" imgH="177480" progId="Equation.3">
              <p:embed/>
            </p:oleObj>
          </a:graphicData>
        </a:graphic>
      </p:graphicFrame>
      <p:graphicFrame>
        <p:nvGraphicFramePr>
          <p:cNvPr id="46" name="Object 11"/>
          <p:cNvGraphicFramePr>
            <a:graphicFrameLocks noChangeAspect="1"/>
          </p:cNvGraphicFramePr>
          <p:nvPr/>
        </p:nvGraphicFramePr>
        <p:xfrm>
          <a:off x="5154612" y="3026833"/>
          <a:ext cx="320675" cy="347663"/>
        </p:xfrm>
        <a:graphic>
          <a:graphicData uri="http://schemas.openxmlformats.org/presentationml/2006/ole">
            <p:oleObj spid="_x0000_s5140" name="수식" r:id="rId10" imgW="152280" imgH="164880" progId="Equation.3">
              <p:embed/>
            </p:oleObj>
          </a:graphicData>
        </a:graphic>
      </p:graphicFrame>
      <p:graphicFrame>
        <p:nvGraphicFramePr>
          <p:cNvPr id="47" name="Object 14"/>
          <p:cNvGraphicFramePr>
            <a:graphicFrameLocks noChangeAspect="1"/>
          </p:cNvGraphicFramePr>
          <p:nvPr/>
        </p:nvGraphicFramePr>
        <p:xfrm>
          <a:off x="8469312" y="2070100"/>
          <a:ext cx="293688" cy="347663"/>
        </p:xfrm>
        <a:graphic>
          <a:graphicData uri="http://schemas.openxmlformats.org/presentationml/2006/ole">
            <p:oleObj spid="_x0000_s5141" name="수식" r:id="rId11" imgW="139680" imgH="164880" progId="Equation.3">
              <p:embed/>
            </p:oleObj>
          </a:graphicData>
        </a:graphic>
      </p:graphicFrame>
      <p:sp>
        <p:nvSpPr>
          <p:cNvPr id="49" name="자유형 48"/>
          <p:cNvSpPr/>
          <p:nvPr/>
        </p:nvSpPr>
        <p:spPr>
          <a:xfrm>
            <a:off x="5497512" y="2247900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자유형 52"/>
          <p:cNvSpPr/>
          <p:nvPr/>
        </p:nvSpPr>
        <p:spPr>
          <a:xfrm>
            <a:off x="5473700" y="1107017"/>
            <a:ext cx="2946400" cy="1090083"/>
          </a:xfrm>
          <a:custGeom>
            <a:avLst/>
            <a:gdLst>
              <a:gd name="connsiteX0" fmla="*/ 0 w 2946400"/>
              <a:gd name="connsiteY0" fmla="*/ 1001183 h 1090083"/>
              <a:gd name="connsiteX1" fmla="*/ 711200 w 2946400"/>
              <a:gd name="connsiteY1" fmla="*/ 264583 h 1090083"/>
              <a:gd name="connsiteX2" fmla="*/ 2057400 w 2946400"/>
              <a:gd name="connsiteY2" fmla="*/ 137583 h 1090083"/>
              <a:gd name="connsiteX3" fmla="*/ 2946400 w 2946400"/>
              <a:gd name="connsiteY3" fmla="*/ 1090083 h 109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090083">
                <a:moveTo>
                  <a:pt x="0" y="1001183"/>
                </a:moveTo>
                <a:cubicBezTo>
                  <a:pt x="184150" y="704849"/>
                  <a:pt x="368300" y="408516"/>
                  <a:pt x="711200" y="264583"/>
                </a:cubicBezTo>
                <a:cubicBezTo>
                  <a:pt x="1054100" y="120650"/>
                  <a:pt x="1684867" y="0"/>
                  <a:pt x="2057400" y="137583"/>
                </a:cubicBezTo>
                <a:cubicBezTo>
                  <a:pt x="2429933" y="275166"/>
                  <a:pt x="2815167" y="958850"/>
                  <a:pt x="2946400" y="109008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자유형 53"/>
          <p:cNvSpPr/>
          <p:nvPr/>
        </p:nvSpPr>
        <p:spPr>
          <a:xfrm>
            <a:off x="5433483" y="690033"/>
            <a:ext cx="3012017" cy="1532467"/>
          </a:xfrm>
          <a:custGeom>
            <a:avLst/>
            <a:gdLst>
              <a:gd name="connsiteX0" fmla="*/ 40217 w 3012017"/>
              <a:gd name="connsiteY0" fmla="*/ 1405467 h 1532467"/>
              <a:gd name="connsiteX1" fmla="*/ 332317 w 3012017"/>
              <a:gd name="connsiteY1" fmla="*/ 364067 h 1532467"/>
              <a:gd name="connsiteX2" fmla="*/ 2034117 w 3012017"/>
              <a:gd name="connsiteY2" fmla="*/ 33867 h 1532467"/>
              <a:gd name="connsiteX3" fmla="*/ 2770717 w 3012017"/>
              <a:gd name="connsiteY3" fmla="*/ 567267 h 1532467"/>
              <a:gd name="connsiteX4" fmla="*/ 3012017 w 3012017"/>
              <a:gd name="connsiteY4" fmla="*/ 1532467 h 153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2017" h="1532467">
                <a:moveTo>
                  <a:pt x="40217" y="1405467"/>
                </a:moveTo>
                <a:cubicBezTo>
                  <a:pt x="20108" y="999067"/>
                  <a:pt x="0" y="592667"/>
                  <a:pt x="332317" y="364067"/>
                </a:cubicBezTo>
                <a:cubicBezTo>
                  <a:pt x="664634" y="135467"/>
                  <a:pt x="1627717" y="0"/>
                  <a:pt x="2034117" y="33867"/>
                </a:cubicBezTo>
                <a:cubicBezTo>
                  <a:pt x="2440517" y="67734"/>
                  <a:pt x="2607734" y="317500"/>
                  <a:pt x="2770717" y="567267"/>
                </a:cubicBezTo>
                <a:cubicBezTo>
                  <a:pt x="2933700" y="817034"/>
                  <a:pt x="3012017" y="1405467"/>
                  <a:pt x="3012017" y="153246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(One More Vertex-Disjoint Path)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11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3.7</a:t>
            </a:r>
          </a:p>
          <a:p>
            <a:pPr lvl="1">
              <a:defRPr/>
            </a:pPr>
            <a:r>
              <a:rPr lang="en-US" altLang="ko-KR" dirty="0" smtClean="0"/>
              <a:t>If a node has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 known vertex-disjoint paths to the sink node, it is called a </a:t>
            </a:r>
            <a:r>
              <a:rPr lang="en-US" altLang="ko-KR" b="1" i="1" dirty="0" smtClean="0"/>
              <a:t>N</a:t>
            </a:r>
            <a:r>
              <a:rPr lang="en-US" altLang="ko-KR" b="1" dirty="0" smtClean="0"/>
              <a:t>-credit node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OMVDP compute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 vertex disjoint paths for (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-1)-credit node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given…</a:t>
            </a:r>
          </a:p>
          <a:p>
            <a:pPr lvl="1">
              <a:defRPr/>
            </a:pPr>
            <a:r>
              <a:rPr lang="en-US" altLang="ko-KR" dirty="0" smtClean="0"/>
              <a:t>There exist a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-credit node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, such that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 is not in any of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’s paths and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is not in any of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’s paths, and a path     between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 that vertex-disjoints all the known vertex-disjoint paths from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 to the sink node </a:t>
            </a:r>
            <a:r>
              <a:rPr lang="en-US" altLang="ko-KR" i="1" dirty="0" smtClean="0"/>
              <a:t>T</a:t>
            </a:r>
            <a:r>
              <a:rPr lang="en-US" altLang="ko-KR" dirty="0" smtClean="0"/>
              <a:t>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546600" y="4572000"/>
          <a:ext cx="400050" cy="454025"/>
        </p:xfrm>
        <a:graphic>
          <a:graphicData uri="http://schemas.openxmlformats.org/presentationml/2006/ole">
            <p:oleObj spid="_x0000_s23554" name="Equation" r:id="rId3" imgW="190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Additional Notations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11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3.7</a:t>
            </a:r>
          </a:p>
          <a:p>
            <a:pPr lvl="1">
              <a:defRPr/>
            </a:pPr>
            <a:r>
              <a:rPr lang="en-US" altLang="ko-KR" dirty="0" smtClean="0"/>
              <a:t>If a node has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 known vertex-disjoint paths to the sink node, it is called a </a:t>
            </a:r>
            <a:r>
              <a:rPr lang="en-US" altLang="ko-KR" b="1" i="1" dirty="0" smtClean="0"/>
              <a:t>N</a:t>
            </a:r>
            <a:r>
              <a:rPr lang="en-US" altLang="ko-KR" b="1" dirty="0" smtClean="0"/>
              <a:t>-credit node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 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" name="Picture 5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114800"/>
            <a:ext cx="6353175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8" name="Picture 7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52600"/>
            <a:ext cx="5181600" cy="3871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자유형 43"/>
          <p:cNvSpPr/>
          <p:nvPr/>
        </p:nvSpPr>
        <p:spPr>
          <a:xfrm>
            <a:off x="1267883" y="4103687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975783" y="4105804"/>
          <a:ext cx="293688" cy="373063"/>
        </p:xfrm>
        <a:graphic>
          <a:graphicData uri="http://schemas.openxmlformats.org/presentationml/2006/ole">
            <p:oleObj spid="_x0000_s41986" name="수식" r:id="rId3" imgW="139680" imgH="177480" progId="Equation.3">
              <p:embed/>
            </p:oleObj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937683" y="5214937"/>
          <a:ext cx="320675" cy="347663"/>
        </p:xfrm>
        <a:graphic>
          <a:graphicData uri="http://schemas.openxmlformats.org/presentationml/2006/ole">
            <p:oleObj spid="_x0000_s41987" name="수식" r:id="rId4" imgW="152280" imgH="164880" progId="Equation.3">
              <p:embed/>
            </p:oleObj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4252383" y="4258204"/>
          <a:ext cx="293688" cy="347663"/>
        </p:xfrm>
        <a:graphic>
          <a:graphicData uri="http://schemas.openxmlformats.org/presentationml/2006/ole">
            <p:oleObj spid="_x0000_s41988" name="수식" r:id="rId5" imgW="139680" imgH="164880" progId="Equation.3">
              <p:embed/>
            </p:oleObj>
          </a:graphicData>
        </a:graphic>
      </p:graphicFrame>
      <p:sp>
        <p:nvSpPr>
          <p:cNvPr id="11" name="자유형 48"/>
          <p:cNvSpPr/>
          <p:nvPr/>
        </p:nvSpPr>
        <p:spPr>
          <a:xfrm>
            <a:off x="1280583" y="4436004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자유형 53"/>
          <p:cNvSpPr/>
          <p:nvPr/>
        </p:nvSpPr>
        <p:spPr>
          <a:xfrm>
            <a:off x="1216554" y="2878137"/>
            <a:ext cx="3012017" cy="1532467"/>
          </a:xfrm>
          <a:custGeom>
            <a:avLst/>
            <a:gdLst>
              <a:gd name="connsiteX0" fmla="*/ 40217 w 3012017"/>
              <a:gd name="connsiteY0" fmla="*/ 1405467 h 1532467"/>
              <a:gd name="connsiteX1" fmla="*/ 332317 w 3012017"/>
              <a:gd name="connsiteY1" fmla="*/ 364067 h 1532467"/>
              <a:gd name="connsiteX2" fmla="*/ 2034117 w 3012017"/>
              <a:gd name="connsiteY2" fmla="*/ 33867 h 1532467"/>
              <a:gd name="connsiteX3" fmla="*/ 2770717 w 3012017"/>
              <a:gd name="connsiteY3" fmla="*/ 567267 h 1532467"/>
              <a:gd name="connsiteX4" fmla="*/ 3012017 w 3012017"/>
              <a:gd name="connsiteY4" fmla="*/ 1532467 h 153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2017" h="1532467">
                <a:moveTo>
                  <a:pt x="40217" y="1405467"/>
                </a:moveTo>
                <a:cubicBezTo>
                  <a:pt x="20108" y="999067"/>
                  <a:pt x="0" y="592667"/>
                  <a:pt x="332317" y="364067"/>
                </a:cubicBezTo>
                <a:cubicBezTo>
                  <a:pt x="664634" y="135467"/>
                  <a:pt x="1627717" y="0"/>
                  <a:pt x="2034117" y="33867"/>
                </a:cubicBezTo>
                <a:cubicBezTo>
                  <a:pt x="2440517" y="67734"/>
                  <a:pt x="2607734" y="317500"/>
                  <a:pt x="2770717" y="567267"/>
                </a:cubicBezTo>
                <a:cubicBezTo>
                  <a:pt x="2933700" y="817034"/>
                  <a:pt x="3012017" y="1405467"/>
                  <a:pt x="3012017" y="153246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Straight Connector 14"/>
          <p:cNvCxnSpPr>
            <a:stCxn id="21" idx="0"/>
          </p:cNvCxnSpPr>
          <p:nvPr/>
        </p:nvCxnSpPr>
        <p:spPr>
          <a:xfrm>
            <a:off x="5016500" y="4243388"/>
            <a:ext cx="35983" cy="95673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자유형 43"/>
          <p:cNvSpPr/>
          <p:nvPr/>
        </p:nvSpPr>
        <p:spPr>
          <a:xfrm>
            <a:off x="5027612" y="4063471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4735512" y="4065588"/>
          <a:ext cx="293688" cy="373063"/>
        </p:xfrm>
        <a:graphic>
          <a:graphicData uri="http://schemas.openxmlformats.org/presentationml/2006/ole">
            <p:oleObj spid="_x0000_s41989" name="수식" r:id="rId6" imgW="139680" imgH="177480" progId="Equation.3">
              <p:embed/>
            </p:oleObj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4697412" y="5174721"/>
          <a:ext cx="320675" cy="347663"/>
        </p:xfrm>
        <a:graphic>
          <a:graphicData uri="http://schemas.openxmlformats.org/presentationml/2006/ole">
            <p:oleObj spid="_x0000_s41990" name="수식" r:id="rId7" imgW="152280" imgH="164880" progId="Equation.3">
              <p:embed/>
            </p:oleObj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8012112" y="4217988"/>
          <a:ext cx="293688" cy="347663"/>
        </p:xfrm>
        <a:graphic>
          <a:graphicData uri="http://schemas.openxmlformats.org/presentationml/2006/ole">
            <p:oleObj spid="_x0000_s41991" name="수식" r:id="rId8" imgW="139680" imgH="164880" progId="Equation.3">
              <p:embed/>
            </p:oleObj>
          </a:graphicData>
        </a:graphic>
      </p:graphicFrame>
      <p:sp>
        <p:nvSpPr>
          <p:cNvPr id="20" name="자유형 48"/>
          <p:cNvSpPr/>
          <p:nvPr/>
        </p:nvSpPr>
        <p:spPr>
          <a:xfrm>
            <a:off x="5040312" y="4395788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자유형 53"/>
          <p:cNvSpPr/>
          <p:nvPr/>
        </p:nvSpPr>
        <p:spPr>
          <a:xfrm>
            <a:off x="4976283" y="2837921"/>
            <a:ext cx="3012017" cy="1532467"/>
          </a:xfrm>
          <a:custGeom>
            <a:avLst/>
            <a:gdLst>
              <a:gd name="connsiteX0" fmla="*/ 40217 w 3012017"/>
              <a:gd name="connsiteY0" fmla="*/ 1405467 h 1532467"/>
              <a:gd name="connsiteX1" fmla="*/ 332317 w 3012017"/>
              <a:gd name="connsiteY1" fmla="*/ 364067 h 1532467"/>
              <a:gd name="connsiteX2" fmla="*/ 2034117 w 3012017"/>
              <a:gd name="connsiteY2" fmla="*/ 33867 h 1532467"/>
              <a:gd name="connsiteX3" fmla="*/ 2770717 w 3012017"/>
              <a:gd name="connsiteY3" fmla="*/ 567267 h 1532467"/>
              <a:gd name="connsiteX4" fmla="*/ 3012017 w 3012017"/>
              <a:gd name="connsiteY4" fmla="*/ 1532467 h 153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2017" h="1532467">
                <a:moveTo>
                  <a:pt x="40217" y="1405467"/>
                </a:moveTo>
                <a:cubicBezTo>
                  <a:pt x="20108" y="999067"/>
                  <a:pt x="0" y="592667"/>
                  <a:pt x="332317" y="364067"/>
                </a:cubicBezTo>
                <a:cubicBezTo>
                  <a:pt x="664634" y="135467"/>
                  <a:pt x="1627717" y="0"/>
                  <a:pt x="2034117" y="33867"/>
                </a:cubicBezTo>
                <a:cubicBezTo>
                  <a:pt x="2440517" y="67734"/>
                  <a:pt x="2607734" y="317500"/>
                  <a:pt x="2770717" y="567267"/>
                </a:cubicBezTo>
                <a:cubicBezTo>
                  <a:pt x="2933700" y="817034"/>
                  <a:pt x="3012017" y="1405467"/>
                  <a:pt x="3012017" y="153246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Freeform 23"/>
          <p:cNvSpPr/>
          <p:nvPr/>
        </p:nvSpPr>
        <p:spPr>
          <a:xfrm>
            <a:off x="5052483" y="3989388"/>
            <a:ext cx="2921000" cy="1159933"/>
          </a:xfrm>
          <a:custGeom>
            <a:avLst/>
            <a:gdLst>
              <a:gd name="connsiteX0" fmla="*/ 0 w 2921000"/>
              <a:gd name="connsiteY0" fmla="*/ 1159933 h 1159933"/>
              <a:gd name="connsiteX1" fmla="*/ 279400 w 2921000"/>
              <a:gd name="connsiteY1" fmla="*/ 664633 h 1159933"/>
              <a:gd name="connsiteX2" fmla="*/ 609600 w 2921000"/>
              <a:gd name="connsiteY2" fmla="*/ 309033 h 1159933"/>
              <a:gd name="connsiteX3" fmla="*/ 838200 w 2921000"/>
              <a:gd name="connsiteY3" fmla="*/ 156633 h 1159933"/>
              <a:gd name="connsiteX4" fmla="*/ 1270000 w 2921000"/>
              <a:gd name="connsiteY4" fmla="*/ 42333 h 1159933"/>
              <a:gd name="connsiteX5" fmla="*/ 1879600 w 2921000"/>
              <a:gd name="connsiteY5" fmla="*/ 29633 h 1159933"/>
              <a:gd name="connsiteX6" fmla="*/ 2616200 w 2921000"/>
              <a:gd name="connsiteY6" fmla="*/ 220133 h 1159933"/>
              <a:gd name="connsiteX7" fmla="*/ 2921000 w 2921000"/>
              <a:gd name="connsiteY7" fmla="*/ 359833 h 11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1000" h="1159933">
                <a:moveTo>
                  <a:pt x="0" y="1159933"/>
                </a:moveTo>
                <a:cubicBezTo>
                  <a:pt x="88900" y="983191"/>
                  <a:pt x="177800" y="806450"/>
                  <a:pt x="279400" y="664633"/>
                </a:cubicBezTo>
                <a:cubicBezTo>
                  <a:pt x="381000" y="522816"/>
                  <a:pt x="516467" y="393700"/>
                  <a:pt x="609600" y="309033"/>
                </a:cubicBezTo>
                <a:cubicBezTo>
                  <a:pt x="702733" y="224366"/>
                  <a:pt x="728134" y="201083"/>
                  <a:pt x="838200" y="156633"/>
                </a:cubicBezTo>
                <a:cubicBezTo>
                  <a:pt x="948266" y="112183"/>
                  <a:pt x="1096433" y="63500"/>
                  <a:pt x="1270000" y="42333"/>
                </a:cubicBezTo>
                <a:cubicBezTo>
                  <a:pt x="1443567" y="21166"/>
                  <a:pt x="1655233" y="0"/>
                  <a:pt x="1879600" y="29633"/>
                </a:cubicBezTo>
                <a:cubicBezTo>
                  <a:pt x="2103967" y="59266"/>
                  <a:pt x="2442633" y="165100"/>
                  <a:pt x="2616200" y="220133"/>
                </a:cubicBezTo>
                <a:cubicBezTo>
                  <a:pt x="2789767" y="275166"/>
                  <a:pt x="2855383" y="317499"/>
                  <a:pt x="2921000" y="359833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11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Happy Scenario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Algorithm OMVDP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6" name="Picture 5" descr="Captur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839944"/>
            <a:ext cx="3654985" cy="2036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7" name="Picture 6" descr="Capture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743200"/>
            <a:ext cx="3820675" cy="2357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6" name="Picture 5" descr="Capture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037" y="2895600"/>
            <a:ext cx="3662363" cy="2150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7" name="Picture 6" descr="Capture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2259" y="2547937"/>
            <a:ext cx="3339741" cy="2786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Motivation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063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Many-to-one sensor network with unstable links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0" name="자유형 15"/>
          <p:cNvSpPr/>
          <p:nvPr/>
        </p:nvSpPr>
        <p:spPr>
          <a:xfrm>
            <a:off x="5256212" y="3726920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/>
        </p:nvGraphicFramePr>
        <p:xfrm>
          <a:off x="4964112" y="3729037"/>
          <a:ext cx="293688" cy="373063"/>
        </p:xfrm>
        <a:graphic>
          <a:graphicData uri="http://schemas.openxmlformats.org/presentationml/2006/ole">
            <p:oleObj spid="_x0000_s22529" name="수식" r:id="rId3" imgW="139680" imgH="177480" progId="Equation.3">
              <p:embed/>
            </p:oleObj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4926012" y="4838170"/>
          <a:ext cx="320675" cy="347663"/>
        </p:xfrm>
        <a:graphic>
          <a:graphicData uri="http://schemas.openxmlformats.org/presentationml/2006/ole">
            <p:oleObj spid="_x0000_s22530" name="수식" r:id="rId4" imgW="152280" imgH="164880" progId="Equation.3">
              <p:embed/>
            </p:oleObj>
          </a:graphicData>
        </a:graphic>
      </p:graphicFrame>
      <p:graphicFrame>
        <p:nvGraphicFramePr>
          <p:cNvPr id="25" name="Object 14"/>
          <p:cNvGraphicFramePr>
            <a:graphicFrameLocks noChangeAspect="1"/>
          </p:cNvGraphicFramePr>
          <p:nvPr/>
        </p:nvGraphicFramePr>
        <p:xfrm>
          <a:off x="8240712" y="3881437"/>
          <a:ext cx="293688" cy="347663"/>
        </p:xfrm>
        <a:graphic>
          <a:graphicData uri="http://schemas.openxmlformats.org/presentationml/2006/ole">
            <p:oleObj spid="_x0000_s22531" name="수식" r:id="rId5" imgW="139680" imgH="164880" progId="Equation.3">
              <p:embed/>
            </p:oleObj>
          </a:graphicData>
        </a:graphic>
      </p:graphicFrame>
      <p:sp>
        <p:nvSpPr>
          <p:cNvPr id="26" name="자유형 40"/>
          <p:cNvSpPr/>
          <p:nvPr/>
        </p:nvSpPr>
        <p:spPr>
          <a:xfrm>
            <a:off x="5281612" y="3259137"/>
            <a:ext cx="2857500" cy="880533"/>
          </a:xfrm>
          <a:custGeom>
            <a:avLst/>
            <a:gdLst>
              <a:gd name="connsiteX0" fmla="*/ 0 w 2857500"/>
              <a:gd name="connsiteY0" fmla="*/ 749300 h 880533"/>
              <a:gd name="connsiteX1" fmla="*/ 711200 w 2857500"/>
              <a:gd name="connsiteY1" fmla="*/ 0 h 880533"/>
              <a:gd name="connsiteX2" fmla="*/ 1435100 w 2857500"/>
              <a:gd name="connsiteY2" fmla="*/ 749300 h 880533"/>
              <a:gd name="connsiteX3" fmla="*/ 2857500 w 2857500"/>
              <a:gd name="connsiteY3" fmla="*/ 787400 h 88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7500" h="880533">
                <a:moveTo>
                  <a:pt x="0" y="749300"/>
                </a:moveTo>
                <a:cubicBezTo>
                  <a:pt x="236008" y="374650"/>
                  <a:pt x="472017" y="0"/>
                  <a:pt x="711200" y="0"/>
                </a:cubicBezTo>
                <a:cubicBezTo>
                  <a:pt x="950383" y="0"/>
                  <a:pt x="1077383" y="618067"/>
                  <a:pt x="1435100" y="749300"/>
                </a:cubicBezTo>
                <a:cubicBezTo>
                  <a:pt x="1792817" y="880533"/>
                  <a:pt x="2709333" y="817033"/>
                  <a:pt x="2857500" y="7874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자유형 41"/>
          <p:cNvSpPr/>
          <p:nvPr/>
        </p:nvSpPr>
        <p:spPr>
          <a:xfrm>
            <a:off x="5268912" y="4059237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자유형 42"/>
          <p:cNvSpPr/>
          <p:nvPr/>
        </p:nvSpPr>
        <p:spPr>
          <a:xfrm>
            <a:off x="5268912" y="3995737"/>
            <a:ext cx="2895600" cy="1155700"/>
          </a:xfrm>
          <a:custGeom>
            <a:avLst/>
            <a:gdLst>
              <a:gd name="connsiteX0" fmla="*/ 0 w 2895600"/>
              <a:gd name="connsiteY0" fmla="*/ 0 h 1155700"/>
              <a:gd name="connsiteX1" fmla="*/ 1206500 w 2895600"/>
              <a:gd name="connsiteY1" fmla="*/ 1092200 h 1155700"/>
              <a:gd name="connsiteX2" fmla="*/ 2057400 w 2895600"/>
              <a:gd name="connsiteY2" fmla="*/ 381000 h 1155700"/>
              <a:gd name="connsiteX3" fmla="*/ 2895600 w 2895600"/>
              <a:gd name="connsiteY3" fmla="*/ 762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600" h="1155700">
                <a:moveTo>
                  <a:pt x="0" y="0"/>
                </a:moveTo>
                <a:cubicBezTo>
                  <a:pt x="431800" y="514350"/>
                  <a:pt x="863600" y="1028700"/>
                  <a:pt x="1206500" y="1092200"/>
                </a:cubicBezTo>
                <a:cubicBezTo>
                  <a:pt x="1549400" y="1155700"/>
                  <a:pt x="1775883" y="550333"/>
                  <a:pt x="2057400" y="381000"/>
                </a:cubicBezTo>
                <a:cubicBezTo>
                  <a:pt x="2338917" y="211667"/>
                  <a:pt x="2617258" y="143933"/>
                  <a:pt x="2895600" y="762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1" name="Object 17"/>
          <p:cNvGraphicFramePr>
            <a:graphicFrameLocks noChangeAspect="1"/>
          </p:cNvGraphicFramePr>
          <p:nvPr/>
        </p:nvGraphicFramePr>
        <p:xfrm>
          <a:off x="6386512" y="3297237"/>
          <a:ext cx="293688" cy="454025"/>
        </p:xfrm>
        <a:graphic>
          <a:graphicData uri="http://schemas.openxmlformats.org/presentationml/2006/ole">
            <p:oleObj spid="_x0000_s22532" name="수식" r:id="rId6" imgW="139680" imgH="215640" progId="Equation.3">
              <p:embed/>
            </p:oleObj>
          </a:graphicData>
        </a:graphic>
      </p:graphicFrame>
      <p:graphicFrame>
        <p:nvGraphicFramePr>
          <p:cNvPr id="33" name="Object 18"/>
          <p:cNvGraphicFramePr>
            <a:graphicFrameLocks noChangeAspect="1"/>
          </p:cNvGraphicFramePr>
          <p:nvPr/>
        </p:nvGraphicFramePr>
        <p:xfrm>
          <a:off x="6891337" y="4783137"/>
          <a:ext cx="320675" cy="454025"/>
        </p:xfrm>
        <a:graphic>
          <a:graphicData uri="http://schemas.openxmlformats.org/presentationml/2006/ole">
            <p:oleObj spid="_x0000_s22533" name="수식" r:id="rId7" imgW="152280" imgH="215640" progId="Equation.3">
              <p:embed/>
            </p:oleObj>
          </a:graphicData>
        </a:graphic>
      </p:graphicFrame>
      <p:sp>
        <p:nvSpPr>
          <p:cNvPr id="34" name="자유형 43"/>
          <p:cNvSpPr/>
          <p:nvPr/>
        </p:nvSpPr>
        <p:spPr>
          <a:xfrm>
            <a:off x="1205441" y="4256087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6" name="Object 10"/>
          <p:cNvGraphicFramePr>
            <a:graphicFrameLocks noChangeAspect="1"/>
          </p:cNvGraphicFramePr>
          <p:nvPr/>
        </p:nvGraphicFramePr>
        <p:xfrm>
          <a:off x="913341" y="4258204"/>
          <a:ext cx="293688" cy="373063"/>
        </p:xfrm>
        <a:graphic>
          <a:graphicData uri="http://schemas.openxmlformats.org/presentationml/2006/ole">
            <p:oleObj spid="_x0000_s22534" name="수식" r:id="rId8" imgW="139680" imgH="177480" progId="Equation.3">
              <p:embed/>
            </p:oleObj>
          </a:graphicData>
        </a:graphic>
      </p:graphicFrame>
      <p:graphicFrame>
        <p:nvGraphicFramePr>
          <p:cNvPr id="37" name="Object 11"/>
          <p:cNvGraphicFramePr>
            <a:graphicFrameLocks noChangeAspect="1"/>
          </p:cNvGraphicFramePr>
          <p:nvPr/>
        </p:nvGraphicFramePr>
        <p:xfrm>
          <a:off x="875241" y="5367337"/>
          <a:ext cx="320675" cy="347663"/>
        </p:xfrm>
        <a:graphic>
          <a:graphicData uri="http://schemas.openxmlformats.org/presentationml/2006/ole">
            <p:oleObj spid="_x0000_s22535" name="수식" r:id="rId9" imgW="152280" imgH="164880" progId="Equation.3">
              <p:embed/>
            </p:oleObj>
          </a:graphicData>
        </a:graphic>
      </p:graphicFrame>
      <p:graphicFrame>
        <p:nvGraphicFramePr>
          <p:cNvPr id="39" name="Object 14"/>
          <p:cNvGraphicFramePr>
            <a:graphicFrameLocks noChangeAspect="1"/>
          </p:cNvGraphicFramePr>
          <p:nvPr/>
        </p:nvGraphicFramePr>
        <p:xfrm>
          <a:off x="4189941" y="4410604"/>
          <a:ext cx="293688" cy="347663"/>
        </p:xfrm>
        <a:graphic>
          <a:graphicData uri="http://schemas.openxmlformats.org/presentationml/2006/ole">
            <p:oleObj spid="_x0000_s22536" name="수식" r:id="rId10" imgW="139680" imgH="164880" progId="Equation.3">
              <p:embed/>
            </p:oleObj>
          </a:graphicData>
        </a:graphic>
      </p:graphicFrame>
      <p:sp>
        <p:nvSpPr>
          <p:cNvPr id="40" name="자유형 48"/>
          <p:cNvSpPr/>
          <p:nvPr/>
        </p:nvSpPr>
        <p:spPr>
          <a:xfrm>
            <a:off x="1218141" y="4588404"/>
            <a:ext cx="2933700" cy="850900"/>
          </a:xfrm>
          <a:custGeom>
            <a:avLst/>
            <a:gdLst>
              <a:gd name="connsiteX0" fmla="*/ 0 w 2933700"/>
              <a:gd name="connsiteY0" fmla="*/ 850900 h 850900"/>
              <a:gd name="connsiteX1" fmla="*/ 1638300 w 2933700"/>
              <a:gd name="connsiteY1" fmla="*/ 762000 h 850900"/>
              <a:gd name="connsiteX2" fmla="*/ 2933700 w 2933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3700" h="850900">
                <a:moveTo>
                  <a:pt x="0" y="850900"/>
                </a:moveTo>
                <a:lnTo>
                  <a:pt x="1638300" y="762000"/>
                </a:lnTo>
                <a:cubicBezTo>
                  <a:pt x="2127250" y="620183"/>
                  <a:pt x="2530475" y="310091"/>
                  <a:pt x="29337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자유형 52"/>
          <p:cNvSpPr/>
          <p:nvPr/>
        </p:nvSpPr>
        <p:spPr>
          <a:xfrm>
            <a:off x="1194329" y="3447521"/>
            <a:ext cx="2946400" cy="1090083"/>
          </a:xfrm>
          <a:custGeom>
            <a:avLst/>
            <a:gdLst>
              <a:gd name="connsiteX0" fmla="*/ 0 w 2946400"/>
              <a:gd name="connsiteY0" fmla="*/ 1001183 h 1090083"/>
              <a:gd name="connsiteX1" fmla="*/ 711200 w 2946400"/>
              <a:gd name="connsiteY1" fmla="*/ 264583 h 1090083"/>
              <a:gd name="connsiteX2" fmla="*/ 2057400 w 2946400"/>
              <a:gd name="connsiteY2" fmla="*/ 137583 h 1090083"/>
              <a:gd name="connsiteX3" fmla="*/ 2946400 w 2946400"/>
              <a:gd name="connsiteY3" fmla="*/ 1090083 h 109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090083">
                <a:moveTo>
                  <a:pt x="0" y="1001183"/>
                </a:moveTo>
                <a:cubicBezTo>
                  <a:pt x="184150" y="704849"/>
                  <a:pt x="368300" y="408516"/>
                  <a:pt x="711200" y="264583"/>
                </a:cubicBezTo>
                <a:cubicBezTo>
                  <a:pt x="1054100" y="120650"/>
                  <a:pt x="1684867" y="0"/>
                  <a:pt x="2057400" y="137583"/>
                </a:cubicBezTo>
                <a:cubicBezTo>
                  <a:pt x="2429933" y="275166"/>
                  <a:pt x="2815167" y="958850"/>
                  <a:pt x="2946400" y="109008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자유형 53"/>
          <p:cNvSpPr/>
          <p:nvPr/>
        </p:nvSpPr>
        <p:spPr>
          <a:xfrm>
            <a:off x="1154112" y="3030537"/>
            <a:ext cx="3012017" cy="1532467"/>
          </a:xfrm>
          <a:custGeom>
            <a:avLst/>
            <a:gdLst>
              <a:gd name="connsiteX0" fmla="*/ 40217 w 3012017"/>
              <a:gd name="connsiteY0" fmla="*/ 1405467 h 1532467"/>
              <a:gd name="connsiteX1" fmla="*/ 332317 w 3012017"/>
              <a:gd name="connsiteY1" fmla="*/ 364067 h 1532467"/>
              <a:gd name="connsiteX2" fmla="*/ 2034117 w 3012017"/>
              <a:gd name="connsiteY2" fmla="*/ 33867 h 1532467"/>
              <a:gd name="connsiteX3" fmla="*/ 2770717 w 3012017"/>
              <a:gd name="connsiteY3" fmla="*/ 567267 h 1532467"/>
              <a:gd name="connsiteX4" fmla="*/ 3012017 w 3012017"/>
              <a:gd name="connsiteY4" fmla="*/ 1532467 h 153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2017" h="1532467">
                <a:moveTo>
                  <a:pt x="40217" y="1405467"/>
                </a:moveTo>
                <a:cubicBezTo>
                  <a:pt x="20108" y="999067"/>
                  <a:pt x="0" y="592667"/>
                  <a:pt x="332317" y="364067"/>
                </a:cubicBezTo>
                <a:cubicBezTo>
                  <a:pt x="664634" y="135467"/>
                  <a:pt x="1627717" y="0"/>
                  <a:pt x="2034117" y="33867"/>
                </a:cubicBezTo>
                <a:cubicBezTo>
                  <a:pt x="2440517" y="67734"/>
                  <a:pt x="2607734" y="317500"/>
                  <a:pt x="2770717" y="567267"/>
                </a:cubicBezTo>
                <a:cubicBezTo>
                  <a:pt x="2933700" y="817034"/>
                  <a:pt x="3012017" y="1405467"/>
                  <a:pt x="3012017" y="153246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6" name="Picture 5" descr="Capture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344" y="2605087"/>
            <a:ext cx="3555856" cy="27289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7" name="Picture 6" descr="Capture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543175"/>
            <a:ext cx="3887966" cy="2867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OMVDP </a:t>
            </a:r>
            <a:br>
              <a:rPr lang="en-US" altLang="ko-KR" sz="3300" dirty="0" smtClean="0"/>
            </a:br>
            <a:r>
              <a:rPr lang="en-US" altLang="ko-KR" sz="3300" dirty="0" smtClean="0"/>
              <a:t>Example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06" y="2514600"/>
            <a:ext cx="3874994" cy="2895600"/>
          </a:xfrm>
          <a:prstGeom prst="rect">
            <a:avLst/>
          </a:prstGeom>
        </p:spPr>
      </p:pic>
      <p:pic>
        <p:nvPicPr>
          <p:cNvPr id="6" name="Picture 5" descr="Capture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637" y="2667000"/>
            <a:ext cx="3397163" cy="2695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3.1</a:t>
            </a:r>
          </a:p>
          <a:p>
            <a:pPr lvl="1">
              <a:defRPr/>
            </a:pPr>
            <a:r>
              <a:rPr lang="en-US" altLang="ko-KR" dirty="0" smtClean="0"/>
              <a:t>Given a source node (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) and a destination node (</a:t>
            </a:r>
            <a:r>
              <a:rPr lang="en-US" altLang="ko-KR" i="1" dirty="0" smtClean="0"/>
              <a:t>T</a:t>
            </a:r>
            <a:r>
              <a:rPr lang="en-US" altLang="ko-KR" dirty="0" smtClean="0"/>
              <a:t>), a </a:t>
            </a:r>
            <a:r>
              <a:rPr lang="en-US" altLang="ko-KR" b="1" dirty="0" smtClean="0"/>
              <a:t>paired vertex-disjoint path set </a:t>
            </a:r>
            <a:r>
              <a:rPr lang="en-US" altLang="ko-KR" dirty="0" smtClean="0"/>
              <a:t>is the set of vertex-disjoint paths between these two nodes.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3928661" y="4032504"/>
            <a:ext cx="338539" cy="310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3056722" y="4489704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S</a:t>
            </a:r>
            <a:endParaRPr lang="ko-KR" altLang="en-US" i="1" dirty="0"/>
          </a:p>
        </p:txBody>
      </p:sp>
      <p:cxnSp>
        <p:nvCxnSpPr>
          <p:cNvPr id="10" name="직선 연결선 9"/>
          <p:cNvCxnSpPr>
            <a:stCxn id="21" idx="1"/>
            <a:endCxn id="8" idx="5"/>
          </p:cNvCxnSpPr>
          <p:nvPr/>
        </p:nvCxnSpPr>
        <p:spPr>
          <a:xfrm rot="16200000" flipV="1">
            <a:off x="3352779" y="4747974"/>
            <a:ext cx="465964" cy="48015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" name="타원 20"/>
          <p:cNvSpPr/>
          <p:nvPr/>
        </p:nvSpPr>
        <p:spPr>
          <a:xfrm>
            <a:off x="3776261" y="5175504"/>
            <a:ext cx="338539" cy="3108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5605061" y="4489704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11" name="타원 10"/>
          <p:cNvSpPr/>
          <p:nvPr/>
        </p:nvSpPr>
        <p:spPr>
          <a:xfrm>
            <a:off x="4843061" y="3956304"/>
            <a:ext cx="338539" cy="310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4843061" y="5023104"/>
            <a:ext cx="338539" cy="3108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5" name="직선 연결선 14"/>
          <p:cNvCxnSpPr>
            <a:stCxn id="12" idx="2"/>
            <a:endCxn id="21" idx="6"/>
          </p:cNvCxnSpPr>
          <p:nvPr/>
        </p:nvCxnSpPr>
        <p:spPr>
          <a:xfrm rot="10800000" flipV="1">
            <a:off x="4114801" y="5178552"/>
            <a:ext cx="728261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직선 연결선 17"/>
          <p:cNvCxnSpPr>
            <a:stCxn id="8" idx="7"/>
            <a:endCxn id="6" idx="2"/>
          </p:cNvCxnSpPr>
          <p:nvPr/>
        </p:nvCxnSpPr>
        <p:spPr>
          <a:xfrm rot="5400000" flipH="1" flipV="1">
            <a:off x="3463531" y="4070104"/>
            <a:ext cx="347282" cy="58297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직선 연결선 22"/>
          <p:cNvCxnSpPr>
            <a:stCxn id="12" idx="1"/>
            <a:endCxn id="6" idx="5"/>
          </p:cNvCxnSpPr>
          <p:nvPr/>
        </p:nvCxnSpPr>
        <p:spPr>
          <a:xfrm rot="16200000" flipV="1">
            <a:off x="4169749" y="4345743"/>
            <a:ext cx="770764" cy="6750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직선 연결선 27"/>
          <p:cNvCxnSpPr>
            <a:stCxn id="21" idx="7"/>
            <a:endCxn id="11" idx="3"/>
          </p:cNvCxnSpPr>
          <p:nvPr/>
        </p:nvCxnSpPr>
        <p:spPr>
          <a:xfrm rot="5400000" flipH="1" flipV="1">
            <a:off x="3979248" y="4307644"/>
            <a:ext cx="999364" cy="8274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직선 연결선 31"/>
          <p:cNvCxnSpPr>
            <a:stCxn id="21" idx="0"/>
            <a:endCxn id="6" idx="4"/>
          </p:cNvCxnSpPr>
          <p:nvPr/>
        </p:nvCxnSpPr>
        <p:spPr>
          <a:xfrm rot="5400000" flipH="1" flipV="1">
            <a:off x="3605679" y="4683252"/>
            <a:ext cx="832104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6" idx="6"/>
            <a:endCxn id="11" idx="2"/>
          </p:cNvCxnSpPr>
          <p:nvPr/>
        </p:nvCxnSpPr>
        <p:spPr>
          <a:xfrm flipV="1">
            <a:off x="4267200" y="4111752"/>
            <a:ext cx="5758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직선 연결선 37"/>
          <p:cNvCxnSpPr>
            <a:stCxn id="9" idx="1"/>
            <a:endCxn id="11" idx="6"/>
          </p:cNvCxnSpPr>
          <p:nvPr/>
        </p:nvCxnSpPr>
        <p:spPr>
          <a:xfrm rot="16200000" flipV="1">
            <a:off x="5206379" y="4086973"/>
            <a:ext cx="423482" cy="47303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1" name="직선 연결선 40"/>
          <p:cNvCxnSpPr>
            <a:stCxn id="12" idx="7"/>
            <a:endCxn id="9" idx="3"/>
          </p:cNvCxnSpPr>
          <p:nvPr/>
        </p:nvCxnSpPr>
        <p:spPr>
          <a:xfrm rot="5400000" flipH="1" flipV="1">
            <a:off x="5236548" y="4650544"/>
            <a:ext cx="3135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90195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 smtClean="0"/>
              <a:t>Definition 3.2</a:t>
            </a:r>
          </a:p>
          <a:p>
            <a:pPr lvl="1">
              <a:defRPr/>
            </a:pPr>
            <a:r>
              <a:rPr lang="en-US" altLang="ko-KR" dirty="0" smtClean="0"/>
              <a:t>An induced path is a path derived from two paired vertex-disjoint path sets, noted as the basic set and the reference set, respectively, with each starting at different source node (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) and both ending at the same destination node (</a:t>
            </a:r>
            <a:r>
              <a:rPr lang="en-US" altLang="ko-KR" i="1" dirty="0" smtClean="0"/>
              <a:t>T</a:t>
            </a:r>
            <a:r>
              <a:rPr lang="en-US" altLang="ko-KR" dirty="0" smtClean="0"/>
              <a:t>).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2286000" y="3586972"/>
            <a:ext cx="338539" cy="310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1414061" y="40441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24" name="직선 연결선 23"/>
          <p:cNvCxnSpPr>
            <a:stCxn id="25" idx="1"/>
            <a:endCxn id="22" idx="5"/>
          </p:cNvCxnSpPr>
          <p:nvPr/>
        </p:nvCxnSpPr>
        <p:spPr>
          <a:xfrm rot="16200000" flipV="1">
            <a:off x="1710118" y="4302442"/>
            <a:ext cx="465964" cy="48015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타원 24"/>
          <p:cNvSpPr/>
          <p:nvPr/>
        </p:nvSpPr>
        <p:spPr>
          <a:xfrm>
            <a:off x="2133600" y="4729972"/>
            <a:ext cx="338539" cy="3108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6" name="타원 25"/>
          <p:cNvSpPr/>
          <p:nvPr/>
        </p:nvSpPr>
        <p:spPr>
          <a:xfrm>
            <a:off x="3962400" y="40441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27" name="타원 26"/>
          <p:cNvSpPr/>
          <p:nvPr/>
        </p:nvSpPr>
        <p:spPr>
          <a:xfrm>
            <a:off x="3200400" y="3510772"/>
            <a:ext cx="338539" cy="310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200400" y="4577572"/>
            <a:ext cx="338539" cy="3108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31" name="직선 연결선 30"/>
          <p:cNvCxnSpPr>
            <a:stCxn id="29" idx="2"/>
            <a:endCxn id="25" idx="6"/>
          </p:cNvCxnSpPr>
          <p:nvPr/>
        </p:nvCxnSpPr>
        <p:spPr>
          <a:xfrm rot="10800000" flipV="1">
            <a:off x="2472140" y="4733020"/>
            <a:ext cx="728261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직선 연결선 32"/>
          <p:cNvCxnSpPr>
            <a:stCxn id="22" idx="7"/>
            <a:endCxn id="20" idx="2"/>
          </p:cNvCxnSpPr>
          <p:nvPr/>
        </p:nvCxnSpPr>
        <p:spPr>
          <a:xfrm rot="5400000" flipH="1" flipV="1">
            <a:off x="1820870" y="3624572"/>
            <a:ext cx="347282" cy="58297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9" idx="1"/>
            <a:endCxn id="20" idx="5"/>
          </p:cNvCxnSpPr>
          <p:nvPr/>
        </p:nvCxnSpPr>
        <p:spPr>
          <a:xfrm rot="16200000" flipV="1">
            <a:off x="2527088" y="3900211"/>
            <a:ext cx="770764" cy="6750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5" idx="7"/>
            <a:endCxn id="27" idx="3"/>
          </p:cNvCxnSpPr>
          <p:nvPr/>
        </p:nvCxnSpPr>
        <p:spPr>
          <a:xfrm rot="5400000" flipH="1" flipV="1">
            <a:off x="2336587" y="3862112"/>
            <a:ext cx="999364" cy="8274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직선 연결선 36"/>
          <p:cNvCxnSpPr>
            <a:stCxn id="25" idx="0"/>
            <a:endCxn id="20" idx="4"/>
          </p:cNvCxnSpPr>
          <p:nvPr/>
        </p:nvCxnSpPr>
        <p:spPr>
          <a:xfrm rot="5400000" flipH="1" flipV="1">
            <a:off x="1963018" y="4237720"/>
            <a:ext cx="832104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0" idx="6"/>
            <a:endCxn id="27" idx="2"/>
          </p:cNvCxnSpPr>
          <p:nvPr/>
        </p:nvCxnSpPr>
        <p:spPr>
          <a:xfrm flipV="1">
            <a:off x="2624539" y="3666220"/>
            <a:ext cx="5758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직선 연결선 39"/>
          <p:cNvCxnSpPr>
            <a:stCxn id="26" idx="1"/>
            <a:endCxn id="27" idx="6"/>
          </p:cNvCxnSpPr>
          <p:nvPr/>
        </p:nvCxnSpPr>
        <p:spPr>
          <a:xfrm rot="16200000" flipV="1">
            <a:off x="3563718" y="3641441"/>
            <a:ext cx="423482" cy="47303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29" idx="7"/>
            <a:endCxn id="26" idx="3"/>
          </p:cNvCxnSpPr>
          <p:nvPr/>
        </p:nvCxnSpPr>
        <p:spPr>
          <a:xfrm rot="5400000" flipH="1" flipV="1">
            <a:off x="3593887" y="4205012"/>
            <a:ext cx="3135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1371600" y="53395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P</a:t>
            </a:r>
            <a:endParaRPr lang="ko-KR" altLang="en-US" i="1" dirty="0"/>
          </a:p>
        </p:txBody>
      </p:sp>
      <p:cxnSp>
        <p:nvCxnSpPr>
          <p:cNvPr id="44" name="직선 연결선 43"/>
          <p:cNvCxnSpPr>
            <a:stCxn id="43" idx="7"/>
            <a:endCxn id="25" idx="3"/>
          </p:cNvCxnSpPr>
          <p:nvPr/>
        </p:nvCxnSpPr>
        <p:spPr>
          <a:xfrm rot="5400000" flipH="1" flipV="1">
            <a:off x="1726987" y="4928912"/>
            <a:ext cx="3897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2438400" y="54157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타원 47"/>
          <p:cNvSpPr/>
          <p:nvPr/>
        </p:nvSpPr>
        <p:spPr>
          <a:xfrm>
            <a:off x="914400" y="46537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9" name="직선 연결선 48"/>
          <p:cNvCxnSpPr>
            <a:stCxn id="47" idx="0"/>
            <a:endCxn id="25" idx="5"/>
          </p:cNvCxnSpPr>
          <p:nvPr/>
        </p:nvCxnSpPr>
        <p:spPr>
          <a:xfrm rot="16200000" flipV="1">
            <a:off x="2304899" y="5113000"/>
            <a:ext cx="420434" cy="18510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2" name="직선 연결선 51"/>
          <p:cNvCxnSpPr>
            <a:stCxn id="29" idx="3"/>
            <a:endCxn id="47" idx="7"/>
          </p:cNvCxnSpPr>
          <p:nvPr/>
        </p:nvCxnSpPr>
        <p:spPr>
          <a:xfrm rot="5400000">
            <a:off x="2679488" y="4890812"/>
            <a:ext cx="6183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5" name="직선 연결선 54"/>
          <p:cNvCxnSpPr>
            <a:stCxn id="43" idx="6"/>
            <a:endCxn id="47" idx="2"/>
          </p:cNvCxnSpPr>
          <p:nvPr/>
        </p:nvCxnSpPr>
        <p:spPr>
          <a:xfrm>
            <a:off x="1710139" y="5495020"/>
            <a:ext cx="7282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직선 연결선 57"/>
          <p:cNvCxnSpPr>
            <a:stCxn id="43" idx="1"/>
            <a:endCxn id="48" idx="4"/>
          </p:cNvCxnSpPr>
          <p:nvPr/>
        </p:nvCxnSpPr>
        <p:spPr>
          <a:xfrm rot="16200000" flipV="1">
            <a:off x="1042207" y="5006131"/>
            <a:ext cx="420434" cy="3375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1" name="직선 연결선 60"/>
          <p:cNvCxnSpPr>
            <a:stCxn id="48" idx="7"/>
            <a:endCxn id="22" idx="3"/>
          </p:cNvCxnSpPr>
          <p:nvPr/>
        </p:nvCxnSpPr>
        <p:spPr>
          <a:xfrm rot="5400000" flipH="1" flipV="1">
            <a:off x="1138618" y="4374281"/>
            <a:ext cx="389764" cy="26027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4" name="타원 63"/>
          <p:cNvSpPr/>
          <p:nvPr/>
        </p:nvSpPr>
        <p:spPr>
          <a:xfrm>
            <a:off x="3581400" y="53395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65" name="직선 연결선 64"/>
          <p:cNvCxnSpPr>
            <a:stCxn id="64" idx="2"/>
            <a:endCxn id="47" idx="6"/>
          </p:cNvCxnSpPr>
          <p:nvPr/>
        </p:nvCxnSpPr>
        <p:spPr>
          <a:xfrm rot="10800000" flipV="1">
            <a:off x="2776940" y="5495020"/>
            <a:ext cx="8044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직선 연결선 67"/>
          <p:cNvCxnSpPr>
            <a:stCxn id="29" idx="5"/>
            <a:endCxn id="64" idx="0"/>
          </p:cNvCxnSpPr>
          <p:nvPr/>
        </p:nvCxnSpPr>
        <p:spPr>
          <a:xfrm rot="16200000" flipH="1">
            <a:off x="3371698" y="4960600"/>
            <a:ext cx="496634" cy="26130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직선 연결선 70"/>
          <p:cNvCxnSpPr>
            <a:stCxn id="26" idx="4"/>
            <a:endCxn id="73" idx="0"/>
          </p:cNvCxnSpPr>
          <p:nvPr/>
        </p:nvCxnSpPr>
        <p:spPr>
          <a:xfrm rot="16200000" flipH="1">
            <a:off x="3982318" y="4504420"/>
            <a:ext cx="374904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3" name="타원 72"/>
          <p:cNvSpPr/>
          <p:nvPr/>
        </p:nvSpPr>
        <p:spPr>
          <a:xfrm>
            <a:off x="4038600" y="47299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7" name="직선 연결선 76"/>
          <p:cNvCxnSpPr>
            <a:stCxn id="64" idx="7"/>
            <a:endCxn id="73" idx="3"/>
          </p:cNvCxnSpPr>
          <p:nvPr/>
        </p:nvCxnSpPr>
        <p:spPr>
          <a:xfrm rot="5400000" flipH="1" flipV="1">
            <a:off x="3784387" y="5081312"/>
            <a:ext cx="389764" cy="2178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0" name="직선 연결선 79"/>
          <p:cNvCxnSpPr>
            <a:stCxn id="29" idx="6"/>
            <a:endCxn id="73" idx="2"/>
          </p:cNvCxnSpPr>
          <p:nvPr/>
        </p:nvCxnSpPr>
        <p:spPr>
          <a:xfrm>
            <a:off x="3538939" y="4733020"/>
            <a:ext cx="499661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4" name="타원 83"/>
          <p:cNvSpPr/>
          <p:nvPr/>
        </p:nvSpPr>
        <p:spPr>
          <a:xfrm>
            <a:off x="6138461" y="35869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5" name="타원 84"/>
          <p:cNvSpPr/>
          <p:nvPr/>
        </p:nvSpPr>
        <p:spPr>
          <a:xfrm>
            <a:off x="5266522" y="40441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S</a:t>
            </a:r>
            <a:endParaRPr lang="ko-KR" altLang="en-US" i="1" dirty="0"/>
          </a:p>
        </p:txBody>
      </p:sp>
      <p:cxnSp>
        <p:nvCxnSpPr>
          <p:cNvPr id="86" name="직선 연결선 85"/>
          <p:cNvCxnSpPr>
            <a:stCxn id="87" idx="1"/>
            <a:endCxn id="85" idx="5"/>
          </p:cNvCxnSpPr>
          <p:nvPr/>
        </p:nvCxnSpPr>
        <p:spPr>
          <a:xfrm rot="16200000" flipV="1">
            <a:off x="5562579" y="4302442"/>
            <a:ext cx="465964" cy="48015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7" name="타원 86"/>
          <p:cNvSpPr/>
          <p:nvPr/>
        </p:nvSpPr>
        <p:spPr>
          <a:xfrm>
            <a:off x="5986061" y="4729972"/>
            <a:ext cx="338539" cy="3108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8" name="타원 87"/>
          <p:cNvSpPr/>
          <p:nvPr/>
        </p:nvSpPr>
        <p:spPr>
          <a:xfrm>
            <a:off x="7814861" y="40441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89" name="타원 88"/>
          <p:cNvSpPr/>
          <p:nvPr/>
        </p:nvSpPr>
        <p:spPr>
          <a:xfrm>
            <a:off x="7052861" y="3510772"/>
            <a:ext cx="338539" cy="3108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0" name="타원 89"/>
          <p:cNvSpPr/>
          <p:nvPr/>
        </p:nvSpPr>
        <p:spPr>
          <a:xfrm>
            <a:off x="7052861" y="4577572"/>
            <a:ext cx="338539" cy="3108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1" name="직선 연결선 90"/>
          <p:cNvCxnSpPr>
            <a:stCxn id="90" idx="2"/>
            <a:endCxn id="87" idx="6"/>
          </p:cNvCxnSpPr>
          <p:nvPr/>
        </p:nvCxnSpPr>
        <p:spPr>
          <a:xfrm rot="10800000" flipV="1">
            <a:off x="6324601" y="4733020"/>
            <a:ext cx="728261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2" name="직선 연결선 91"/>
          <p:cNvCxnSpPr>
            <a:stCxn id="85" idx="7"/>
            <a:endCxn id="84" idx="2"/>
          </p:cNvCxnSpPr>
          <p:nvPr/>
        </p:nvCxnSpPr>
        <p:spPr>
          <a:xfrm rot="5400000" flipH="1" flipV="1">
            <a:off x="5673331" y="3624572"/>
            <a:ext cx="347282" cy="58297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3" name="직선 연결선 92"/>
          <p:cNvCxnSpPr>
            <a:stCxn id="90" idx="1"/>
            <a:endCxn id="84" idx="5"/>
          </p:cNvCxnSpPr>
          <p:nvPr/>
        </p:nvCxnSpPr>
        <p:spPr>
          <a:xfrm rot="16200000" flipV="1">
            <a:off x="6379549" y="3900211"/>
            <a:ext cx="770764" cy="6750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4" name="직선 연결선 93"/>
          <p:cNvCxnSpPr>
            <a:stCxn id="87" idx="7"/>
            <a:endCxn id="89" idx="3"/>
          </p:cNvCxnSpPr>
          <p:nvPr/>
        </p:nvCxnSpPr>
        <p:spPr>
          <a:xfrm rot="5400000" flipH="1" flipV="1">
            <a:off x="6189048" y="3862112"/>
            <a:ext cx="999364" cy="8274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5" name="직선 연결선 94"/>
          <p:cNvCxnSpPr>
            <a:stCxn id="87" idx="0"/>
            <a:endCxn id="84" idx="4"/>
          </p:cNvCxnSpPr>
          <p:nvPr/>
        </p:nvCxnSpPr>
        <p:spPr>
          <a:xfrm rot="5400000" flipH="1" flipV="1">
            <a:off x="5815479" y="4237720"/>
            <a:ext cx="832104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6" name="직선 연결선 95"/>
          <p:cNvCxnSpPr>
            <a:stCxn id="84" idx="6"/>
            <a:endCxn id="89" idx="2"/>
          </p:cNvCxnSpPr>
          <p:nvPr/>
        </p:nvCxnSpPr>
        <p:spPr>
          <a:xfrm flipV="1">
            <a:off x="6477000" y="3666220"/>
            <a:ext cx="5758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7" name="직선 연결선 96"/>
          <p:cNvCxnSpPr>
            <a:stCxn id="88" idx="1"/>
            <a:endCxn id="89" idx="6"/>
          </p:cNvCxnSpPr>
          <p:nvPr/>
        </p:nvCxnSpPr>
        <p:spPr>
          <a:xfrm rot="16200000" flipV="1">
            <a:off x="7416179" y="3641441"/>
            <a:ext cx="423482" cy="47303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8" name="직선 연결선 97"/>
          <p:cNvCxnSpPr>
            <a:stCxn id="90" idx="7"/>
            <a:endCxn id="88" idx="3"/>
          </p:cNvCxnSpPr>
          <p:nvPr/>
        </p:nvCxnSpPr>
        <p:spPr>
          <a:xfrm rot="5400000" flipH="1" flipV="1">
            <a:off x="7446348" y="4205012"/>
            <a:ext cx="3135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9" name="타원 98"/>
          <p:cNvSpPr/>
          <p:nvPr/>
        </p:nvSpPr>
        <p:spPr>
          <a:xfrm>
            <a:off x="5224061" y="53395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P</a:t>
            </a:r>
            <a:endParaRPr lang="ko-KR" altLang="en-US" i="1" dirty="0"/>
          </a:p>
        </p:txBody>
      </p:sp>
      <p:cxnSp>
        <p:nvCxnSpPr>
          <p:cNvPr id="100" name="직선 연결선 99"/>
          <p:cNvCxnSpPr>
            <a:stCxn id="99" idx="7"/>
            <a:endCxn id="87" idx="3"/>
          </p:cNvCxnSpPr>
          <p:nvPr/>
        </p:nvCxnSpPr>
        <p:spPr>
          <a:xfrm rot="5400000" flipH="1" flipV="1">
            <a:off x="5579448" y="4928912"/>
            <a:ext cx="3897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1" name="타원 100"/>
          <p:cNvSpPr/>
          <p:nvPr/>
        </p:nvSpPr>
        <p:spPr>
          <a:xfrm>
            <a:off x="6290861" y="5415772"/>
            <a:ext cx="338539" cy="3108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타원 101"/>
          <p:cNvSpPr/>
          <p:nvPr/>
        </p:nvSpPr>
        <p:spPr>
          <a:xfrm>
            <a:off x="4766861" y="46537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3" name="직선 연결선 102"/>
          <p:cNvCxnSpPr>
            <a:stCxn id="101" idx="0"/>
            <a:endCxn id="87" idx="5"/>
          </p:cNvCxnSpPr>
          <p:nvPr/>
        </p:nvCxnSpPr>
        <p:spPr>
          <a:xfrm rot="16200000" flipV="1">
            <a:off x="6157360" y="5113000"/>
            <a:ext cx="420434" cy="18510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4" name="직선 연결선 103"/>
          <p:cNvCxnSpPr>
            <a:stCxn id="90" idx="3"/>
            <a:endCxn id="101" idx="7"/>
          </p:cNvCxnSpPr>
          <p:nvPr/>
        </p:nvCxnSpPr>
        <p:spPr>
          <a:xfrm rot="5400000">
            <a:off x="6531949" y="4890812"/>
            <a:ext cx="618364" cy="5226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5" name="직선 연결선 104"/>
          <p:cNvCxnSpPr>
            <a:stCxn id="99" idx="6"/>
            <a:endCxn id="101" idx="2"/>
          </p:cNvCxnSpPr>
          <p:nvPr/>
        </p:nvCxnSpPr>
        <p:spPr>
          <a:xfrm>
            <a:off x="5562600" y="5495020"/>
            <a:ext cx="7282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6" name="직선 연결선 105"/>
          <p:cNvCxnSpPr>
            <a:stCxn id="99" idx="1"/>
            <a:endCxn id="102" idx="4"/>
          </p:cNvCxnSpPr>
          <p:nvPr/>
        </p:nvCxnSpPr>
        <p:spPr>
          <a:xfrm rot="16200000" flipV="1">
            <a:off x="4894668" y="5006131"/>
            <a:ext cx="420434" cy="3375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7" name="직선 연결선 106"/>
          <p:cNvCxnSpPr>
            <a:stCxn id="102" idx="7"/>
            <a:endCxn id="85" idx="3"/>
          </p:cNvCxnSpPr>
          <p:nvPr/>
        </p:nvCxnSpPr>
        <p:spPr>
          <a:xfrm rot="5400000" flipH="1" flipV="1">
            <a:off x="4991079" y="4374281"/>
            <a:ext cx="389764" cy="26027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8" name="타원 107"/>
          <p:cNvSpPr/>
          <p:nvPr/>
        </p:nvSpPr>
        <p:spPr>
          <a:xfrm>
            <a:off x="7433861" y="53395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9" name="직선 연결선 108"/>
          <p:cNvCxnSpPr>
            <a:stCxn id="108" idx="2"/>
            <a:endCxn id="101" idx="6"/>
          </p:cNvCxnSpPr>
          <p:nvPr/>
        </p:nvCxnSpPr>
        <p:spPr>
          <a:xfrm rot="10800000" flipV="1">
            <a:off x="6629401" y="5495020"/>
            <a:ext cx="804461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0" name="직선 연결선 109"/>
          <p:cNvCxnSpPr>
            <a:stCxn id="90" idx="5"/>
            <a:endCxn id="108" idx="0"/>
          </p:cNvCxnSpPr>
          <p:nvPr/>
        </p:nvCxnSpPr>
        <p:spPr>
          <a:xfrm rot="16200000" flipH="1">
            <a:off x="7224159" y="4960600"/>
            <a:ext cx="496634" cy="26130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1" name="직선 연결선 110"/>
          <p:cNvCxnSpPr>
            <a:stCxn id="88" idx="4"/>
            <a:endCxn id="112" idx="0"/>
          </p:cNvCxnSpPr>
          <p:nvPr/>
        </p:nvCxnSpPr>
        <p:spPr>
          <a:xfrm rot="16200000" flipH="1">
            <a:off x="7834779" y="4504420"/>
            <a:ext cx="374904" cy="762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2" name="타원 111"/>
          <p:cNvSpPr/>
          <p:nvPr/>
        </p:nvSpPr>
        <p:spPr>
          <a:xfrm>
            <a:off x="7891061" y="4729972"/>
            <a:ext cx="338539" cy="3108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13" name="직선 연결선 112"/>
          <p:cNvCxnSpPr>
            <a:stCxn id="108" idx="7"/>
            <a:endCxn id="112" idx="3"/>
          </p:cNvCxnSpPr>
          <p:nvPr/>
        </p:nvCxnSpPr>
        <p:spPr>
          <a:xfrm rot="5400000" flipH="1" flipV="1">
            <a:off x="7636848" y="5081312"/>
            <a:ext cx="389764" cy="21781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4" name="직선 연결선 113"/>
          <p:cNvCxnSpPr>
            <a:stCxn id="90" idx="6"/>
            <a:endCxn id="112" idx="2"/>
          </p:cNvCxnSpPr>
          <p:nvPr/>
        </p:nvCxnSpPr>
        <p:spPr>
          <a:xfrm>
            <a:off x="7391400" y="4733020"/>
            <a:ext cx="499661" cy="1524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5" name="TextBox 114"/>
          <p:cNvSpPr txBox="1"/>
          <p:nvPr/>
        </p:nvSpPr>
        <p:spPr>
          <a:xfrm>
            <a:off x="2057400" y="5638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basic set</a:t>
            </a:r>
            <a:endParaRPr lang="ko-KR" alt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638800" y="5638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reference set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90195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 smtClean="0"/>
              <a:t>Definition 3.2 – cont’</a:t>
            </a:r>
          </a:p>
          <a:p>
            <a:pPr lvl="1">
              <a:defRPr/>
            </a:pPr>
            <a:r>
              <a:rPr lang="en-US" altLang="ko-KR" dirty="0" smtClean="0"/>
              <a:t>The </a:t>
            </a:r>
            <a:r>
              <a:rPr lang="en-US" altLang="ko-KR" b="1" dirty="0" smtClean="0"/>
              <a:t>induced path </a:t>
            </a:r>
            <a:r>
              <a:rPr lang="en-US" altLang="ko-KR" dirty="0" smtClean="0"/>
              <a:t>starts from the source node of the basic set, partly overlaps </a:t>
            </a:r>
            <a:r>
              <a:rPr lang="en-US" altLang="ko-KR" i="1" dirty="0" smtClean="0"/>
              <a:t>one and only one path in the basic set </a:t>
            </a:r>
            <a:r>
              <a:rPr lang="en-US" altLang="ko-KR" dirty="0" smtClean="0"/>
              <a:t>first, then overlaps </a:t>
            </a:r>
            <a:r>
              <a:rPr lang="en-US" altLang="ko-KR" i="1" dirty="0" smtClean="0"/>
              <a:t>at most one path in the reference set</a:t>
            </a:r>
            <a:r>
              <a:rPr lang="en-US" altLang="ko-KR" dirty="0" smtClean="0"/>
              <a:t>, and finally ends at the common destination node.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143000" y="5486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basic set</a:t>
            </a:r>
            <a:endParaRPr lang="ko-KR" alt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3886200" y="5498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reference set</a:t>
            </a:r>
            <a:endParaRPr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1450762" y="3573055"/>
            <a:ext cx="264039" cy="255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770704" y="3949326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S</a:t>
            </a:r>
            <a:endParaRPr lang="ko-KR" altLang="en-US" i="1" dirty="0"/>
          </a:p>
        </p:txBody>
      </p:sp>
      <p:cxnSp>
        <p:nvCxnSpPr>
          <p:cNvPr id="24" name="직선 연결선 23"/>
          <p:cNvCxnSpPr>
            <a:stCxn id="25" idx="1"/>
            <a:endCxn id="22" idx="5"/>
          </p:cNvCxnSpPr>
          <p:nvPr/>
        </p:nvCxnSpPr>
        <p:spPr>
          <a:xfrm rot="16200000" flipV="1">
            <a:off x="991580" y="4172214"/>
            <a:ext cx="383483" cy="37449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타원 24"/>
          <p:cNvSpPr/>
          <p:nvPr/>
        </p:nvSpPr>
        <p:spPr>
          <a:xfrm>
            <a:off x="1331899" y="4513731"/>
            <a:ext cx="264039" cy="2558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6" name="타원 25"/>
          <p:cNvSpPr/>
          <p:nvPr/>
        </p:nvSpPr>
        <p:spPr>
          <a:xfrm>
            <a:off x="2758248" y="3949326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27" name="타원 26"/>
          <p:cNvSpPr/>
          <p:nvPr/>
        </p:nvSpPr>
        <p:spPr>
          <a:xfrm>
            <a:off x="2163936" y="3510343"/>
            <a:ext cx="264039" cy="255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2163936" y="4388308"/>
            <a:ext cx="264039" cy="2558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31" name="직선 연결선 30"/>
          <p:cNvCxnSpPr>
            <a:stCxn id="29" idx="2"/>
            <a:endCxn id="25" idx="6"/>
          </p:cNvCxnSpPr>
          <p:nvPr/>
        </p:nvCxnSpPr>
        <p:spPr>
          <a:xfrm rot="10800000" flipV="1">
            <a:off x="1595939" y="4516240"/>
            <a:ext cx="567997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직선 연결선 32"/>
          <p:cNvCxnSpPr>
            <a:stCxn id="22" idx="7"/>
            <a:endCxn id="20" idx="2"/>
          </p:cNvCxnSpPr>
          <p:nvPr/>
        </p:nvCxnSpPr>
        <p:spPr>
          <a:xfrm rot="5400000" flipH="1" flipV="1">
            <a:off x="1080514" y="3616548"/>
            <a:ext cx="285809" cy="45468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9" idx="1"/>
            <a:endCxn id="20" idx="5"/>
          </p:cNvCxnSpPr>
          <p:nvPr/>
        </p:nvCxnSpPr>
        <p:spPr>
          <a:xfrm rot="16200000" flipV="1">
            <a:off x="1622204" y="3845377"/>
            <a:ext cx="634330" cy="52647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5" idx="7"/>
            <a:endCxn id="27" idx="3"/>
          </p:cNvCxnSpPr>
          <p:nvPr/>
        </p:nvCxnSpPr>
        <p:spPr>
          <a:xfrm rot="5400000" flipH="1" flipV="1">
            <a:off x="1468704" y="3817303"/>
            <a:ext cx="822465" cy="64533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직선 연결선 36"/>
          <p:cNvCxnSpPr>
            <a:stCxn id="25" idx="0"/>
            <a:endCxn id="20" idx="4"/>
          </p:cNvCxnSpPr>
          <p:nvPr/>
        </p:nvCxnSpPr>
        <p:spPr>
          <a:xfrm rot="5400000" flipH="1" flipV="1">
            <a:off x="1180945" y="4111893"/>
            <a:ext cx="684812" cy="11886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0" idx="6"/>
            <a:endCxn id="27" idx="2"/>
          </p:cNvCxnSpPr>
          <p:nvPr/>
        </p:nvCxnSpPr>
        <p:spPr>
          <a:xfrm flipV="1">
            <a:off x="1714801" y="3638275"/>
            <a:ext cx="449136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직선 연결선 39"/>
          <p:cNvCxnSpPr>
            <a:stCxn id="26" idx="1"/>
            <a:endCxn id="27" idx="6"/>
          </p:cNvCxnSpPr>
          <p:nvPr/>
        </p:nvCxnSpPr>
        <p:spPr>
          <a:xfrm rot="16200000" flipV="1">
            <a:off x="2438185" y="3628065"/>
            <a:ext cx="348521" cy="36894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29" idx="7"/>
            <a:endCxn id="26" idx="3"/>
          </p:cNvCxnSpPr>
          <p:nvPr/>
        </p:nvCxnSpPr>
        <p:spPr>
          <a:xfrm rot="5400000" flipH="1" flipV="1">
            <a:off x="2464082" y="4092944"/>
            <a:ext cx="258059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737588" y="5015425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P</a:t>
            </a:r>
            <a:endParaRPr lang="ko-KR" altLang="en-US" i="1" dirty="0"/>
          </a:p>
        </p:txBody>
      </p:sp>
      <p:cxnSp>
        <p:nvCxnSpPr>
          <p:cNvPr id="44" name="직선 연결선 43"/>
          <p:cNvCxnSpPr>
            <a:stCxn id="43" idx="7"/>
            <a:endCxn id="25" idx="3"/>
          </p:cNvCxnSpPr>
          <p:nvPr/>
        </p:nvCxnSpPr>
        <p:spPr>
          <a:xfrm rot="5400000" flipH="1" flipV="1">
            <a:off x="1006377" y="4688706"/>
            <a:ext cx="320771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1569624" y="5078136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타원 47"/>
          <p:cNvSpPr/>
          <p:nvPr/>
        </p:nvSpPr>
        <p:spPr>
          <a:xfrm>
            <a:off x="381000" y="4451019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9" name="직선 연결선 48"/>
          <p:cNvCxnSpPr>
            <a:stCxn id="47" idx="0"/>
            <a:endCxn id="25" idx="5"/>
          </p:cNvCxnSpPr>
          <p:nvPr/>
        </p:nvCxnSpPr>
        <p:spPr>
          <a:xfrm rot="16200000" flipV="1">
            <a:off x="1456452" y="4832943"/>
            <a:ext cx="346013" cy="14437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2" name="직선 연결선 51"/>
          <p:cNvCxnSpPr>
            <a:stCxn id="29" idx="3"/>
            <a:endCxn id="47" idx="7"/>
          </p:cNvCxnSpPr>
          <p:nvPr/>
        </p:nvCxnSpPr>
        <p:spPr>
          <a:xfrm rot="5400000">
            <a:off x="1744347" y="4657350"/>
            <a:ext cx="508906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5" name="직선 연결선 54"/>
          <p:cNvCxnSpPr>
            <a:stCxn id="43" idx="6"/>
            <a:endCxn id="47" idx="2"/>
          </p:cNvCxnSpPr>
          <p:nvPr/>
        </p:nvCxnSpPr>
        <p:spPr>
          <a:xfrm>
            <a:off x="1001626" y="5143356"/>
            <a:ext cx="567997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직선 연결선 57"/>
          <p:cNvCxnSpPr>
            <a:stCxn id="43" idx="1"/>
            <a:endCxn id="48" idx="4"/>
          </p:cNvCxnSpPr>
          <p:nvPr/>
        </p:nvCxnSpPr>
        <p:spPr>
          <a:xfrm rot="16200000" flipV="1">
            <a:off x="471631" y="4748271"/>
            <a:ext cx="346013" cy="26323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1" name="직선 연결선 60"/>
          <p:cNvCxnSpPr>
            <a:stCxn id="48" idx="7"/>
            <a:endCxn id="22" idx="3"/>
          </p:cNvCxnSpPr>
          <p:nvPr/>
        </p:nvCxnSpPr>
        <p:spPr>
          <a:xfrm rot="5400000" flipH="1" flipV="1">
            <a:off x="547486" y="4226604"/>
            <a:ext cx="320771" cy="20300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4" name="타원 63"/>
          <p:cNvSpPr/>
          <p:nvPr/>
        </p:nvSpPr>
        <p:spPr>
          <a:xfrm>
            <a:off x="2461092" y="5015425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65" name="직선 연결선 64"/>
          <p:cNvCxnSpPr>
            <a:stCxn id="64" idx="2"/>
            <a:endCxn id="47" idx="6"/>
          </p:cNvCxnSpPr>
          <p:nvPr/>
        </p:nvCxnSpPr>
        <p:spPr>
          <a:xfrm rot="10800000" flipV="1">
            <a:off x="1833664" y="5143356"/>
            <a:ext cx="627429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직선 연결선 67"/>
          <p:cNvCxnSpPr>
            <a:stCxn id="29" idx="5"/>
            <a:endCxn id="64" idx="0"/>
          </p:cNvCxnSpPr>
          <p:nvPr/>
        </p:nvCxnSpPr>
        <p:spPr>
          <a:xfrm rot="16200000" flipH="1">
            <a:off x="2286847" y="4709160"/>
            <a:ext cx="408724" cy="20380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직선 연결선 70"/>
          <p:cNvCxnSpPr>
            <a:stCxn id="26" idx="4"/>
            <a:endCxn id="73" idx="0"/>
          </p:cNvCxnSpPr>
          <p:nvPr/>
        </p:nvCxnSpPr>
        <p:spPr>
          <a:xfrm rot="16200000" flipH="1">
            <a:off x="2765713" y="4329744"/>
            <a:ext cx="308541" cy="5943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3" name="타원 72"/>
          <p:cNvSpPr/>
          <p:nvPr/>
        </p:nvSpPr>
        <p:spPr>
          <a:xfrm>
            <a:off x="2817679" y="4513731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7" name="직선 연결선 76"/>
          <p:cNvCxnSpPr>
            <a:stCxn id="64" idx="7"/>
            <a:endCxn id="73" idx="3"/>
          </p:cNvCxnSpPr>
          <p:nvPr/>
        </p:nvCxnSpPr>
        <p:spPr>
          <a:xfrm rot="5400000" flipH="1" flipV="1">
            <a:off x="2611019" y="4807569"/>
            <a:ext cx="320771" cy="16988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0" name="직선 연결선 79"/>
          <p:cNvCxnSpPr>
            <a:stCxn id="29" idx="6"/>
            <a:endCxn id="73" idx="2"/>
          </p:cNvCxnSpPr>
          <p:nvPr/>
        </p:nvCxnSpPr>
        <p:spPr>
          <a:xfrm>
            <a:off x="2427975" y="4516240"/>
            <a:ext cx="389704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4" name="타원 83"/>
          <p:cNvSpPr/>
          <p:nvPr/>
        </p:nvSpPr>
        <p:spPr>
          <a:xfrm>
            <a:off x="4338677" y="3573055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5" name="타원 84"/>
          <p:cNvSpPr/>
          <p:nvPr/>
        </p:nvSpPr>
        <p:spPr>
          <a:xfrm>
            <a:off x="3658620" y="3949326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S</a:t>
            </a:r>
            <a:endParaRPr lang="ko-KR" altLang="en-US" i="1" dirty="0"/>
          </a:p>
        </p:txBody>
      </p:sp>
      <p:cxnSp>
        <p:nvCxnSpPr>
          <p:cNvPr id="86" name="직선 연결선 85"/>
          <p:cNvCxnSpPr>
            <a:stCxn id="87" idx="1"/>
            <a:endCxn id="85" idx="5"/>
          </p:cNvCxnSpPr>
          <p:nvPr/>
        </p:nvCxnSpPr>
        <p:spPr>
          <a:xfrm rot="16200000" flipV="1">
            <a:off x="3879496" y="4172214"/>
            <a:ext cx="383483" cy="37449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7" name="타원 86"/>
          <p:cNvSpPr/>
          <p:nvPr/>
        </p:nvSpPr>
        <p:spPr>
          <a:xfrm>
            <a:off x="4219815" y="4513731"/>
            <a:ext cx="264039" cy="2558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8" name="타원 87"/>
          <p:cNvSpPr/>
          <p:nvPr/>
        </p:nvSpPr>
        <p:spPr>
          <a:xfrm>
            <a:off x="5646164" y="3949326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89" name="타원 88"/>
          <p:cNvSpPr/>
          <p:nvPr/>
        </p:nvSpPr>
        <p:spPr>
          <a:xfrm>
            <a:off x="5051851" y="3510343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0" name="타원 89"/>
          <p:cNvSpPr/>
          <p:nvPr/>
        </p:nvSpPr>
        <p:spPr>
          <a:xfrm>
            <a:off x="5051851" y="4388308"/>
            <a:ext cx="264039" cy="2558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1" name="직선 연결선 90"/>
          <p:cNvCxnSpPr>
            <a:stCxn id="90" idx="2"/>
            <a:endCxn id="87" idx="6"/>
          </p:cNvCxnSpPr>
          <p:nvPr/>
        </p:nvCxnSpPr>
        <p:spPr>
          <a:xfrm rot="10800000" flipV="1">
            <a:off x="4483855" y="4516240"/>
            <a:ext cx="567997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2" name="직선 연결선 91"/>
          <p:cNvCxnSpPr>
            <a:stCxn id="85" idx="7"/>
            <a:endCxn id="84" idx="2"/>
          </p:cNvCxnSpPr>
          <p:nvPr/>
        </p:nvCxnSpPr>
        <p:spPr>
          <a:xfrm rot="5400000" flipH="1" flipV="1">
            <a:off x="3968430" y="3616548"/>
            <a:ext cx="285809" cy="45468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3" name="직선 연결선 92"/>
          <p:cNvCxnSpPr>
            <a:stCxn id="90" idx="1"/>
            <a:endCxn id="84" idx="5"/>
          </p:cNvCxnSpPr>
          <p:nvPr/>
        </p:nvCxnSpPr>
        <p:spPr>
          <a:xfrm rot="16200000" flipV="1">
            <a:off x="4510120" y="3845377"/>
            <a:ext cx="634330" cy="52647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4" name="직선 연결선 93"/>
          <p:cNvCxnSpPr>
            <a:stCxn id="87" idx="7"/>
            <a:endCxn id="89" idx="3"/>
          </p:cNvCxnSpPr>
          <p:nvPr/>
        </p:nvCxnSpPr>
        <p:spPr>
          <a:xfrm rot="5400000" flipH="1" flipV="1">
            <a:off x="4356620" y="3817303"/>
            <a:ext cx="822465" cy="64533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5" name="직선 연결선 94"/>
          <p:cNvCxnSpPr>
            <a:stCxn id="87" idx="0"/>
            <a:endCxn id="84" idx="4"/>
          </p:cNvCxnSpPr>
          <p:nvPr/>
        </p:nvCxnSpPr>
        <p:spPr>
          <a:xfrm rot="5400000" flipH="1" flipV="1">
            <a:off x="4068860" y="4111893"/>
            <a:ext cx="684812" cy="11886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6" name="직선 연결선 95"/>
          <p:cNvCxnSpPr>
            <a:stCxn id="84" idx="6"/>
            <a:endCxn id="89" idx="2"/>
          </p:cNvCxnSpPr>
          <p:nvPr/>
        </p:nvCxnSpPr>
        <p:spPr>
          <a:xfrm flipV="1">
            <a:off x="4602717" y="3638275"/>
            <a:ext cx="449136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7" name="직선 연결선 96"/>
          <p:cNvCxnSpPr>
            <a:stCxn id="88" idx="1"/>
            <a:endCxn id="89" idx="6"/>
          </p:cNvCxnSpPr>
          <p:nvPr/>
        </p:nvCxnSpPr>
        <p:spPr>
          <a:xfrm rot="16200000" flipV="1">
            <a:off x="5326101" y="3628065"/>
            <a:ext cx="348521" cy="36894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8" name="직선 연결선 97"/>
          <p:cNvCxnSpPr>
            <a:stCxn id="90" idx="7"/>
            <a:endCxn id="88" idx="3"/>
          </p:cNvCxnSpPr>
          <p:nvPr/>
        </p:nvCxnSpPr>
        <p:spPr>
          <a:xfrm rot="5400000" flipH="1" flipV="1">
            <a:off x="5351998" y="4092944"/>
            <a:ext cx="258059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9" name="타원 98"/>
          <p:cNvSpPr/>
          <p:nvPr/>
        </p:nvSpPr>
        <p:spPr>
          <a:xfrm>
            <a:off x="3625503" y="5015425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P</a:t>
            </a:r>
            <a:endParaRPr lang="ko-KR" altLang="en-US" i="1" dirty="0"/>
          </a:p>
        </p:txBody>
      </p:sp>
      <p:cxnSp>
        <p:nvCxnSpPr>
          <p:cNvPr id="100" name="직선 연결선 99"/>
          <p:cNvCxnSpPr>
            <a:stCxn id="99" idx="7"/>
            <a:endCxn id="87" idx="3"/>
          </p:cNvCxnSpPr>
          <p:nvPr/>
        </p:nvCxnSpPr>
        <p:spPr>
          <a:xfrm rot="5400000" flipH="1" flipV="1">
            <a:off x="3894293" y="4688706"/>
            <a:ext cx="320771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1" name="타원 100"/>
          <p:cNvSpPr/>
          <p:nvPr/>
        </p:nvSpPr>
        <p:spPr>
          <a:xfrm>
            <a:off x="4457540" y="5078136"/>
            <a:ext cx="264039" cy="2558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타원 101"/>
          <p:cNvSpPr/>
          <p:nvPr/>
        </p:nvSpPr>
        <p:spPr>
          <a:xfrm>
            <a:off x="3268916" y="4451019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3" name="직선 연결선 102"/>
          <p:cNvCxnSpPr>
            <a:stCxn id="101" idx="0"/>
            <a:endCxn id="87" idx="5"/>
          </p:cNvCxnSpPr>
          <p:nvPr/>
        </p:nvCxnSpPr>
        <p:spPr>
          <a:xfrm rot="16200000" flipV="1">
            <a:off x="4344368" y="4832943"/>
            <a:ext cx="346013" cy="14437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4" name="직선 연결선 103"/>
          <p:cNvCxnSpPr>
            <a:stCxn id="90" idx="3"/>
            <a:endCxn id="101" idx="7"/>
          </p:cNvCxnSpPr>
          <p:nvPr/>
        </p:nvCxnSpPr>
        <p:spPr>
          <a:xfrm rot="5400000">
            <a:off x="4632263" y="4657350"/>
            <a:ext cx="508906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5" name="직선 연결선 104"/>
          <p:cNvCxnSpPr>
            <a:stCxn id="99" idx="6"/>
            <a:endCxn id="101" idx="2"/>
          </p:cNvCxnSpPr>
          <p:nvPr/>
        </p:nvCxnSpPr>
        <p:spPr>
          <a:xfrm>
            <a:off x="3889542" y="5143356"/>
            <a:ext cx="567997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6" name="직선 연결선 105"/>
          <p:cNvCxnSpPr>
            <a:stCxn id="99" idx="1"/>
            <a:endCxn id="102" idx="4"/>
          </p:cNvCxnSpPr>
          <p:nvPr/>
        </p:nvCxnSpPr>
        <p:spPr>
          <a:xfrm rot="16200000" flipV="1">
            <a:off x="3359547" y="4748271"/>
            <a:ext cx="346013" cy="26323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7" name="직선 연결선 106"/>
          <p:cNvCxnSpPr>
            <a:stCxn id="102" idx="7"/>
            <a:endCxn id="85" idx="3"/>
          </p:cNvCxnSpPr>
          <p:nvPr/>
        </p:nvCxnSpPr>
        <p:spPr>
          <a:xfrm rot="5400000" flipH="1" flipV="1">
            <a:off x="3435402" y="4226604"/>
            <a:ext cx="320771" cy="20300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8" name="타원 107"/>
          <p:cNvSpPr/>
          <p:nvPr/>
        </p:nvSpPr>
        <p:spPr>
          <a:xfrm>
            <a:off x="5349008" y="5015425"/>
            <a:ext cx="264039" cy="2558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9" name="직선 연결선 108"/>
          <p:cNvCxnSpPr>
            <a:stCxn id="108" idx="2"/>
            <a:endCxn id="101" idx="6"/>
          </p:cNvCxnSpPr>
          <p:nvPr/>
        </p:nvCxnSpPr>
        <p:spPr>
          <a:xfrm rot="10800000" flipV="1">
            <a:off x="4721580" y="5143356"/>
            <a:ext cx="627429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0" name="직선 연결선 109"/>
          <p:cNvCxnSpPr>
            <a:stCxn id="90" idx="5"/>
            <a:endCxn id="108" idx="0"/>
          </p:cNvCxnSpPr>
          <p:nvPr/>
        </p:nvCxnSpPr>
        <p:spPr>
          <a:xfrm rot="16200000" flipH="1">
            <a:off x="5174763" y="4709160"/>
            <a:ext cx="408724" cy="20380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1" name="직선 연결선 110"/>
          <p:cNvCxnSpPr>
            <a:stCxn id="88" idx="4"/>
            <a:endCxn id="112" idx="0"/>
          </p:cNvCxnSpPr>
          <p:nvPr/>
        </p:nvCxnSpPr>
        <p:spPr>
          <a:xfrm rot="16200000" flipH="1">
            <a:off x="5653629" y="4329744"/>
            <a:ext cx="308541" cy="5943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2" name="타원 111"/>
          <p:cNvSpPr/>
          <p:nvPr/>
        </p:nvSpPr>
        <p:spPr>
          <a:xfrm>
            <a:off x="5705595" y="4513731"/>
            <a:ext cx="264039" cy="2558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13" name="직선 연결선 112"/>
          <p:cNvCxnSpPr>
            <a:stCxn id="108" idx="7"/>
            <a:endCxn id="112" idx="3"/>
          </p:cNvCxnSpPr>
          <p:nvPr/>
        </p:nvCxnSpPr>
        <p:spPr>
          <a:xfrm rot="5400000" flipH="1" flipV="1">
            <a:off x="5498935" y="4807569"/>
            <a:ext cx="320771" cy="16988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4" name="직선 연결선 113"/>
          <p:cNvCxnSpPr>
            <a:stCxn id="90" idx="6"/>
            <a:endCxn id="112" idx="2"/>
          </p:cNvCxnSpPr>
          <p:nvPr/>
        </p:nvCxnSpPr>
        <p:spPr>
          <a:xfrm>
            <a:off x="5315891" y="4516240"/>
            <a:ext cx="389704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0" name="타원 69"/>
          <p:cNvSpPr/>
          <p:nvPr/>
        </p:nvSpPr>
        <p:spPr>
          <a:xfrm>
            <a:off x="7132043" y="3567912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2" name="타원 71"/>
          <p:cNvSpPr/>
          <p:nvPr/>
        </p:nvSpPr>
        <p:spPr>
          <a:xfrm>
            <a:off x="6451986" y="3944182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S</a:t>
            </a:r>
            <a:endParaRPr lang="ko-KR" altLang="en-US" i="1" dirty="0"/>
          </a:p>
        </p:txBody>
      </p:sp>
      <p:cxnSp>
        <p:nvCxnSpPr>
          <p:cNvPr id="74" name="직선 연결선 73"/>
          <p:cNvCxnSpPr>
            <a:stCxn id="75" idx="1"/>
            <a:endCxn id="72" idx="5"/>
          </p:cNvCxnSpPr>
          <p:nvPr/>
        </p:nvCxnSpPr>
        <p:spPr>
          <a:xfrm rot="16200000" flipV="1">
            <a:off x="6672862" y="4167070"/>
            <a:ext cx="383483" cy="37449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5" name="타원 74"/>
          <p:cNvSpPr/>
          <p:nvPr/>
        </p:nvSpPr>
        <p:spPr>
          <a:xfrm>
            <a:off x="7013181" y="4508587"/>
            <a:ext cx="264039" cy="255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타원 75"/>
          <p:cNvSpPr/>
          <p:nvPr/>
        </p:nvSpPr>
        <p:spPr>
          <a:xfrm>
            <a:off x="8439530" y="3944182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78" name="타원 77"/>
          <p:cNvSpPr/>
          <p:nvPr/>
        </p:nvSpPr>
        <p:spPr>
          <a:xfrm>
            <a:off x="7845217" y="3505200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9" name="타원 78"/>
          <p:cNvSpPr/>
          <p:nvPr/>
        </p:nvSpPr>
        <p:spPr>
          <a:xfrm>
            <a:off x="7845217" y="4383164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1" name="직선 연결선 80"/>
          <p:cNvCxnSpPr>
            <a:stCxn id="79" idx="2"/>
            <a:endCxn id="75" idx="6"/>
          </p:cNvCxnSpPr>
          <p:nvPr/>
        </p:nvCxnSpPr>
        <p:spPr>
          <a:xfrm rot="10800000" flipV="1">
            <a:off x="7277221" y="4511096"/>
            <a:ext cx="567997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2" name="직선 연결선 81"/>
          <p:cNvCxnSpPr>
            <a:stCxn id="72" idx="7"/>
            <a:endCxn id="70" idx="2"/>
          </p:cNvCxnSpPr>
          <p:nvPr/>
        </p:nvCxnSpPr>
        <p:spPr>
          <a:xfrm rot="5400000" flipH="1" flipV="1">
            <a:off x="6761795" y="3611405"/>
            <a:ext cx="285809" cy="45468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3" name="직선 연결선 82"/>
          <p:cNvCxnSpPr>
            <a:stCxn id="79" idx="1"/>
            <a:endCxn id="70" idx="5"/>
          </p:cNvCxnSpPr>
          <p:nvPr/>
        </p:nvCxnSpPr>
        <p:spPr>
          <a:xfrm rot="16200000" flipV="1">
            <a:off x="7303485" y="3840234"/>
            <a:ext cx="634330" cy="52647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7" name="직선 연결선 116"/>
          <p:cNvCxnSpPr>
            <a:stCxn id="75" idx="7"/>
            <a:endCxn id="78" idx="3"/>
          </p:cNvCxnSpPr>
          <p:nvPr/>
        </p:nvCxnSpPr>
        <p:spPr>
          <a:xfrm rot="5400000" flipH="1" flipV="1">
            <a:off x="7149986" y="3812159"/>
            <a:ext cx="822465" cy="64533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8" name="직선 연결선 117"/>
          <p:cNvCxnSpPr>
            <a:stCxn id="75" idx="0"/>
            <a:endCxn id="70" idx="4"/>
          </p:cNvCxnSpPr>
          <p:nvPr/>
        </p:nvCxnSpPr>
        <p:spPr>
          <a:xfrm rot="5400000" flipH="1" flipV="1">
            <a:off x="6862226" y="4106750"/>
            <a:ext cx="684812" cy="11886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9" name="직선 연결선 118"/>
          <p:cNvCxnSpPr>
            <a:stCxn id="70" idx="6"/>
            <a:endCxn id="78" idx="2"/>
          </p:cNvCxnSpPr>
          <p:nvPr/>
        </p:nvCxnSpPr>
        <p:spPr>
          <a:xfrm flipV="1">
            <a:off x="7396083" y="3633132"/>
            <a:ext cx="449136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0" name="직선 연결선 119"/>
          <p:cNvCxnSpPr>
            <a:stCxn id="76" idx="1"/>
            <a:endCxn id="78" idx="6"/>
          </p:cNvCxnSpPr>
          <p:nvPr/>
        </p:nvCxnSpPr>
        <p:spPr>
          <a:xfrm rot="16200000" flipV="1">
            <a:off x="8119467" y="3622921"/>
            <a:ext cx="348521" cy="36894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1" name="직선 연결선 120"/>
          <p:cNvCxnSpPr>
            <a:stCxn id="79" idx="7"/>
            <a:endCxn id="76" idx="3"/>
          </p:cNvCxnSpPr>
          <p:nvPr/>
        </p:nvCxnSpPr>
        <p:spPr>
          <a:xfrm rot="5400000" flipH="1" flipV="1">
            <a:off x="8145363" y="4087801"/>
            <a:ext cx="258059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22" name="타원 121"/>
          <p:cNvSpPr/>
          <p:nvPr/>
        </p:nvSpPr>
        <p:spPr>
          <a:xfrm>
            <a:off x="6418869" y="5010282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i="1" dirty="0" smtClean="0"/>
              <a:t>P</a:t>
            </a:r>
            <a:endParaRPr lang="ko-KR" altLang="en-US" i="1" dirty="0"/>
          </a:p>
        </p:txBody>
      </p:sp>
      <p:cxnSp>
        <p:nvCxnSpPr>
          <p:cNvPr id="123" name="직선 연결선 122"/>
          <p:cNvCxnSpPr>
            <a:stCxn id="122" idx="7"/>
            <a:endCxn id="75" idx="3"/>
          </p:cNvCxnSpPr>
          <p:nvPr/>
        </p:nvCxnSpPr>
        <p:spPr>
          <a:xfrm rot="5400000" flipH="1" flipV="1">
            <a:off x="6687659" y="4683562"/>
            <a:ext cx="320771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24" name="타원 123"/>
          <p:cNvSpPr/>
          <p:nvPr/>
        </p:nvSpPr>
        <p:spPr>
          <a:xfrm>
            <a:off x="7250906" y="5072993"/>
            <a:ext cx="264039" cy="255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5" name="타원 124"/>
          <p:cNvSpPr/>
          <p:nvPr/>
        </p:nvSpPr>
        <p:spPr>
          <a:xfrm>
            <a:off x="6062282" y="4445875"/>
            <a:ext cx="264039" cy="255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26" name="직선 연결선 125"/>
          <p:cNvCxnSpPr>
            <a:stCxn id="124" idx="0"/>
            <a:endCxn id="75" idx="5"/>
          </p:cNvCxnSpPr>
          <p:nvPr/>
        </p:nvCxnSpPr>
        <p:spPr>
          <a:xfrm rot="16200000" flipV="1">
            <a:off x="7137733" y="4827800"/>
            <a:ext cx="346013" cy="14437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7" name="직선 연결선 126"/>
          <p:cNvCxnSpPr>
            <a:stCxn id="79" idx="3"/>
            <a:endCxn id="124" idx="7"/>
          </p:cNvCxnSpPr>
          <p:nvPr/>
        </p:nvCxnSpPr>
        <p:spPr>
          <a:xfrm rot="5400000">
            <a:off x="7425629" y="4652206"/>
            <a:ext cx="508906" cy="40760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8" name="직선 연결선 127"/>
          <p:cNvCxnSpPr>
            <a:stCxn id="122" idx="6"/>
            <a:endCxn id="124" idx="2"/>
          </p:cNvCxnSpPr>
          <p:nvPr/>
        </p:nvCxnSpPr>
        <p:spPr>
          <a:xfrm>
            <a:off x="6682908" y="5138213"/>
            <a:ext cx="567997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9" name="직선 연결선 128"/>
          <p:cNvCxnSpPr>
            <a:stCxn id="122" idx="1"/>
            <a:endCxn id="125" idx="4"/>
          </p:cNvCxnSpPr>
          <p:nvPr/>
        </p:nvCxnSpPr>
        <p:spPr>
          <a:xfrm rot="16200000" flipV="1">
            <a:off x="6152913" y="4743128"/>
            <a:ext cx="346013" cy="26323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0" name="직선 연결선 129"/>
          <p:cNvCxnSpPr>
            <a:stCxn id="125" idx="7"/>
            <a:endCxn id="72" idx="3"/>
          </p:cNvCxnSpPr>
          <p:nvPr/>
        </p:nvCxnSpPr>
        <p:spPr>
          <a:xfrm rot="5400000" flipH="1" flipV="1">
            <a:off x="6228768" y="4221461"/>
            <a:ext cx="320771" cy="20300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31" name="타원 130"/>
          <p:cNvSpPr/>
          <p:nvPr/>
        </p:nvSpPr>
        <p:spPr>
          <a:xfrm>
            <a:off x="8142374" y="5010282"/>
            <a:ext cx="264039" cy="255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32" name="직선 연결선 131"/>
          <p:cNvCxnSpPr>
            <a:stCxn id="131" idx="2"/>
            <a:endCxn id="124" idx="6"/>
          </p:cNvCxnSpPr>
          <p:nvPr/>
        </p:nvCxnSpPr>
        <p:spPr>
          <a:xfrm rot="10800000" flipV="1">
            <a:off x="7514946" y="5138213"/>
            <a:ext cx="627429" cy="6271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3" name="직선 연결선 132"/>
          <p:cNvCxnSpPr>
            <a:stCxn id="79" idx="5"/>
            <a:endCxn id="131" idx="0"/>
          </p:cNvCxnSpPr>
          <p:nvPr/>
        </p:nvCxnSpPr>
        <p:spPr>
          <a:xfrm rot="16200000" flipH="1">
            <a:off x="7968129" y="4704016"/>
            <a:ext cx="408724" cy="20380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4" name="직선 연결선 133"/>
          <p:cNvCxnSpPr>
            <a:stCxn id="76" idx="4"/>
            <a:endCxn id="135" idx="0"/>
          </p:cNvCxnSpPr>
          <p:nvPr/>
        </p:nvCxnSpPr>
        <p:spPr>
          <a:xfrm rot="16200000" flipH="1">
            <a:off x="8446995" y="4324601"/>
            <a:ext cx="308541" cy="5943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35" name="타원 134"/>
          <p:cNvSpPr/>
          <p:nvPr/>
        </p:nvSpPr>
        <p:spPr>
          <a:xfrm>
            <a:off x="8498961" y="4508587"/>
            <a:ext cx="264039" cy="255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36" name="직선 연결선 135"/>
          <p:cNvCxnSpPr>
            <a:stCxn id="131" idx="7"/>
            <a:endCxn id="135" idx="3"/>
          </p:cNvCxnSpPr>
          <p:nvPr/>
        </p:nvCxnSpPr>
        <p:spPr>
          <a:xfrm rot="5400000" flipH="1" flipV="1">
            <a:off x="8292301" y="4802425"/>
            <a:ext cx="320771" cy="16988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7" name="직선 연결선 136"/>
          <p:cNvCxnSpPr>
            <a:stCxn id="79" idx="6"/>
            <a:endCxn id="135" idx="2"/>
          </p:cNvCxnSpPr>
          <p:nvPr/>
        </p:nvCxnSpPr>
        <p:spPr>
          <a:xfrm>
            <a:off x="8109257" y="4511096"/>
            <a:ext cx="389704" cy="1254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0" name="TextBox 139"/>
          <p:cNvSpPr txBox="1"/>
          <p:nvPr/>
        </p:nvSpPr>
        <p:spPr>
          <a:xfrm>
            <a:off x="6629400" y="5486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induced path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Notations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22" name="그림 21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12" y="1962150"/>
            <a:ext cx="7191375" cy="3600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2206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3.3 </a:t>
            </a:r>
          </a:p>
          <a:p>
            <a:pPr lvl="1">
              <a:defRPr/>
            </a:pPr>
            <a:r>
              <a:rPr lang="en-US" altLang="ko-KR" dirty="0" smtClean="0"/>
              <a:t>                                                    is     ‘s </a:t>
            </a:r>
            <a:r>
              <a:rPr lang="en-US" altLang="ko-KR" b="1" dirty="0" smtClean="0"/>
              <a:t>ordered intersection set</a:t>
            </a:r>
            <a:r>
              <a:rPr lang="en-US" altLang="ko-KR" dirty="0" smtClean="0"/>
              <a:t>, where a node     is before     in      if and only if      is closer to </a:t>
            </a:r>
            <a:br>
              <a:rPr lang="en-US" altLang="ko-KR" dirty="0" smtClean="0"/>
            </a:br>
            <a:r>
              <a:rPr lang="en-US" altLang="ko-KR" dirty="0" smtClean="0"/>
              <a:t>than     in hop-count.                                                          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38" name="개체 137"/>
          <p:cNvGraphicFramePr>
            <a:graphicFrameLocks noChangeAspect="1"/>
          </p:cNvGraphicFramePr>
          <p:nvPr/>
        </p:nvGraphicFramePr>
        <p:xfrm>
          <a:off x="1295399" y="2209800"/>
          <a:ext cx="5414015" cy="533400"/>
        </p:xfrm>
        <a:graphic>
          <a:graphicData uri="http://schemas.openxmlformats.org/presentationml/2006/ole">
            <p:oleObj spid="_x0000_s1026" name="수식" r:id="rId3" imgW="2577960" imgH="2538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250113" y="2146300"/>
          <a:ext cx="427037" cy="508000"/>
        </p:xfrm>
        <a:graphic>
          <a:graphicData uri="http://schemas.openxmlformats.org/presentationml/2006/ole">
            <p:oleObj spid="_x0000_s1027" name="수식" r:id="rId4" imgW="203040" imgH="2412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753350" y="2514600"/>
          <a:ext cx="400050" cy="508000"/>
        </p:xfrm>
        <a:graphic>
          <a:graphicData uri="http://schemas.openxmlformats.org/presentationml/2006/ole">
            <p:oleObj spid="_x0000_s1028" name="수식" r:id="rId5" imgW="190440" imgH="2412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324100" y="2844800"/>
          <a:ext cx="374650" cy="508000"/>
        </p:xfrm>
        <a:graphic>
          <a:graphicData uri="http://schemas.openxmlformats.org/presentationml/2006/ole">
            <p:oleObj spid="_x0000_s1029" name="수식" r:id="rId6" imgW="177480" imgH="2412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740400" y="2870200"/>
          <a:ext cx="400050" cy="508000"/>
        </p:xfrm>
        <a:graphic>
          <a:graphicData uri="http://schemas.openxmlformats.org/presentationml/2006/ole">
            <p:oleObj spid="_x0000_s1030" name="수식" r:id="rId7" imgW="190440" imgH="24120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175000" y="2895600"/>
          <a:ext cx="425450" cy="482600"/>
        </p:xfrm>
        <a:graphic>
          <a:graphicData uri="http://schemas.openxmlformats.org/presentationml/2006/ole">
            <p:oleObj spid="_x0000_s1031" name="수식" r:id="rId8" imgW="203040" imgH="22860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032000" y="3238500"/>
          <a:ext cx="373063" cy="508000"/>
        </p:xfrm>
        <a:graphic>
          <a:graphicData uri="http://schemas.openxmlformats.org/presentationml/2006/ole">
            <p:oleObj spid="_x0000_s1032" name="수식" r:id="rId9" imgW="177480" imgH="241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8013700" y="2959100"/>
          <a:ext cx="293687" cy="374650"/>
        </p:xfrm>
        <a:graphic>
          <a:graphicData uri="http://schemas.openxmlformats.org/presentationml/2006/ole">
            <p:oleObj spid="_x0000_s1033" name="수식" r:id="rId10" imgW="139680" imgH="177480" progId="Equation.3">
              <p:embed/>
            </p:oleObj>
          </a:graphicData>
        </a:graphic>
      </p:graphicFrame>
      <p:pic>
        <p:nvPicPr>
          <p:cNvPr id="139" name="그림 138" descr="Capture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200" y="3692824"/>
            <a:ext cx="4343400" cy="2174576"/>
          </a:xfrm>
          <a:prstGeom prst="rect">
            <a:avLst/>
          </a:prstGeom>
        </p:spPr>
      </p:pic>
      <p:sp>
        <p:nvSpPr>
          <p:cNvPr id="142" name="자유형 141"/>
          <p:cNvSpPr/>
          <p:nvPr/>
        </p:nvSpPr>
        <p:spPr>
          <a:xfrm>
            <a:off x="5321300" y="3884083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자유형 142"/>
          <p:cNvSpPr/>
          <p:nvPr/>
        </p:nvSpPr>
        <p:spPr>
          <a:xfrm>
            <a:off x="5321300" y="4233333"/>
            <a:ext cx="2946400" cy="876300"/>
          </a:xfrm>
          <a:custGeom>
            <a:avLst/>
            <a:gdLst>
              <a:gd name="connsiteX0" fmla="*/ 0 w 2946400"/>
              <a:gd name="connsiteY0" fmla="*/ 876300 h 876300"/>
              <a:gd name="connsiteX1" fmla="*/ 901700 w 2946400"/>
              <a:gd name="connsiteY1" fmla="*/ 571500 h 876300"/>
              <a:gd name="connsiteX2" fmla="*/ 1790700 w 2946400"/>
              <a:gd name="connsiteY2" fmla="*/ 127000 h 876300"/>
              <a:gd name="connsiteX3" fmla="*/ 2946400 w 2946400"/>
              <a:gd name="connsiteY3" fmla="*/ 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876300">
                <a:moveTo>
                  <a:pt x="0" y="876300"/>
                </a:moveTo>
                <a:cubicBezTo>
                  <a:pt x="301625" y="786341"/>
                  <a:pt x="603250" y="696383"/>
                  <a:pt x="901700" y="571500"/>
                </a:cubicBezTo>
                <a:cubicBezTo>
                  <a:pt x="1200150" y="446617"/>
                  <a:pt x="1449917" y="222250"/>
                  <a:pt x="1790700" y="127000"/>
                </a:cubicBezTo>
                <a:cubicBezTo>
                  <a:pt x="2131483" y="31750"/>
                  <a:pt x="2946400" y="0"/>
                  <a:pt x="29464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953000" y="4449233"/>
          <a:ext cx="293688" cy="373063"/>
        </p:xfrm>
        <a:graphic>
          <a:graphicData uri="http://schemas.openxmlformats.org/presentationml/2006/ole">
            <p:oleObj spid="_x0000_s1034" name="수식" r:id="rId12" imgW="139680" imgH="1774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991100" y="4995333"/>
          <a:ext cx="320675" cy="347663"/>
        </p:xfrm>
        <a:graphic>
          <a:graphicData uri="http://schemas.openxmlformats.org/presentationml/2006/ole">
            <p:oleObj spid="_x0000_s1035" name="수식" r:id="rId13" imgW="152280" imgH="164880" progId="Equation.3">
              <p:embed/>
            </p:oleObj>
          </a:graphicData>
        </a:graphic>
      </p:graphicFrame>
      <p:sp>
        <p:nvSpPr>
          <p:cNvPr id="144" name="자유형 143"/>
          <p:cNvSpPr/>
          <p:nvPr/>
        </p:nvSpPr>
        <p:spPr>
          <a:xfrm>
            <a:off x="5194300" y="3505200"/>
            <a:ext cx="3073400" cy="1424516"/>
          </a:xfrm>
          <a:custGeom>
            <a:avLst/>
            <a:gdLst>
              <a:gd name="connsiteX0" fmla="*/ 0 w 3073400"/>
              <a:gd name="connsiteY0" fmla="*/ 1007533 h 1424516"/>
              <a:gd name="connsiteX1" fmla="*/ 533400 w 3073400"/>
              <a:gd name="connsiteY1" fmla="*/ 182033 h 1424516"/>
              <a:gd name="connsiteX2" fmla="*/ 2044700 w 3073400"/>
              <a:gd name="connsiteY2" fmla="*/ 1413933 h 1424516"/>
              <a:gd name="connsiteX3" fmla="*/ 2578100 w 3073400"/>
              <a:gd name="connsiteY3" fmla="*/ 118533 h 1424516"/>
              <a:gd name="connsiteX4" fmla="*/ 3073400 w 3073400"/>
              <a:gd name="connsiteY4" fmla="*/ 702733 h 142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400" h="1424516">
                <a:moveTo>
                  <a:pt x="0" y="1007533"/>
                </a:moveTo>
                <a:cubicBezTo>
                  <a:pt x="96308" y="560916"/>
                  <a:pt x="192617" y="114300"/>
                  <a:pt x="533400" y="182033"/>
                </a:cubicBezTo>
                <a:cubicBezTo>
                  <a:pt x="874183" y="249766"/>
                  <a:pt x="1703917" y="1424516"/>
                  <a:pt x="2044700" y="1413933"/>
                </a:cubicBezTo>
                <a:cubicBezTo>
                  <a:pt x="2385483" y="1403350"/>
                  <a:pt x="2406650" y="237066"/>
                  <a:pt x="2578100" y="118533"/>
                </a:cubicBezTo>
                <a:cubicBezTo>
                  <a:pt x="2749550" y="0"/>
                  <a:pt x="2978150" y="641350"/>
                  <a:pt x="3073400" y="70273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562600" y="5334000"/>
          <a:ext cx="2452688" cy="481013"/>
        </p:xfrm>
        <a:graphic>
          <a:graphicData uri="http://schemas.openxmlformats.org/presentationml/2006/ole">
            <p:oleObj spid="_x0000_s1037" name="수식" r:id="rId14" imgW="1168200" imgH="2286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8305800" y="4038600"/>
          <a:ext cx="293688" cy="347663"/>
        </p:xfrm>
        <a:graphic>
          <a:graphicData uri="http://schemas.openxmlformats.org/presentationml/2006/ole">
            <p:oleObj spid="_x0000_s1038" name="수식" r:id="rId15" imgW="139680" imgH="16488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7315200" y="3467100"/>
          <a:ext cx="346075" cy="454025"/>
        </p:xfrm>
        <a:graphic>
          <a:graphicData uri="http://schemas.openxmlformats.org/presentationml/2006/ole">
            <p:oleObj spid="_x0000_s1039" name="수식" r:id="rId16" imgW="164880" imgH="21564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7569200" y="4229100"/>
          <a:ext cx="346075" cy="481013"/>
        </p:xfrm>
        <a:graphic>
          <a:graphicData uri="http://schemas.openxmlformats.org/presentationml/2006/ole">
            <p:oleObj spid="_x0000_s1040" name="수식" r:id="rId17" imgW="164880" imgH="228600" progId="Equation.3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6096000" y="3505200"/>
          <a:ext cx="320675" cy="454025"/>
        </p:xfrm>
        <a:graphic>
          <a:graphicData uri="http://schemas.openxmlformats.org/presentationml/2006/ole">
            <p:oleObj spid="_x0000_s1041" name="수식" r:id="rId18" imgW="152280" imgH="215640" progId="Equation.3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6540500" y="4508500"/>
          <a:ext cx="452438" cy="534987"/>
        </p:xfrm>
        <a:graphic>
          <a:graphicData uri="http://schemas.openxmlformats.org/presentationml/2006/ole">
            <p:oleObj spid="_x0000_s1042" name="수식" r:id="rId19" imgW="2156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3.4</a:t>
            </a:r>
          </a:p>
          <a:p>
            <a:pPr lvl="1">
              <a:defRPr/>
            </a:pPr>
            <a:r>
              <a:rPr lang="en-US" altLang="ko-KR" dirty="0" smtClean="0"/>
              <a:t>If a node is the   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element of     , then    ’s </a:t>
            </a:r>
            <a:r>
              <a:rPr lang="en-US" altLang="ko-KR" dirty="0" err="1" smtClean="0"/>
              <a:t>subpath</a:t>
            </a:r>
            <a:r>
              <a:rPr lang="en-US" altLang="ko-KR" dirty="0" smtClean="0"/>
              <a:t> from S to this node is called the   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level </a:t>
            </a:r>
            <a:r>
              <a:rPr lang="en-US" altLang="ko-KR" dirty="0" err="1" smtClean="0"/>
              <a:t>subpath</a:t>
            </a:r>
            <a:r>
              <a:rPr lang="en-US" altLang="ko-KR" dirty="0" smtClean="0"/>
              <a:t>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695700" y="2197100"/>
          <a:ext cx="187325" cy="374650"/>
        </p:xfrm>
        <a:graphic>
          <a:graphicData uri="http://schemas.openxmlformats.org/presentationml/2006/ole">
            <p:oleObj spid="_x0000_s2050" name="수식" r:id="rId3" imgW="88560" imgH="177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096000" y="2171700"/>
          <a:ext cx="427037" cy="481012"/>
        </p:xfrm>
        <a:graphic>
          <a:graphicData uri="http://schemas.openxmlformats.org/presentationml/2006/ole">
            <p:oleObj spid="_x0000_s2051" name="수식" r:id="rId4" imgW="203040" imgH="2286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493000" y="2133600"/>
          <a:ext cx="427038" cy="508000"/>
        </p:xfrm>
        <a:graphic>
          <a:graphicData uri="http://schemas.openxmlformats.org/presentationml/2006/ole">
            <p:oleObj spid="_x0000_s2052" name="수식" r:id="rId5" imgW="203040" imgH="2412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607300" y="2590800"/>
          <a:ext cx="187325" cy="374650"/>
        </p:xfrm>
        <a:graphic>
          <a:graphicData uri="http://schemas.openxmlformats.org/presentationml/2006/ole">
            <p:oleObj spid="_x0000_s2053" name="수식" r:id="rId6" imgW="88560" imgH="177480" progId="Equation.3">
              <p:embed/>
            </p:oleObj>
          </a:graphicData>
        </a:graphic>
      </p:graphicFrame>
      <p:sp>
        <p:nvSpPr>
          <p:cNvPr id="24" name="자유형 23"/>
          <p:cNvSpPr/>
          <p:nvPr/>
        </p:nvSpPr>
        <p:spPr>
          <a:xfrm>
            <a:off x="3046412" y="3936470"/>
            <a:ext cx="2946400" cy="1225550"/>
          </a:xfrm>
          <a:custGeom>
            <a:avLst/>
            <a:gdLst>
              <a:gd name="connsiteX0" fmla="*/ 0 w 2946400"/>
              <a:gd name="connsiteY0" fmla="*/ 1225550 h 1225550"/>
              <a:gd name="connsiteX1" fmla="*/ 749300 w 2946400"/>
              <a:gd name="connsiteY1" fmla="*/ 209550 h 1225550"/>
              <a:gd name="connsiteX2" fmla="*/ 1803400 w 2946400"/>
              <a:gd name="connsiteY2" fmla="*/ 19050 h 1225550"/>
              <a:gd name="connsiteX3" fmla="*/ 2946400 w 2946400"/>
              <a:gd name="connsiteY3" fmla="*/ 32385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1225550">
                <a:moveTo>
                  <a:pt x="0" y="1225550"/>
                </a:moveTo>
                <a:cubicBezTo>
                  <a:pt x="224366" y="818091"/>
                  <a:pt x="448733" y="410633"/>
                  <a:pt x="749300" y="209550"/>
                </a:cubicBezTo>
                <a:cubicBezTo>
                  <a:pt x="1049867" y="8467"/>
                  <a:pt x="1437217" y="0"/>
                  <a:pt x="1803400" y="19050"/>
                </a:cubicBezTo>
                <a:cubicBezTo>
                  <a:pt x="2169583" y="38100"/>
                  <a:pt x="2557991" y="180975"/>
                  <a:pt x="2946400" y="3238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자유형 24"/>
          <p:cNvSpPr/>
          <p:nvPr/>
        </p:nvSpPr>
        <p:spPr>
          <a:xfrm>
            <a:off x="3046412" y="4285720"/>
            <a:ext cx="2946400" cy="876300"/>
          </a:xfrm>
          <a:custGeom>
            <a:avLst/>
            <a:gdLst>
              <a:gd name="connsiteX0" fmla="*/ 0 w 2946400"/>
              <a:gd name="connsiteY0" fmla="*/ 876300 h 876300"/>
              <a:gd name="connsiteX1" fmla="*/ 901700 w 2946400"/>
              <a:gd name="connsiteY1" fmla="*/ 571500 h 876300"/>
              <a:gd name="connsiteX2" fmla="*/ 1790700 w 2946400"/>
              <a:gd name="connsiteY2" fmla="*/ 127000 h 876300"/>
              <a:gd name="connsiteX3" fmla="*/ 2946400 w 2946400"/>
              <a:gd name="connsiteY3" fmla="*/ 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876300">
                <a:moveTo>
                  <a:pt x="0" y="876300"/>
                </a:moveTo>
                <a:cubicBezTo>
                  <a:pt x="301625" y="786341"/>
                  <a:pt x="603250" y="696383"/>
                  <a:pt x="901700" y="571500"/>
                </a:cubicBezTo>
                <a:cubicBezTo>
                  <a:pt x="1200150" y="446617"/>
                  <a:pt x="1449917" y="222250"/>
                  <a:pt x="1790700" y="127000"/>
                </a:cubicBezTo>
                <a:cubicBezTo>
                  <a:pt x="2131483" y="31750"/>
                  <a:pt x="2946400" y="0"/>
                  <a:pt x="29464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6" name="Object 10"/>
          <p:cNvGraphicFramePr>
            <a:graphicFrameLocks noChangeAspect="1"/>
          </p:cNvGraphicFramePr>
          <p:nvPr/>
        </p:nvGraphicFramePr>
        <p:xfrm>
          <a:off x="2678112" y="4501620"/>
          <a:ext cx="293688" cy="373063"/>
        </p:xfrm>
        <a:graphic>
          <a:graphicData uri="http://schemas.openxmlformats.org/presentationml/2006/ole">
            <p:oleObj spid="_x0000_s2054" name="수식" r:id="rId7" imgW="139680" imgH="177480" progId="Equation.3">
              <p:embed/>
            </p:oleObj>
          </a:graphicData>
        </a:graphic>
      </p:graphicFrame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2716212" y="5047720"/>
          <a:ext cx="320675" cy="347663"/>
        </p:xfrm>
        <a:graphic>
          <a:graphicData uri="http://schemas.openxmlformats.org/presentationml/2006/ole">
            <p:oleObj spid="_x0000_s2055" name="수식" r:id="rId8" imgW="152280" imgH="164880" progId="Equation.3">
              <p:embed/>
            </p:oleObj>
          </a:graphicData>
        </a:graphic>
      </p:graphicFrame>
      <p:sp>
        <p:nvSpPr>
          <p:cNvPr id="29" name="자유형 28"/>
          <p:cNvSpPr/>
          <p:nvPr/>
        </p:nvSpPr>
        <p:spPr>
          <a:xfrm>
            <a:off x="2919412" y="3557587"/>
            <a:ext cx="3073400" cy="1424516"/>
          </a:xfrm>
          <a:custGeom>
            <a:avLst/>
            <a:gdLst>
              <a:gd name="connsiteX0" fmla="*/ 0 w 3073400"/>
              <a:gd name="connsiteY0" fmla="*/ 1007533 h 1424516"/>
              <a:gd name="connsiteX1" fmla="*/ 533400 w 3073400"/>
              <a:gd name="connsiteY1" fmla="*/ 182033 h 1424516"/>
              <a:gd name="connsiteX2" fmla="*/ 2044700 w 3073400"/>
              <a:gd name="connsiteY2" fmla="*/ 1413933 h 1424516"/>
              <a:gd name="connsiteX3" fmla="*/ 2578100 w 3073400"/>
              <a:gd name="connsiteY3" fmla="*/ 118533 h 1424516"/>
              <a:gd name="connsiteX4" fmla="*/ 3073400 w 3073400"/>
              <a:gd name="connsiteY4" fmla="*/ 702733 h 142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400" h="1424516">
                <a:moveTo>
                  <a:pt x="0" y="1007533"/>
                </a:moveTo>
                <a:cubicBezTo>
                  <a:pt x="96308" y="560916"/>
                  <a:pt x="192617" y="114300"/>
                  <a:pt x="533400" y="182033"/>
                </a:cubicBezTo>
                <a:cubicBezTo>
                  <a:pt x="874183" y="249766"/>
                  <a:pt x="1703917" y="1424516"/>
                  <a:pt x="2044700" y="1413933"/>
                </a:cubicBezTo>
                <a:cubicBezTo>
                  <a:pt x="2385483" y="1403350"/>
                  <a:pt x="2406650" y="237066"/>
                  <a:pt x="2578100" y="118533"/>
                </a:cubicBezTo>
                <a:cubicBezTo>
                  <a:pt x="2749550" y="0"/>
                  <a:pt x="2978150" y="641350"/>
                  <a:pt x="3073400" y="70273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1" name="Object 13"/>
          <p:cNvGraphicFramePr>
            <a:graphicFrameLocks noChangeAspect="1"/>
          </p:cNvGraphicFramePr>
          <p:nvPr/>
        </p:nvGraphicFramePr>
        <p:xfrm>
          <a:off x="3287712" y="5386387"/>
          <a:ext cx="2452688" cy="481013"/>
        </p:xfrm>
        <a:graphic>
          <a:graphicData uri="http://schemas.openxmlformats.org/presentationml/2006/ole">
            <p:oleObj spid="_x0000_s2056" name="수식" r:id="rId9" imgW="1168200" imgH="228600" progId="Equation.3">
              <p:embed/>
            </p:oleObj>
          </a:graphicData>
        </a:graphic>
      </p:graphicFrame>
      <p:graphicFrame>
        <p:nvGraphicFramePr>
          <p:cNvPr id="33" name="Object 14"/>
          <p:cNvGraphicFramePr>
            <a:graphicFrameLocks noChangeAspect="1"/>
          </p:cNvGraphicFramePr>
          <p:nvPr/>
        </p:nvGraphicFramePr>
        <p:xfrm>
          <a:off x="6030912" y="4090987"/>
          <a:ext cx="293688" cy="347663"/>
        </p:xfrm>
        <a:graphic>
          <a:graphicData uri="http://schemas.openxmlformats.org/presentationml/2006/ole">
            <p:oleObj spid="_x0000_s2057" name="수식" r:id="rId10" imgW="139680" imgH="164880" progId="Equation.3">
              <p:embed/>
            </p:oleObj>
          </a:graphicData>
        </a:graphic>
      </p:graphicFrame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5040312" y="3519487"/>
          <a:ext cx="346075" cy="454025"/>
        </p:xfrm>
        <a:graphic>
          <a:graphicData uri="http://schemas.openxmlformats.org/presentationml/2006/ole">
            <p:oleObj spid="_x0000_s2058" name="수식" r:id="rId11" imgW="164880" imgH="215640" progId="Equation.3">
              <p:embed/>
            </p:oleObj>
          </a:graphicData>
        </a:graphic>
      </p:graphicFrame>
      <p:graphicFrame>
        <p:nvGraphicFramePr>
          <p:cNvPr id="36" name="Object 16"/>
          <p:cNvGraphicFramePr>
            <a:graphicFrameLocks noChangeAspect="1"/>
          </p:cNvGraphicFramePr>
          <p:nvPr/>
        </p:nvGraphicFramePr>
        <p:xfrm>
          <a:off x="5294312" y="4281487"/>
          <a:ext cx="346075" cy="481013"/>
        </p:xfrm>
        <a:graphic>
          <a:graphicData uri="http://schemas.openxmlformats.org/presentationml/2006/ole">
            <p:oleObj spid="_x0000_s2059" name="수식" r:id="rId12" imgW="164880" imgH="228600" progId="Equation.3">
              <p:embed/>
            </p:oleObj>
          </a:graphicData>
        </a:graphic>
      </p:graphicFrame>
      <p:graphicFrame>
        <p:nvGraphicFramePr>
          <p:cNvPr id="37" name="Object 17"/>
          <p:cNvGraphicFramePr>
            <a:graphicFrameLocks noChangeAspect="1"/>
          </p:cNvGraphicFramePr>
          <p:nvPr/>
        </p:nvGraphicFramePr>
        <p:xfrm>
          <a:off x="3821112" y="3557587"/>
          <a:ext cx="320675" cy="454025"/>
        </p:xfrm>
        <a:graphic>
          <a:graphicData uri="http://schemas.openxmlformats.org/presentationml/2006/ole">
            <p:oleObj spid="_x0000_s2060" name="수식" r:id="rId13" imgW="152280" imgH="215640" progId="Equation.3">
              <p:embed/>
            </p:oleObj>
          </a:graphicData>
        </a:graphic>
      </p:graphicFrame>
      <p:graphicFrame>
        <p:nvGraphicFramePr>
          <p:cNvPr id="39" name="Object 18"/>
          <p:cNvGraphicFramePr>
            <a:graphicFrameLocks noChangeAspect="1"/>
          </p:cNvGraphicFramePr>
          <p:nvPr/>
        </p:nvGraphicFramePr>
        <p:xfrm>
          <a:off x="4265612" y="4560887"/>
          <a:ext cx="452438" cy="534987"/>
        </p:xfrm>
        <a:graphic>
          <a:graphicData uri="http://schemas.openxmlformats.org/presentationml/2006/ole">
            <p:oleObj spid="_x0000_s2061" name="수식" r:id="rId14" imgW="215640" imgH="253800" progId="Equation.3">
              <p:embed/>
            </p:oleObj>
          </a:graphicData>
        </a:graphic>
      </p:graphicFrame>
      <p:sp>
        <p:nvSpPr>
          <p:cNvPr id="40" name="자유형 39"/>
          <p:cNvSpPr/>
          <p:nvPr/>
        </p:nvSpPr>
        <p:spPr>
          <a:xfrm>
            <a:off x="2894012" y="3612620"/>
            <a:ext cx="1498600" cy="872067"/>
          </a:xfrm>
          <a:custGeom>
            <a:avLst/>
            <a:gdLst>
              <a:gd name="connsiteX0" fmla="*/ 0 w 1498600"/>
              <a:gd name="connsiteY0" fmla="*/ 821267 h 872067"/>
              <a:gd name="connsiteX1" fmla="*/ 152400 w 1498600"/>
              <a:gd name="connsiteY1" fmla="*/ 198967 h 872067"/>
              <a:gd name="connsiteX2" fmla="*/ 457200 w 1498600"/>
              <a:gd name="connsiteY2" fmla="*/ 8467 h 872067"/>
              <a:gd name="connsiteX3" fmla="*/ 774700 w 1498600"/>
              <a:gd name="connsiteY3" fmla="*/ 148167 h 872067"/>
              <a:gd name="connsiteX4" fmla="*/ 1498600 w 1498600"/>
              <a:gd name="connsiteY4" fmla="*/ 872067 h 87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872067">
                <a:moveTo>
                  <a:pt x="0" y="821267"/>
                </a:moveTo>
                <a:cubicBezTo>
                  <a:pt x="38100" y="577850"/>
                  <a:pt x="76200" y="334434"/>
                  <a:pt x="152400" y="198967"/>
                </a:cubicBezTo>
                <a:cubicBezTo>
                  <a:pt x="228600" y="63500"/>
                  <a:pt x="353483" y="16934"/>
                  <a:pt x="457200" y="8467"/>
                </a:cubicBezTo>
                <a:cubicBezTo>
                  <a:pt x="560917" y="0"/>
                  <a:pt x="601133" y="4234"/>
                  <a:pt x="774700" y="148167"/>
                </a:cubicBezTo>
                <a:cubicBezTo>
                  <a:pt x="948267" y="292100"/>
                  <a:pt x="1498600" y="872067"/>
                  <a:pt x="1498600" y="872067"/>
                </a:cubicBezTo>
              </a:path>
            </a:pathLst>
          </a:cu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143000" y="3657600"/>
          <a:ext cx="1925638" cy="352425"/>
        </p:xfrm>
        <a:graphic>
          <a:graphicData uri="http://schemas.openxmlformats.org/presentationml/2006/ole">
            <p:oleObj spid="_x0000_s2062" name="수식" r:id="rId15" imgW="1104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Definitions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Definition 3.5</a:t>
            </a:r>
          </a:p>
          <a:p>
            <a:pPr lvl="1">
              <a:defRPr/>
            </a:pPr>
            <a:r>
              <a:rPr lang="en-US" altLang="ko-KR" dirty="0" smtClean="0"/>
              <a:t>A node is     ’s </a:t>
            </a:r>
            <a:r>
              <a:rPr lang="en-US" altLang="ko-KR" b="1" dirty="0" smtClean="0"/>
              <a:t>effective partition node </a:t>
            </a:r>
            <a:r>
              <a:rPr lang="en-US" altLang="ko-KR" dirty="0" smtClean="0"/>
              <a:t>if and only if it is in both      and one of the paths in the basic set, such that     ’s </a:t>
            </a:r>
            <a:r>
              <a:rPr lang="en-US" altLang="ko-KR" dirty="0" err="1" smtClean="0"/>
              <a:t>subpath</a:t>
            </a:r>
            <a:r>
              <a:rPr lang="en-US" altLang="ko-KR" dirty="0" smtClean="0"/>
              <a:t> from this node to     vertex-disjoints all the other paths in the basic set.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2540000" y="3352800"/>
          <a:ext cx="295275" cy="347662"/>
        </p:xfrm>
        <a:graphic>
          <a:graphicData uri="http://schemas.openxmlformats.org/presentationml/2006/ole">
            <p:oleObj spid="_x0000_s3088" name="수식" r:id="rId3" imgW="139680" imgH="164880" progId="Equation.3">
              <p:embed/>
            </p:oleObj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4978400" y="2908300"/>
          <a:ext cx="454025" cy="534988"/>
        </p:xfrm>
        <a:graphic>
          <a:graphicData uri="http://schemas.openxmlformats.org/presentationml/2006/ole">
            <p:oleObj spid="_x0000_s3089" name="수식" r:id="rId4" imgW="215640" imgH="253800" progId="Equation.3">
              <p:embed/>
            </p:oleObj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4127500" y="2514600"/>
          <a:ext cx="454025" cy="534988"/>
        </p:xfrm>
        <a:graphic>
          <a:graphicData uri="http://schemas.openxmlformats.org/presentationml/2006/ole">
            <p:oleObj spid="_x0000_s3090" name="수식" r:id="rId5" imgW="215640" imgH="253800" progId="Equation.3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2797175" y="2197100"/>
          <a:ext cx="454025" cy="534988"/>
        </p:xfrm>
        <a:graphic>
          <a:graphicData uri="http://schemas.openxmlformats.org/presentationml/2006/ole">
            <p:oleObj spid="_x0000_s3091" name="수식" r:id="rId6" imgW="215640" imgH="253800" progId="Equation.3">
              <p:embed/>
            </p:oleObj>
          </a:graphicData>
        </a:graphic>
      </p:graphicFrame>
      <p:sp>
        <p:nvSpPr>
          <p:cNvPr id="32" name="자유형 31"/>
          <p:cNvSpPr/>
          <p:nvPr/>
        </p:nvSpPr>
        <p:spPr>
          <a:xfrm>
            <a:off x="5092700" y="4757737"/>
            <a:ext cx="2946400" cy="876300"/>
          </a:xfrm>
          <a:custGeom>
            <a:avLst/>
            <a:gdLst>
              <a:gd name="connsiteX0" fmla="*/ 0 w 2946400"/>
              <a:gd name="connsiteY0" fmla="*/ 876300 h 876300"/>
              <a:gd name="connsiteX1" fmla="*/ 901700 w 2946400"/>
              <a:gd name="connsiteY1" fmla="*/ 571500 h 876300"/>
              <a:gd name="connsiteX2" fmla="*/ 1790700 w 2946400"/>
              <a:gd name="connsiteY2" fmla="*/ 127000 h 876300"/>
              <a:gd name="connsiteX3" fmla="*/ 2946400 w 2946400"/>
              <a:gd name="connsiteY3" fmla="*/ 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0" h="876300">
                <a:moveTo>
                  <a:pt x="0" y="876300"/>
                </a:moveTo>
                <a:cubicBezTo>
                  <a:pt x="301625" y="786341"/>
                  <a:pt x="603250" y="696383"/>
                  <a:pt x="901700" y="571500"/>
                </a:cubicBezTo>
                <a:cubicBezTo>
                  <a:pt x="1200150" y="446617"/>
                  <a:pt x="1449917" y="222250"/>
                  <a:pt x="1790700" y="127000"/>
                </a:cubicBezTo>
                <a:cubicBezTo>
                  <a:pt x="2131483" y="31750"/>
                  <a:pt x="2946400" y="0"/>
                  <a:pt x="294640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5" name="Object 10"/>
          <p:cNvGraphicFramePr>
            <a:graphicFrameLocks noChangeAspect="1"/>
          </p:cNvGraphicFramePr>
          <p:nvPr/>
        </p:nvGraphicFramePr>
        <p:xfrm>
          <a:off x="4724400" y="4973637"/>
          <a:ext cx="293688" cy="373063"/>
        </p:xfrm>
        <a:graphic>
          <a:graphicData uri="http://schemas.openxmlformats.org/presentationml/2006/ole">
            <p:oleObj spid="_x0000_s3092" name="수식" r:id="rId7" imgW="139680" imgH="177480" progId="Equation.3">
              <p:embed/>
            </p:oleObj>
          </a:graphicData>
        </a:graphic>
      </p:graphicFrame>
      <p:graphicFrame>
        <p:nvGraphicFramePr>
          <p:cNvPr id="38" name="Object 11"/>
          <p:cNvGraphicFramePr>
            <a:graphicFrameLocks noChangeAspect="1"/>
          </p:cNvGraphicFramePr>
          <p:nvPr/>
        </p:nvGraphicFramePr>
        <p:xfrm>
          <a:off x="4762500" y="5519737"/>
          <a:ext cx="320675" cy="347663"/>
        </p:xfrm>
        <a:graphic>
          <a:graphicData uri="http://schemas.openxmlformats.org/presentationml/2006/ole">
            <p:oleObj spid="_x0000_s3093" name="수식" r:id="rId8" imgW="152280" imgH="164880" progId="Equation.3">
              <p:embed/>
            </p:oleObj>
          </a:graphicData>
        </a:graphic>
      </p:graphicFrame>
      <p:sp>
        <p:nvSpPr>
          <p:cNvPr id="41" name="자유형 40"/>
          <p:cNvSpPr/>
          <p:nvPr/>
        </p:nvSpPr>
        <p:spPr>
          <a:xfrm>
            <a:off x="4965700" y="4029604"/>
            <a:ext cx="3073400" cy="1424516"/>
          </a:xfrm>
          <a:custGeom>
            <a:avLst/>
            <a:gdLst>
              <a:gd name="connsiteX0" fmla="*/ 0 w 3073400"/>
              <a:gd name="connsiteY0" fmla="*/ 1007533 h 1424516"/>
              <a:gd name="connsiteX1" fmla="*/ 533400 w 3073400"/>
              <a:gd name="connsiteY1" fmla="*/ 182033 h 1424516"/>
              <a:gd name="connsiteX2" fmla="*/ 2044700 w 3073400"/>
              <a:gd name="connsiteY2" fmla="*/ 1413933 h 1424516"/>
              <a:gd name="connsiteX3" fmla="*/ 2578100 w 3073400"/>
              <a:gd name="connsiteY3" fmla="*/ 118533 h 1424516"/>
              <a:gd name="connsiteX4" fmla="*/ 3073400 w 3073400"/>
              <a:gd name="connsiteY4" fmla="*/ 702733 h 142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400" h="1424516">
                <a:moveTo>
                  <a:pt x="0" y="1007533"/>
                </a:moveTo>
                <a:cubicBezTo>
                  <a:pt x="96308" y="560916"/>
                  <a:pt x="192617" y="114300"/>
                  <a:pt x="533400" y="182033"/>
                </a:cubicBezTo>
                <a:cubicBezTo>
                  <a:pt x="874183" y="249766"/>
                  <a:pt x="1703917" y="1424516"/>
                  <a:pt x="2044700" y="1413933"/>
                </a:cubicBezTo>
                <a:cubicBezTo>
                  <a:pt x="2385483" y="1403350"/>
                  <a:pt x="2406650" y="237066"/>
                  <a:pt x="2578100" y="118533"/>
                </a:cubicBezTo>
                <a:cubicBezTo>
                  <a:pt x="2749550" y="0"/>
                  <a:pt x="2978150" y="641350"/>
                  <a:pt x="3073400" y="70273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3" name="Object 14"/>
          <p:cNvGraphicFramePr>
            <a:graphicFrameLocks noChangeAspect="1"/>
          </p:cNvGraphicFramePr>
          <p:nvPr/>
        </p:nvGraphicFramePr>
        <p:xfrm>
          <a:off x="8077200" y="4563004"/>
          <a:ext cx="293688" cy="347663"/>
        </p:xfrm>
        <a:graphic>
          <a:graphicData uri="http://schemas.openxmlformats.org/presentationml/2006/ole">
            <p:oleObj spid="_x0000_s3095" name="수식" r:id="rId9" imgW="139680" imgH="164880" progId="Equation.3">
              <p:embed/>
            </p:oleObj>
          </a:graphicData>
        </a:graphic>
      </p:graphicFrame>
      <p:sp>
        <p:nvSpPr>
          <p:cNvPr id="48" name="자유형 47"/>
          <p:cNvSpPr/>
          <p:nvPr/>
        </p:nvSpPr>
        <p:spPr>
          <a:xfrm>
            <a:off x="4917017" y="3850217"/>
            <a:ext cx="3213100" cy="1214966"/>
          </a:xfrm>
          <a:custGeom>
            <a:avLst/>
            <a:gdLst>
              <a:gd name="connsiteX0" fmla="*/ 35983 w 3213100"/>
              <a:gd name="connsiteY0" fmla="*/ 1191683 h 1214966"/>
              <a:gd name="connsiteX1" fmla="*/ 188383 w 3213100"/>
              <a:gd name="connsiteY1" fmla="*/ 162983 h 1214966"/>
              <a:gd name="connsiteX2" fmla="*/ 1166283 w 3213100"/>
              <a:gd name="connsiteY2" fmla="*/ 213783 h 1214966"/>
              <a:gd name="connsiteX3" fmla="*/ 1890183 w 3213100"/>
              <a:gd name="connsiteY3" fmla="*/ 1204383 h 1214966"/>
              <a:gd name="connsiteX4" fmla="*/ 2334683 w 3213100"/>
              <a:gd name="connsiteY4" fmla="*/ 277283 h 1214966"/>
              <a:gd name="connsiteX5" fmla="*/ 2728383 w 3213100"/>
              <a:gd name="connsiteY5" fmla="*/ 74083 h 1214966"/>
              <a:gd name="connsiteX6" fmla="*/ 3147483 w 3213100"/>
              <a:gd name="connsiteY6" fmla="*/ 518583 h 1214966"/>
              <a:gd name="connsiteX7" fmla="*/ 3109383 w 3213100"/>
              <a:gd name="connsiteY7" fmla="*/ 912283 h 121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3100" h="1214966">
                <a:moveTo>
                  <a:pt x="35983" y="1191683"/>
                </a:moveTo>
                <a:cubicBezTo>
                  <a:pt x="17991" y="758824"/>
                  <a:pt x="0" y="325966"/>
                  <a:pt x="188383" y="162983"/>
                </a:cubicBezTo>
                <a:cubicBezTo>
                  <a:pt x="376766" y="0"/>
                  <a:pt x="882650" y="40216"/>
                  <a:pt x="1166283" y="213783"/>
                </a:cubicBezTo>
                <a:cubicBezTo>
                  <a:pt x="1449916" y="387350"/>
                  <a:pt x="1695450" y="1193800"/>
                  <a:pt x="1890183" y="1204383"/>
                </a:cubicBezTo>
                <a:cubicBezTo>
                  <a:pt x="2084916" y="1214966"/>
                  <a:pt x="2194983" y="465666"/>
                  <a:pt x="2334683" y="277283"/>
                </a:cubicBezTo>
                <a:cubicBezTo>
                  <a:pt x="2474383" y="88900"/>
                  <a:pt x="2592916" y="33866"/>
                  <a:pt x="2728383" y="74083"/>
                </a:cubicBezTo>
                <a:cubicBezTo>
                  <a:pt x="2863850" y="114300"/>
                  <a:pt x="3083983" y="378883"/>
                  <a:pt x="3147483" y="518583"/>
                </a:cubicBezTo>
                <a:cubicBezTo>
                  <a:pt x="3210983" y="658283"/>
                  <a:pt x="3213100" y="874183"/>
                  <a:pt x="3109383" y="91228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100" name="Object 28"/>
          <p:cNvGraphicFramePr>
            <a:graphicFrameLocks noChangeAspect="1"/>
          </p:cNvGraphicFramePr>
          <p:nvPr/>
        </p:nvGraphicFramePr>
        <p:xfrm>
          <a:off x="6248400" y="5181600"/>
          <a:ext cx="343325" cy="304800"/>
        </p:xfrm>
        <a:graphic>
          <a:graphicData uri="http://schemas.openxmlformats.org/presentationml/2006/ole">
            <p:oleObj spid="_x0000_s3100" name="수식" r:id="rId10" imgW="228600" imgH="203040" progId="Equation.3">
              <p:embed/>
            </p:oleObj>
          </a:graphicData>
        </a:graphic>
      </p:graphicFrame>
      <p:graphicFrame>
        <p:nvGraphicFramePr>
          <p:cNvPr id="3101" name="Object 29"/>
          <p:cNvGraphicFramePr>
            <a:graphicFrameLocks noChangeAspect="1"/>
          </p:cNvGraphicFramePr>
          <p:nvPr/>
        </p:nvGraphicFramePr>
        <p:xfrm>
          <a:off x="6654800" y="4495800"/>
          <a:ext cx="342900" cy="304800"/>
        </p:xfrm>
        <a:graphic>
          <a:graphicData uri="http://schemas.openxmlformats.org/presentationml/2006/ole">
            <p:oleObj spid="_x0000_s3101" name="수식" r:id="rId11" imgW="228600" imgH="203040" progId="Equation.3">
              <p:embed/>
            </p:oleObj>
          </a:graphicData>
        </a:graphic>
      </p:graphicFrame>
      <p:graphicFrame>
        <p:nvGraphicFramePr>
          <p:cNvPr id="3102" name="Object 30"/>
          <p:cNvGraphicFramePr>
            <a:graphicFrameLocks noChangeAspect="1"/>
          </p:cNvGraphicFramePr>
          <p:nvPr/>
        </p:nvGraphicFramePr>
        <p:xfrm>
          <a:off x="7353300" y="4864100"/>
          <a:ext cx="323850" cy="304800"/>
        </p:xfrm>
        <a:graphic>
          <a:graphicData uri="http://schemas.openxmlformats.org/presentationml/2006/ole">
            <p:oleObj spid="_x0000_s3102" name="수식" r:id="rId12" imgW="215640" imgH="203040" progId="Equation.3">
              <p:embed/>
            </p:oleObj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685800" y="5486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(c) Is a effective partition node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9069</TotalTime>
  <Words>674</Words>
  <Application>Microsoft Office PowerPoint</Application>
  <PresentationFormat>On-screen Show (4:3)</PresentationFormat>
  <Paragraphs>92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모양</vt:lpstr>
      <vt:lpstr>수식</vt:lpstr>
      <vt:lpstr>Equation</vt:lpstr>
      <vt:lpstr>Route Recovery in Vertex-Disjoint Multipath Routing for Many-To-One Sensor Networks</vt:lpstr>
      <vt:lpstr>Motivation</vt:lpstr>
      <vt:lpstr>Definitions</vt:lpstr>
      <vt:lpstr>Definitions – cont’</vt:lpstr>
      <vt:lpstr>Definitions – cont’</vt:lpstr>
      <vt:lpstr>Notations</vt:lpstr>
      <vt:lpstr>Definitions – cont’</vt:lpstr>
      <vt:lpstr>Definitions</vt:lpstr>
      <vt:lpstr>Definitions</vt:lpstr>
      <vt:lpstr>Definitions</vt:lpstr>
      <vt:lpstr>Algorithm Flip</vt:lpstr>
      <vt:lpstr>Algorithm OMVDP  (One More Vertex-Disjoint Path)</vt:lpstr>
      <vt:lpstr>Additional Notations</vt:lpstr>
      <vt:lpstr>Algorithm OMVDP  Example – cont’</vt:lpstr>
      <vt:lpstr>Algorithm OMVDP  Example </vt:lpstr>
      <vt:lpstr> Algorithm OMVDP Example – cont’</vt:lpstr>
      <vt:lpstr>Algorithm OMVDP  Example – cont’</vt:lpstr>
      <vt:lpstr>Algorithm OMVDP  Example – cont’</vt:lpstr>
      <vt:lpstr>Algorithm OMVDP  Example – cont’</vt:lpstr>
      <vt:lpstr>Algorithm OMVDP  Example – cont’</vt:lpstr>
      <vt:lpstr>Algorithm OMVDP  Example – cont’</vt:lpstr>
      <vt:lpstr>Algorithm OMVDP  Example – cont’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totheast</cp:lastModifiedBy>
  <cp:revision>1349</cp:revision>
  <dcterms:created xsi:type="dcterms:W3CDTF">2008-01-19T15:55:43Z</dcterms:created>
  <dcterms:modified xsi:type="dcterms:W3CDTF">2008-09-19T14:16:11Z</dcterms:modified>
</cp:coreProperties>
</file>