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73" r:id="rId2"/>
    <p:sldId id="383" r:id="rId3"/>
    <p:sldId id="384" r:id="rId4"/>
    <p:sldId id="385" r:id="rId5"/>
    <p:sldId id="382" r:id="rId6"/>
    <p:sldId id="386" r:id="rId7"/>
    <p:sldId id="398" r:id="rId8"/>
    <p:sldId id="399" r:id="rId9"/>
    <p:sldId id="400" r:id="rId10"/>
    <p:sldId id="401" r:id="rId11"/>
    <p:sldId id="387" r:id="rId12"/>
    <p:sldId id="388" r:id="rId13"/>
    <p:sldId id="389" r:id="rId14"/>
    <p:sldId id="392" r:id="rId15"/>
    <p:sldId id="391" r:id="rId16"/>
    <p:sldId id="393" r:id="rId17"/>
    <p:sldId id="394" r:id="rId18"/>
    <p:sldId id="404" r:id="rId19"/>
    <p:sldId id="405" r:id="rId20"/>
    <p:sldId id="395" r:id="rId21"/>
    <p:sldId id="406" r:id="rId22"/>
    <p:sldId id="407" r:id="rId23"/>
    <p:sldId id="408" r:id="rId24"/>
    <p:sldId id="409" r:id="rId25"/>
    <p:sldId id="396" r:id="rId26"/>
    <p:sldId id="410" r:id="rId27"/>
    <p:sldId id="411" r:id="rId28"/>
    <p:sldId id="412" r:id="rId29"/>
    <p:sldId id="413" r:id="rId30"/>
  </p:sldIdLst>
  <p:sldSz cx="9144000" cy="6858000" type="screen4x3"/>
  <p:notesSz cx="6834188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7" autoAdjust="0"/>
    <p:restoredTop sz="94660"/>
  </p:normalViewPr>
  <p:slideViewPr>
    <p:cSldViewPr>
      <p:cViewPr>
        <p:scale>
          <a:sx n="75" d="100"/>
          <a:sy n="75" d="100"/>
        </p:scale>
        <p:origin x="-106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8.wmf"/><Relationship Id="rId7" Type="http://schemas.openxmlformats.org/officeDocument/2006/relationships/image" Target="../media/image31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23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image" Target="../media/image64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12" Type="http://schemas.openxmlformats.org/officeDocument/2006/relationships/image" Target="../media/image63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11" Type="http://schemas.openxmlformats.org/officeDocument/2006/relationships/image" Target="../media/image62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Relationship Id="rId14" Type="http://schemas.openxmlformats.org/officeDocument/2006/relationships/image" Target="../media/image6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2008-10-26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Relationship Id="rId14" Type="http://schemas.openxmlformats.org/officeDocument/2006/relationships/oleObject" Target="../embeddings/oleObject5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oleObject" Target="../embeddings/oleObject73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12" Type="http://schemas.openxmlformats.org/officeDocument/2006/relationships/oleObject" Target="../embeddings/oleObject72.bin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Relationship Id="rId14" Type="http://schemas.openxmlformats.org/officeDocument/2006/relationships/oleObject" Target="../embeddings/oleObject7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961376" cy="1828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Recyclable Connected Dominating Set for Large Scale Dynamic </a:t>
            </a:r>
            <a:br>
              <a:rPr lang="en-US" sz="3200" dirty="0" smtClean="0"/>
            </a:br>
            <a:r>
              <a:rPr lang="en-US" sz="3200" dirty="0" smtClean="0"/>
              <a:t>Wireless Networks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1400" dirty="0" smtClean="0"/>
              <a:t>Donghyun Kim, Xianyue Li, Feng Zou, Zhao Zhang, and Weili Wu, Recyclable Connected Dominating </a:t>
            </a:r>
            <a:br>
              <a:rPr lang="en-US" sz="1400" dirty="0" smtClean="0"/>
            </a:br>
            <a:r>
              <a:rPr lang="en-US" sz="1400" dirty="0" smtClean="0"/>
              <a:t>Set for Large Scale Dynamic Wireless Networks, </a:t>
            </a:r>
            <a:r>
              <a:rPr lang="en-US" sz="1400" i="1" dirty="0" smtClean="0"/>
              <a:t>The </a:t>
            </a:r>
            <a:r>
              <a:rPr lang="en-US" sz="1400" i="1" dirty="0" smtClean="0"/>
              <a:t>3rd International Conference on </a:t>
            </a:r>
            <a:br>
              <a:rPr lang="en-US" sz="1400" i="1" dirty="0" smtClean="0"/>
            </a:br>
            <a:r>
              <a:rPr lang="en-US" sz="1400" i="1" dirty="0" smtClean="0"/>
              <a:t>Wireless Algorithms, Systems and Applications (WASA 2008), </a:t>
            </a:r>
            <a:r>
              <a:rPr lang="en-US" sz="1400" dirty="0" smtClean="0"/>
              <a:t>Dallas, TX, Oct. 26-28, 2008.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October 17, 2008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CDS-BD-1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1" name="타원 20"/>
          <p:cNvSpPr/>
          <p:nvPr/>
        </p:nvSpPr>
        <p:spPr>
          <a:xfrm>
            <a:off x="3962400" y="3810000"/>
            <a:ext cx="260350" cy="252413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0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6" name="직선 연결선 25"/>
          <p:cNvCxnSpPr>
            <a:stCxn id="21" idx="2"/>
            <a:endCxn id="20" idx="6"/>
          </p:cNvCxnSpPr>
          <p:nvPr/>
        </p:nvCxnSpPr>
        <p:spPr>
          <a:xfrm rot="10800000">
            <a:off x="3527425" y="3894138"/>
            <a:ext cx="434975" cy="42862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6" name="직선 연결선 35"/>
          <p:cNvCxnSpPr>
            <a:stCxn id="21" idx="5"/>
            <a:endCxn id="28" idx="1"/>
          </p:cNvCxnSpPr>
          <p:nvPr/>
        </p:nvCxnSpPr>
        <p:spPr>
          <a:xfrm rot="16200000" flipH="1">
            <a:off x="4102100" y="4108450"/>
            <a:ext cx="284163" cy="1190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0" name="직선 연결선 49"/>
          <p:cNvCxnSpPr>
            <a:stCxn id="48" idx="2"/>
            <a:endCxn id="21" idx="6"/>
          </p:cNvCxnSpPr>
          <p:nvPr/>
        </p:nvCxnSpPr>
        <p:spPr>
          <a:xfrm rot="10800000" flipV="1">
            <a:off x="4222750" y="3714750"/>
            <a:ext cx="523875" cy="2222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8" name="타원 67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69" name="직선 연결선 68"/>
          <p:cNvCxnSpPr>
            <a:stCxn id="68" idx="4"/>
          </p:cNvCxnSpPr>
          <p:nvPr/>
        </p:nvCxnSpPr>
        <p:spPr>
          <a:xfrm rot="5400000">
            <a:off x="3952875" y="3670300"/>
            <a:ext cx="2794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0" name="타원 69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71" name="직선 연결선 70"/>
          <p:cNvCxnSpPr>
            <a:stCxn id="68" idx="0"/>
            <a:endCxn id="70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2" name="직선 연결선 71"/>
          <p:cNvCxnSpPr>
            <a:stCxn id="70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Notations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312115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ko-KR" dirty="0" smtClean="0"/>
              <a:t>A UDG                                   represents a wireless network.</a:t>
            </a:r>
          </a:p>
          <a:p>
            <a:pPr>
              <a:defRPr/>
            </a:pPr>
            <a:r>
              <a:rPr lang="en-US" altLang="ko-KR" dirty="0" smtClean="0"/>
              <a:t>When a node is added or deleted,    becomes    .</a:t>
            </a:r>
          </a:p>
          <a:p>
            <a:pPr>
              <a:defRPr/>
            </a:pPr>
            <a:r>
              <a:rPr lang="en-US" altLang="ko-KR" dirty="0" smtClean="0"/>
              <a:t>         is a Maximal Independent Set of    .</a:t>
            </a:r>
          </a:p>
          <a:p>
            <a:pPr>
              <a:defRPr/>
            </a:pPr>
            <a:r>
              <a:rPr lang="en-US" altLang="ko-KR" dirty="0" smtClean="0"/>
              <a:t>         is a CDS of    .</a:t>
            </a:r>
          </a:p>
          <a:p>
            <a:pPr>
              <a:defRPr/>
            </a:pPr>
            <a:r>
              <a:rPr lang="en-US" altLang="ko-KR" dirty="0" smtClean="0"/>
              <a:t>                            .</a:t>
            </a:r>
          </a:p>
          <a:p>
            <a:pPr>
              <a:defRPr/>
            </a:pPr>
            <a:r>
              <a:rPr lang="en-US" altLang="ko-KR" dirty="0" smtClean="0"/>
              <a:t>A node in         is called useless if</a:t>
            </a:r>
          </a:p>
          <a:p>
            <a:pPr lvl="1">
              <a:defRPr/>
            </a:pPr>
            <a:r>
              <a:rPr lang="en-US" altLang="ko-KR" dirty="0" smtClean="0"/>
              <a:t>it is not used to connect MIS nodes, or</a:t>
            </a:r>
          </a:p>
          <a:p>
            <a:pPr lvl="1">
              <a:defRPr/>
            </a:pPr>
            <a:r>
              <a:rPr lang="en-US" altLang="ko-KR" dirty="0" smtClean="0"/>
              <a:t>         is still connected without it.</a:t>
            </a:r>
          </a:p>
          <a:p>
            <a:pPr lvl="1">
              <a:defRPr/>
            </a:pPr>
            <a:r>
              <a:rPr lang="en-US" altLang="ko-KR" dirty="0" smtClean="0"/>
              <a:t>Otherwise, the node is called useful.</a:t>
            </a:r>
          </a:p>
          <a:p>
            <a:pPr>
              <a:defRPr/>
            </a:pP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025650" y="1689100"/>
          <a:ext cx="3308350" cy="410492"/>
        </p:xfrm>
        <a:graphic>
          <a:graphicData uri="http://schemas.openxmlformats.org/presentationml/2006/ole">
            <p:oleObj spid="_x0000_s20482" name="수식" r:id="rId3" imgW="1638000" imgH="20304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5765800" y="2273300"/>
          <a:ext cx="333375" cy="360363"/>
        </p:xfrm>
        <a:graphic>
          <a:graphicData uri="http://schemas.openxmlformats.org/presentationml/2006/ole">
            <p:oleObj spid="_x0000_s20483" name="수식" r:id="rId4" imgW="164880" imgH="17748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7429500" y="2286000"/>
          <a:ext cx="384175" cy="360363"/>
        </p:xfrm>
        <a:graphic>
          <a:graphicData uri="http://schemas.openxmlformats.org/presentationml/2006/ole">
            <p:oleObj spid="_x0000_s20484" name="수식" r:id="rId5" imgW="190440" imgH="177480" progId="Equation.3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6438900" y="2565400"/>
          <a:ext cx="333375" cy="360363"/>
        </p:xfrm>
        <a:graphic>
          <a:graphicData uri="http://schemas.openxmlformats.org/presentationml/2006/ole">
            <p:oleObj spid="_x0000_s20485" name="수식" r:id="rId6" imgW="164880" imgH="177480" progId="Equation.3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952500" y="2565400"/>
          <a:ext cx="846137" cy="411163"/>
        </p:xfrm>
        <a:graphic>
          <a:graphicData uri="http://schemas.openxmlformats.org/presentationml/2006/ole">
            <p:oleObj spid="_x0000_s20486" name="수식" r:id="rId7" imgW="419040" imgH="203040" progId="Equation.3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977900" y="2895600"/>
          <a:ext cx="742950" cy="411163"/>
        </p:xfrm>
        <a:graphic>
          <a:graphicData uri="http://schemas.openxmlformats.org/presentationml/2006/ole">
            <p:oleObj spid="_x0000_s20487" name="수식" r:id="rId8" imgW="368280" imgH="203040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3517900" y="2882900"/>
          <a:ext cx="333375" cy="360363"/>
        </p:xfrm>
        <a:graphic>
          <a:graphicData uri="http://schemas.openxmlformats.org/presentationml/2006/ole">
            <p:oleObj spid="_x0000_s20488" name="수식" r:id="rId9" imgW="164880" imgH="177480" progId="Equation.3">
              <p:embed/>
            </p:oleObj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2324100" y="3505200"/>
          <a:ext cx="800100" cy="414338"/>
        </p:xfrm>
        <a:graphic>
          <a:graphicData uri="http://schemas.openxmlformats.org/presentationml/2006/ole">
            <p:oleObj spid="_x0000_s20496" name="수식" r:id="rId10" imgW="393480" imgH="203040" progId="Equation.3">
              <p:embed/>
            </p:oleObj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1181100" y="4038600"/>
          <a:ext cx="749300" cy="414338"/>
        </p:xfrm>
        <a:graphic>
          <a:graphicData uri="http://schemas.openxmlformats.org/presentationml/2006/ole">
            <p:oleObj spid="_x0000_s20497" name="수식" r:id="rId11" imgW="368280" imgH="203040" progId="Equation.3">
              <p:embed/>
            </p:oleObj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939800" y="3187700"/>
          <a:ext cx="2792412" cy="411163"/>
        </p:xfrm>
        <a:graphic>
          <a:graphicData uri="http://schemas.openxmlformats.org/presentationml/2006/ole">
            <p:oleObj spid="_x0000_s20498" name="수식" r:id="rId12" imgW="1384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Basic Results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altLang="ko-KR" dirty="0" smtClean="0">
                <a:solidFill>
                  <a:srgbClr val="FF0000"/>
                </a:solidFill>
              </a:rPr>
              <a:t>Lemma 1</a:t>
            </a:r>
          </a:p>
          <a:p>
            <a:pPr lvl="1">
              <a:defRPr/>
            </a:pPr>
            <a:r>
              <a:rPr lang="en-US" altLang="ko-KR" dirty="0" smtClean="0"/>
              <a:t>Suppose we have          and every node in         is useful. Then,                                is always true.</a:t>
            </a:r>
          </a:p>
          <a:p>
            <a:pPr>
              <a:defRPr/>
            </a:pPr>
            <a:r>
              <a:rPr lang="en-US" altLang="ko-KR" dirty="0" smtClean="0"/>
              <a:t>Lemma 2.</a:t>
            </a:r>
          </a:p>
          <a:p>
            <a:pPr lvl="1">
              <a:defRPr/>
            </a:pPr>
            <a:r>
              <a:rPr lang="en-US" altLang="ko-KR" dirty="0" smtClean="0"/>
              <a:t>Suppose a CDS is partitioned by deleting a node. Then, the distance between two nearest partition is at most three hops.</a:t>
            </a:r>
          </a:p>
          <a:p>
            <a:pPr>
              <a:defRPr/>
            </a:pPr>
            <a:r>
              <a:rPr lang="en-US" altLang="ko-KR" dirty="0" smtClean="0"/>
              <a:t>Lemma 3.</a:t>
            </a:r>
          </a:p>
          <a:p>
            <a:pPr lvl="1">
              <a:defRPr/>
            </a:pPr>
            <a:r>
              <a:rPr lang="en-US" altLang="ko-KR" dirty="0" smtClean="0"/>
              <a:t>Suppose a CDS is partitioned by deleting a node. Then, the CDS is divided into at most five parts.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797300" y="2171700"/>
          <a:ext cx="774700" cy="427038"/>
        </p:xfrm>
        <a:graphic>
          <a:graphicData uri="http://schemas.openxmlformats.org/presentationml/2006/ole">
            <p:oleObj spid="_x0000_s19458" name="수식" r:id="rId3" imgW="368280" imgH="20304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7239000" y="2171700"/>
          <a:ext cx="828675" cy="427038"/>
        </p:xfrm>
        <a:graphic>
          <a:graphicData uri="http://schemas.openxmlformats.org/presentationml/2006/ole">
            <p:oleObj spid="_x0000_s19459" name="수식" r:id="rId4" imgW="393480" imgH="20304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200400" y="2527300"/>
          <a:ext cx="2854325" cy="427038"/>
        </p:xfrm>
        <a:graphic>
          <a:graphicData uri="http://schemas.openxmlformats.org/presentationml/2006/ole">
            <p:oleObj spid="_x0000_s19460" name="수식" r:id="rId5" imgW="1358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 New Node Insertion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Suppose a new node    is added to   . Then, we compute         as follows.</a:t>
            </a:r>
          </a:p>
          <a:p>
            <a:pPr lvl="1">
              <a:defRPr/>
            </a:pPr>
            <a:r>
              <a:rPr lang="en-US" altLang="ko-KR" dirty="0" smtClean="0"/>
              <a:t>Case 1 -  none of   ’s neighbors is in   </a:t>
            </a:r>
          </a:p>
          <a:p>
            <a:pPr lvl="1">
              <a:defRPr/>
            </a:pPr>
            <a:r>
              <a:rPr lang="en-US" altLang="ko-KR" dirty="0" smtClean="0"/>
              <a:t>Case 2 – at least one of   ’s neighbors is in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962400" y="2717800"/>
          <a:ext cx="266700" cy="293688"/>
        </p:xfrm>
        <a:graphic>
          <a:graphicData uri="http://schemas.openxmlformats.org/presentationml/2006/ole">
            <p:oleObj spid="_x0000_s18436" name="수식" r:id="rId3" imgW="126720" imgH="139680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978400" y="3136900"/>
          <a:ext cx="266700" cy="293688"/>
        </p:xfrm>
        <a:graphic>
          <a:graphicData uri="http://schemas.openxmlformats.org/presentationml/2006/ole">
            <p:oleObj spid="_x0000_s18437" name="수식" r:id="rId4" imgW="126720" imgH="139680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4787900" y="1866900"/>
          <a:ext cx="266700" cy="293688"/>
        </p:xfrm>
        <a:graphic>
          <a:graphicData uri="http://schemas.openxmlformats.org/presentationml/2006/ole">
            <p:oleObj spid="_x0000_s18438" name="수식" r:id="rId5" imgW="126720" imgH="139680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7848600" y="3060700"/>
          <a:ext cx="774700" cy="427038"/>
        </p:xfrm>
        <a:graphic>
          <a:graphicData uri="http://schemas.openxmlformats.org/presentationml/2006/ole">
            <p:oleObj spid="_x0000_s18439" name="수식" r:id="rId6" imgW="368280" imgH="203040" progId="Equation.3">
              <p:embed/>
            </p:oleObj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4419600" y="2222500"/>
          <a:ext cx="854075" cy="427038"/>
        </p:xfrm>
        <a:graphic>
          <a:graphicData uri="http://schemas.openxmlformats.org/presentationml/2006/ole">
            <p:oleObj spid="_x0000_s18441" name="수식" r:id="rId7" imgW="406080" imgH="203040" progId="Equation.3">
              <p:embed/>
            </p:oleObj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7264400" y="1828800"/>
          <a:ext cx="347662" cy="373062"/>
        </p:xfrm>
        <a:graphic>
          <a:graphicData uri="http://schemas.openxmlformats.org/presentationml/2006/ole">
            <p:oleObj spid="_x0000_s18442" name="수식" r:id="rId8" imgW="164880" imgH="177480" progId="Equation.3">
              <p:embed/>
            </p:oleObj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6858000" y="2667000"/>
          <a:ext cx="774700" cy="427038"/>
        </p:xfrm>
        <a:graphic>
          <a:graphicData uri="http://schemas.openxmlformats.org/presentationml/2006/ole">
            <p:oleObj spid="_x0000_s18443" name="수식" r:id="rId9" imgW="368280" imgH="203040" progId="Equation.3">
              <p:embed/>
            </p:oleObj>
          </a:graphicData>
        </a:graphic>
      </p:graphicFrame>
      <p:sp>
        <p:nvSpPr>
          <p:cNvPr id="12" name="타원 11"/>
          <p:cNvSpPr/>
          <p:nvPr/>
        </p:nvSpPr>
        <p:spPr>
          <a:xfrm>
            <a:off x="3201987" y="5146675"/>
            <a:ext cx="382588" cy="3651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3" name="타원 12"/>
          <p:cNvSpPr/>
          <p:nvPr/>
        </p:nvSpPr>
        <p:spPr>
          <a:xfrm>
            <a:off x="4421187" y="3987800"/>
            <a:ext cx="382588" cy="3651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4" name="타원 13"/>
          <p:cNvSpPr/>
          <p:nvPr/>
        </p:nvSpPr>
        <p:spPr>
          <a:xfrm>
            <a:off x="3201987" y="3987800"/>
            <a:ext cx="382588" cy="3651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5" name="타원 14"/>
          <p:cNvSpPr/>
          <p:nvPr/>
        </p:nvSpPr>
        <p:spPr>
          <a:xfrm>
            <a:off x="4421187" y="5130800"/>
            <a:ext cx="382588" cy="36512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16" name="직선 연결선 15"/>
          <p:cNvCxnSpPr>
            <a:stCxn id="12" idx="0"/>
            <a:endCxn id="14" idx="4"/>
          </p:cNvCxnSpPr>
          <p:nvPr/>
        </p:nvCxnSpPr>
        <p:spPr>
          <a:xfrm rot="5400000" flipH="1" flipV="1">
            <a:off x="2997200" y="4749800"/>
            <a:ext cx="792162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직선 연결선 16"/>
          <p:cNvCxnSpPr>
            <a:stCxn id="12" idx="6"/>
            <a:endCxn id="15" idx="2"/>
          </p:cNvCxnSpPr>
          <p:nvPr/>
        </p:nvCxnSpPr>
        <p:spPr>
          <a:xfrm flipV="1">
            <a:off x="3584575" y="5313363"/>
            <a:ext cx="836612" cy="1587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직선 연결선 17"/>
          <p:cNvCxnSpPr>
            <a:stCxn id="14" idx="6"/>
            <a:endCxn id="13" idx="2"/>
          </p:cNvCxnSpPr>
          <p:nvPr/>
        </p:nvCxnSpPr>
        <p:spPr>
          <a:xfrm>
            <a:off x="3584575" y="4170363"/>
            <a:ext cx="836612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직선 연결선 18"/>
          <p:cNvCxnSpPr>
            <a:stCxn id="13" idx="4"/>
            <a:endCxn id="15" idx="0"/>
          </p:cNvCxnSpPr>
          <p:nvPr/>
        </p:nvCxnSpPr>
        <p:spPr>
          <a:xfrm rot="5400000">
            <a:off x="4223543" y="4742657"/>
            <a:ext cx="777875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" name="타원 19"/>
          <p:cNvSpPr/>
          <p:nvPr/>
        </p:nvSpPr>
        <p:spPr>
          <a:xfrm>
            <a:off x="5638800" y="3987800"/>
            <a:ext cx="382587" cy="36512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2" name="직선 연결선 21"/>
          <p:cNvCxnSpPr>
            <a:stCxn id="13" idx="6"/>
            <a:endCxn id="20" idx="2"/>
          </p:cNvCxnSpPr>
          <p:nvPr/>
        </p:nvCxnSpPr>
        <p:spPr>
          <a:xfrm>
            <a:off x="4803775" y="4170363"/>
            <a:ext cx="835025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직선 연결선 22"/>
          <p:cNvCxnSpPr>
            <a:stCxn id="20" idx="4"/>
            <a:endCxn id="24" idx="0"/>
          </p:cNvCxnSpPr>
          <p:nvPr/>
        </p:nvCxnSpPr>
        <p:spPr>
          <a:xfrm rot="5400000">
            <a:off x="5441156" y="4742657"/>
            <a:ext cx="777875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4" name="타원 23"/>
          <p:cNvSpPr/>
          <p:nvPr/>
        </p:nvSpPr>
        <p:spPr>
          <a:xfrm>
            <a:off x="5638800" y="5130800"/>
            <a:ext cx="382587" cy="3651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7" name="직선 연결선 26"/>
          <p:cNvCxnSpPr>
            <a:stCxn id="24" idx="2"/>
            <a:endCxn id="15" idx="6"/>
          </p:cNvCxnSpPr>
          <p:nvPr/>
        </p:nvCxnSpPr>
        <p:spPr>
          <a:xfrm rot="10800000">
            <a:off x="4803775" y="5313363"/>
            <a:ext cx="835025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1981200" y="3987800"/>
            <a:ext cx="382588" cy="3651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9" name="직선 연결선 28"/>
          <p:cNvCxnSpPr>
            <a:stCxn id="28" idx="6"/>
            <a:endCxn id="14" idx="2"/>
          </p:cNvCxnSpPr>
          <p:nvPr/>
        </p:nvCxnSpPr>
        <p:spPr>
          <a:xfrm>
            <a:off x="2363788" y="4170363"/>
            <a:ext cx="838199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7" name="타원 36"/>
          <p:cNvSpPr/>
          <p:nvPr/>
        </p:nvSpPr>
        <p:spPr>
          <a:xfrm>
            <a:off x="6856412" y="5130800"/>
            <a:ext cx="382588" cy="3651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8" name="직선 연결선 37"/>
          <p:cNvCxnSpPr>
            <a:stCxn id="37" idx="2"/>
            <a:endCxn id="24" idx="6"/>
          </p:cNvCxnSpPr>
          <p:nvPr/>
        </p:nvCxnSpPr>
        <p:spPr>
          <a:xfrm rot="10800000">
            <a:off x="6021388" y="5313363"/>
            <a:ext cx="835025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2019300" y="3908425"/>
          <a:ext cx="319088" cy="454025"/>
        </p:xfrm>
        <a:graphic>
          <a:graphicData uri="http://schemas.openxmlformats.org/presentationml/2006/ole">
            <p:oleObj spid="_x0000_s18444" name="수식" r:id="rId10" imgW="152280" imgH="215640" progId="Equation.3">
              <p:embed/>
            </p:oleObj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6883400" y="5054600"/>
          <a:ext cx="346075" cy="454025"/>
        </p:xfrm>
        <a:graphic>
          <a:graphicData uri="http://schemas.openxmlformats.org/presentationml/2006/ole">
            <p:oleObj spid="_x0000_s18445" name="수식" r:id="rId11" imgW="164880" imgH="215640" progId="Equation.3">
              <p:embed/>
            </p:oleObj>
          </a:graphicData>
        </a:graphic>
      </p:graphicFrame>
      <p:sp>
        <p:nvSpPr>
          <p:cNvPr id="42" name="타원 41"/>
          <p:cNvSpPr/>
          <p:nvPr/>
        </p:nvSpPr>
        <p:spPr>
          <a:xfrm>
            <a:off x="6856412" y="4013200"/>
            <a:ext cx="382588" cy="3651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3" name="직선 연결선 42"/>
          <p:cNvCxnSpPr>
            <a:stCxn id="42" idx="2"/>
          </p:cNvCxnSpPr>
          <p:nvPr/>
        </p:nvCxnSpPr>
        <p:spPr>
          <a:xfrm rot="10800000">
            <a:off x="6021388" y="4195763"/>
            <a:ext cx="835025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44" name="Object 13"/>
          <p:cNvGraphicFramePr>
            <a:graphicFrameLocks noChangeAspect="1"/>
          </p:cNvGraphicFramePr>
          <p:nvPr/>
        </p:nvGraphicFramePr>
        <p:xfrm>
          <a:off x="6883400" y="3924300"/>
          <a:ext cx="346075" cy="481013"/>
        </p:xfrm>
        <a:graphic>
          <a:graphicData uri="http://schemas.openxmlformats.org/presentationml/2006/ole">
            <p:oleObj spid="_x0000_s18446" name="수식" r:id="rId12" imgW="164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 New Node Insertion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Case 1 -  none of   ’s neighbors is in  </a:t>
            </a:r>
          </a:p>
          <a:p>
            <a:pPr lvl="1">
              <a:defRPr/>
            </a:pPr>
            <a:r>
              <a:rPr lang="en-US" altLang="ko-KR" dirty="0" smtClean="0"/>
              <a:t>set                           .</a:t>
            </a:r>
          </a:p>
          <a:p>
            <a:pPr lvl="1">
              <a:defRPr/>
            </a:pPr>
            <a:r>
              <a:rPr lang="en-US" altLang="ko-KR" dirty="0" smtClean="0"/>
              <a:t>Select one of   ’s neighbor    and set                          .</a:t>
            </a:r>
          </a:p>
          <a:p>
            <a:pPr>
              <a:defRPr/>
            </a:pPr>
            <a:r>
              <a:rPr lang="en-US" altLang="ko-KR" dirty="0" smtClean="0"/>
              <a:t>Theorem 1</a:t>
            </a:r>
          </a:p>
          <a:p>
            <a:pPr lvl="1">
              <a:defRPr/>
            </a:pPr>
            <a:r>
              <a:rPr lang="en-US" altLang="ko-KR" dirty="0" smtClean="0"/>
              <a:t>In Case 1,          is an MIS.                            is a CDS and                            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4140200" y="1854200"/>
          <a:ext cx="290512" cy="319088"/>
        </p:xfrm>
        <a:graphic>
          <a:graphicData uri="http://schemas.openxmlformats.org/presentationml/2006/ole">
            <p:oleObj spid="_x0000_s17417" name="수식" r:id="rId3" imgW="126720" imgH="139680" progId="Equation.3">
              <p:embed/>
            </p:oleObj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302000" y="2679700"/>
          <a:ext cx="290513" cy="319088"/>
        </p:xfrm>
        <a:graphic>
          <a:graphicData uri="http://schemas.openxmlformats.org/presentationml/2006/ole">
            <p:oleObj spid="_x0000_s17418" name="수식" r:id="rId4" imgW="126720" imgH="139680" progId="Equation.3">
              <p:embed/>
            </p:oleObj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7467600" y="1790700"/>
          <a:ext cx="773113" cy="427038"/>
        </p:xfrm>
        <a:graphic>
          <a:graphicData uri="http://schemas.openxmlformats.org/presentationml/2006/ole">
            <p:oleObj spid="_x0000_s17419" name="수식" r:id="rId5" imgW="368280" imgH="203040" progId="Equation.3">
              <p:embed/>
            </p:oleObj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1879600" y="2222500"/>
          <a:ext cx="2800350" cy="427038"/>
        </p:xfrm>
        <a:graphic>
          <a:graphicData uri="http://schemas.openxmlformats.org/presentationml/2006/ole">
            <p:oleObj spid="_x0000_s17420" name="수식" r:id="rId6" imgW="1333440" imgH="203040" progId="Equation.3">
              <p:embed/>
            </p:oleObj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2882900" y="3860800"/>
          <a:ext cx="960438" cy="427038"/>
        </p:xfrm>
        <a:graphic>
          <a:graphicData uri="http://schemas.openxmlformats.org/presentationml/2006/ole">
            <p:oleObj spid="_x0000_s17421" name="수식" r:id="rId7" imgW="457200" imgH="203040" progId="Equation.3">
              <p:embed/>
            </p:oleObj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3260725" y="4229100"/>
          <a:ext cx="2987675" cy="427038"/>
        </p:xfrm>
        <a:graphic>
          <a:graphicData uri="http://schemas.openxmlformats.org/presentationml/2006/ole">
            <p:oleObj spid="_x0000_s17423" name="수식" r:id="rId8" imgW="1422360" imgH="203040" progId="Equation.3">
              <p:embed/>
            </p:oleObj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5321300" y="2667000"/>
          <a:ext cx="320675" cy="377825"/>
        </p:xfrm>
        <a:graphic>
          <a:graphicData uri="http://schemas.openxmlformats.org/presentationml/2006/ole">
            <p:oleObj spid="_x0000_s17424" name="수식" r:id="rId9" imgW="139680" imgH="164880" progId="Equation.3">
              <p:embed/>
            </p:oleObj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5486400" y="3848100"/>
          <a:ext cx="3175000" cy="427038"/>
        </p:xfrm>
        <a:graphic>
          <a:graphicData uri="http://schemas.openxmlformats.org/presentationml/2006/ole">
            <p:oleObj spid="_x0000_s17425" name="수식" r:id="rId10" imgW="1511280" imgH="203040" progId="Equation.3">
              <p:embed/>
            </p:oleObj>
          </a:graphicData>
        </a:graphic>
      </p:graphicFrame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1803400" y="2997200"/>
          <a:ext cx="2693987" cy="427038"/>
        </p:xfrm>
        <a:graphic>
          <a:graphicData uri="http://schemas.openxmlformats.org/presentationml/2006/ole">
            <p:oleObj spid="_x0000_s17426" name="수식" r:id="rId11" imgW="1282680" imgH="203040" progId="Equation.3">
              <p:embed/>
            </p:oleObj>
          </a:graphicData>
        </a:graphic>
      </p:graphicFrame>
      <p:sp>
        <p:nvSpPr>
          <p:cNvPr id="14" name="타원 13"/>
          <p:cNvSpPr/>
          <p:nvPr/>
        </p:nvSpPr>
        <p:spPr>
          <a:xfrm>
            <a:off x="6596254" y="5480273"/>
            <a:ext cx="353725" cy="31092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5" name="타원 14"/>
          <p:cNvSpPr/>
          <p:nvPr/>
        </p:nvSpPr>
        <p:spPr>
          <a:xfrm>
            <a:off x="7723475" y="4752975"/>
            <a:ext cx="353725" cy="31092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6" name="타원 15"/>
          <p:cNvSpPr/>
          <p:nvPr/>
        </p:nvSpPr>
        <p:spPr>
          <a:xfrm>
            <a:off x="6596254" y="4752975"/>
            <a:ext cx="353725" cy="310927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7" name="타원 16"/>
          <p:cNvSpPr/>
          <p:nvPr/>
        </p:nvSpPr>
        <p:spPr>
          <a:xfrm>
            <a:off x="7723475" y="5466755"/>
            <a:ext cx="353725" cy="310927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18" name="직선 연결선 17"/>
          <p:cNvCxnSpPr>
            <a:stCxn id="14" idx="0"/>
            <a:endCxn id="16" idx="4"/>
          </p:cNvCxnSpPr>
          <p:nvPr/>
        </p:nvCxnSpPr>
        <p:spPr>
          <a:xfrm rot="5400000" flipH="1" flipV="1">
            <a:off x="6564931" y="5272030"/>
            <a:ext cx="416371" cy="146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직선 연결선 18"/>
          <p:cNvCxnSpPr>
            <a:stCxn id="14" idx="6"/>
            <a:endCxn id="17" idx="2"/>
          </p:cNvCxnSpPr>
          <p:nvPr/>
        </p:nvCxnSpPr>
        <p:spPr>
          <a:xfrm flipV="1">
            <a:off x="6949979" y="5622218"/>
            <a:ext cx="773496" cy="135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직선 연결선 19"/>
          <p:cNvCxnSpPr>
            <a:stCxn id="16" idx="6"/>
            <a:endCxn id="15" idx="2"/>
          </p:cNvCxnSpPr>
          <p:nvPr/>
        </p:nvCxnSpPr>
        <p:spPr>
          <a:xfrm>
            <a:off x="6949979" y="4908439"/>
            <a:ext cx="773496" cy="135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직선 연결선 20"/>
          <p:cNvCxnSpPr>
            <a:stCxn id="15" idx="4"/>
            <a:endCxn id="17" idx="0"/>
          </p:cNvCxnSpPr>
          <p:nvPr/>
        </p:nvCxnSpPr>
        <p:spPr>
          <a:xfrm rot="5400000">
            <a:off x="7698912" y="5265270"/>
            <a:ext cx="402853" cy="146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7" name="타원 26"/>
          <p:cNvSpPr/>
          <p:nvPr/>
        </p:nvSpPr>
        <p:spPr>
          <a:xfrm>
            <a:off x="5467566" y="4752975"/>
            <a:ext cx="353725" cy="31092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8" name="직선 연결선 27"/>
          <p:cNvCxnSpPr>
            <a:stCxn id="27" idx="6"/>
            <a:endCxn id="16" idx="2"/>
          </p:cNvCxnSpPr>
          <p:nvPr/>
        </p:nvCxnSpPr>
        <p:spPr>
          <a:xfrm>
            <a:off x="5821291" y="4908439"/>
            <a:ext cx="774964" cy="135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32" name="Object 12"/>
          <p:cNvGraphicFramePr>
            <a:graphicFrameLocks noChangeAspect="1"/>
          </p:cNvGraphicFramePr>
          <p:nvPr/>
        </p:nvGraphicFramePr>
        <p:xfrm>
          <a:off x="5504259" y="5055791"/>
          <a:ext cx="246580" cy="250094"/>
        </p:xfrm>
        <a:graphic>
          <a:graphicData uri="http://schemas.openxmlformats.org/presentationml/2006/ole">
            <p:oleObj spid="_x0000_s17427" name="수식" r:id="rId12" imgW="126720" imgH="139680" progId="Equation.3">
              <p:embed/>
            </p:oleObj>
          </a:graphicData>
        </a:graphic>
      </p:graphicFrame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6525803" y="5020642"/>
          <a:ext cx="271532" cy="294704"/>
        </p:xfrm>
        <a:graphic>
          <a:graphicData uri="http://schemas.openxmlformats.org/presentationml/2006/ole">
            <p:oleObj spid="_x0000_s17429" name="수식" r:id="rId13" imgW="139680" imgH="164880" progId="Equation.3">
              <p:embed/>
            </p:oleObj>
          </a:graphicData>
        </a:graphic>
      </p:graphicFrame>
      <p:sp>
        <p:nvSpPr>
          <p:cNvPr id="36" name="타원 35"/>
          <p:cNvSpPr/>
          <p:nvPr/>
        </p:nvSpPr>
        <p:spPr>
          <a:xfrm>
            <a:off x="2227454" y="5477098"/>
            <a:ext cx="353725" cy="31092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7" name="타원 36"/>
          <p:cNvSpPr/>
          <p:nvPr/>
        </p:nvSpPr>
        <p:spPr>
          <a:xfrm>
            <a:off x="3354675" y="4749800"/>
            <a:ext cx="353725" cy="31092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8" name="타원 37"/>
          <p:cNvSpPr/>
          <p:nvPr/>
        </p:nvSpPr>
        <p:spPr>
          <a:xfrm>
            <a:off x="2227454" y="4749800"/>
            <a:ext cx="353725" cy="3109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9" name="타원 38"/>
          <p:cNvSpPr/>
          <p:nvPr/>
        </p:nvSpPr>
        <p:spPr>
          <a:xfrm>
            <a:off x="3354675" y="5463580"/>
            <a:ext cx="353725" cy="310927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0" name="직선 연결선 39"/>
          <p:cNvCxnSpPr>
            <a:stCxn id="36" idx="0"/>
            <a:endCxn id="38" idx="4"/>
          </p:cNvCxnSpPr>
          <p:nvPr/>
        </p:nvCxnSpPr>
        <p:spPr>
          <a:xfrm rot="5400000" flipH="1" flipV="1">
            <a:off x="2196131" y="5268855"/>
            <a:ext cx="416371" cy="146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1" name="직선 연결선 40"/>
          <p:cNvCxnSpPr>
            <a:stCxn id="36" idx="6"/>
            <a:endCxn id="39" idx="2"/>
          </p:cNvCxnSpPr>
          <p:nvPr/>
        </p:nvCxnSpPr>
        <p:spPr>
          <a:xfrm flipV="1">
            <a:off x="2581179" y="5619043"/>
            <a:ext cx="773496" cy="13519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38" idx="6"/>
            <a:endCxn id="37" idx="2"/>
          </p:cNvCxnSpPr>
          <p:nvPr/>
        </p:nvCxnSpPr>
        <p:spPr>
          <a:xfrm>
            <a:off x="2581179" y="4905264"/>
            <a:ext cx="773496" cy="135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3" name="직선 연결선 42"/>
          <p:cNvCxnSpPr>
            <a:stCxn id="37" idx="4"/>
            <a:endCxn id="39" idx="0"/>
          </p:cNvCxnSpPr>
          <p:nvPr/>
        </p:nvCxnSpPr>
        <p:spPr>
          <a:xfrm rot="5400000">
            <a:off x="3330112" y="5262095"/>
            <a:ext cx="402853" cy="146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9" name="타원 48"/>
          <p:cNvSpPr/>
          <p:nvPr/>
        </p:nvSpPr>
        <p:spPr>
          <a:xfrm>
            <a:off x="1098766" y="4749800"/>
            <a:ext cx="353725" cy="3109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0" name="직선 연결선 49"/>
          <p:cNvCxnSpPr>
            <a:stCxn id="49" idx="6"/>
            <a:endCxn id="38" idx="2"/>
          </p:cNvCxnSpPr>
          <p:nvPr/>
        </p:nvCxnSpPr>
        <p:spPr>
          <a:xfrm>
            <a:off x="1452491" y="4905264"/>
            <a:ext cx="774964" cy="135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51" name="Object 12"/>
          <p:cNvGraphicFramePr>
            <a:graphicFrameLocks noChangeAspect="1"/>
          </p:cNvGraphicFramePr>
          <p:nvPr/>
        </p:nvGraphicFramePr>
        <p:xfrm>
          <a:off x="1135459" y="5052616"/>
          <a:ext cx="246580" cy="250094"/>
        </p:xfrm>
        <a:graphic>
          <a:graphicData uri="http://schemas.openxmlformats.org/presentationml/2006/ole">
            <p:oleObj spid="_x0000_s17430" name="수식" r:id="rId14" imgW="126720" imgH="139680" progId="Equation.3">
              <p:embed/>
            </p:oleObj>
          </a:graphicData>
        </a:graphic>
      </p:graphicFrame>
      <p:graphicFrame>
        <p:nvGraphicFramePr>
          <p:cNvPr id="52" name="Object 21"/>
          <p:cNvGraphicFramePr>
            <a:graphicFrameLocks noChangeAspect="1"/>
          </p:cNvGraphicFramePr>
          <p:nvPr/>
        </p:nvGraphicFramePr>
        <p:xfrm>
          <a:off x="2157003" y="5017467"/>
          <a:ext cx="271532" cy="294704"/>
        </p:xfrm>
        <a:graphic>
          <a:graphicData uri="http://schemas.openxmlformats.org/presentationml/2006/ole">
            <p:oleObj spid="_x0000_s17431" name="수식" r:id="rId15" imgW="139680" imgH="164880" progId="Equation.3">
              <p:embed/>
            </p:oleObj>
          </a:graphicData>
        </a:graphic>
      </p:graphicFrame>
      <p:sp>
        <p:nvSpPr>
          <p:cNvPr id="53" name="오른쪽 화살표 52"/>
          <p:cNvSpPr/>
          <p:nvPr/>
        </p:nvSpPr>
        <p:spPr>
          <a:xfrm>
            <a:off x="4529353" y="52070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 New Node Insertion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Case 2 – at least one of   ’s neighbors is in            </a:t>
            </a:r>
            <a:br>
              <a:rPr lang="en-US" altLang="ko-KR" dirty="0" smtClean="0"/>
            </a:br>
            <a:r>
              <a:rPr lang="en-US" altLang="ko-KR" dirty="0" smtClean="0"/>
              <a:t>      .</a:t>
            </a:r>
          </a:p>
          <a:p>
            <a:pPr lvl="1">
              <a:defRPr/>
            </a:pPr>
            <a:r>
              <a:rPr lang="en-US" altLang="ko-KR" dirty="0" smtClean="0"/>
              <a:t>If none of   ’s neighbors is in         , set                </a:t>
            </a:r>
            <a:br>
              <a:rPr lang="en-US" altLang="ko-KR" dirty="0" smtClean="0"/>
            </a:br>
            <a:r>
              <a:rPr lang="en-US" altLang="ko-KR" dirty="0" smtClean="0"/>
              <a:t>                          .</a:t>
            </a:r>
          </a:p>
          <a:p>
            <a:pPr>
              <a:defRPr/>
            </a:pPr>
            <a:r>
              <a:rPr lang="en-US" altLang="ko-KR" dirty="0" smtClean="0"/>
              <a:t>Theorem 2</a:t>
            </a:r>
          </a:p>
          <a:p>
            <a:pPr lvl="1">
              <a:defRPr/>
            </a:pPr>
            <a:r>
              <a:rPr lang="en-US" altLang="ko-KR" dirty="0" smtClean="0"/>
              <a:t>In Case 2,          is an MIS.                             is a CDS and                            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5310187" y="1854200"/>
          <a:ext cx="290513" cy="319088"/>
        </p:xfrm>
        <a:graphic>
          <a:graphicData uri="http://schemas.openxmlformats.org/presentationml/2006/ole">
            <p:oleObj spid="_x0000_s16387" name="수식" r:id="rId3" imgW="126720" imgH="139680" progId="Equation.3">
              <p:embed/>
            </p:oleObj>
          </a:graphicData>
        </a:graphic>
      </p:graphicFrame>
      <p:graphicFrame>
        <p:nvGraphicFramePr>
          <p:cNvPr id="16388" name="Object 2"/>
          <p:cNvGraphicFramePr>
            <a:graphicFrameLocks noChangeAspect="1"/>
          </p:cNvGraphicFramePr>
          <p:nvPr/>
        </p:nvGraphicFramePr>
        <p:xfrm>
          <a:off x="2832100" y="2717800"/>
          <a:ext cx="290512" cy="319088"/>
        </p:xfrm>
        <a:graphic>
          <a:graphicData uri="http://schemas.openxmlformats.org/presentationml/2006/ole">
            <p:oleObj spid="_x0000_s16388" name="수식" r:id="rId4" imgW="126720" imgH="139680" progId="Equation.3">
              <p:embed/>
            </p:oleObj>
          </a:graphicData>
        </a:graphic>
      </p:graphicFrame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5727700" y="2667000"/>
          <a:ext cx="880001" cy="427596"/>
        </p:xfrm>
        <a:graphic>
          <a:graphicData uri="http://schemas.openxmlformats.org/presentationml/2006/ole">
            <p:oleObj spid="_x0000_s16389" name="수식" r:id="rId5" imgW="419040" imgH="203040" progId="Equation.3">
              <p:embed/>
            </p:oleObj>
          </a:graphicData>
        </a:graphic>
      </p:graphicFrame>
      <p:graphicFrame>
        <p:nvGraphicFramePr>
          <p:cNvPr id="16390" name="Object 2"/>
          <p:cNvGraphicFramePr>
            <a:graphicFrameLocks noChangeAspect="1"/>
          </p:cNvGraphicFramePr>
          <p:nvPr/>
        </p:nvGraphicFramePr>
        <p:xfrm>
          <a:off x="1266825" y="3022600"/>
          <a:ext cx="2800350" cy="427038"/>
        </p:xfrm>
        <a:graphic>
          <a:graphicData uri="http://schemas.openxmlformats.org/presentationml/2006/ole">
            <p:oleObj spid="_x0000_s16390" name="수식" r:id="rId6" imgW="1333440" imgH="203040" progId="Equation.3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2895600" y="3873500"/>
          <a:ext cx="960437" cy="427038"/>
        </p:xfrm>
        <a:graphic>
          <a:graphicData uri="http://schemas.openxmlformats.org/presentationml/2006/ole">
            <p:oleObj spid="_x0000_s16391" name="수식" r:id="rId7" imgW="457200" imgH="203040" progId="Equation.3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5499100" y="3860800"/>
          <a:ext cx="3175000" cy="427038"/>
        </p:xfrm>
        <a:graphic>
          <a:graphicData uri="http://schemas.openxmlformats.org/presentationml/2006/ole">
            <p:oleObj spid="_x0000_s16392" name="수식" r:id="rId8" imgW="1511280" imgH="203040" progId="Equation.3">
              <p:embed/>
            </p:oleObj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3235325" y="4254500"/>
          <a:ext cx="2987675" cy="427038"/>
        </p:xfrm>
        <a:graphic>
          <a:graphicData uri="http://schemas.openxmlformats.org/presentationml/2006/ole">
            <p:oleObj spid="_x0000_s16393" name="수식" r:id="rId9" imgW="1422360" imgH="203040" progId="Equation.3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952500" y="2209800"/>
          <a:ext cx="773113" cy="427038"/>
        </p:xfrm>
        <a:graphic>
          <a:graphicData uri="http://schemas.openxmlformats.org/presentationml/2006/ole">
            <p:oleObj spid="_x0000_s16394" name="수식" r:id="rId10" imgW="368280" imgH="203040" progId="Equation.3">
              <p:embed/>
            </p:oleObj>
          </a:graphicData>
        </a:graphic>
      </p:graphicFrame>
      <p:sp>
        <p:nvSpPr>
          <p:cNvPr id="14" name="타원 13"/>
          <p:cNvSpPr/>
          <p:nvPr/>
        </p:nvSpPr>
        <p:spPr>
          <a:xfrm>
            <a:off x="5334000" y="4721530"/>
            <a:ext cx="343998" cy="3444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6" name="타원 15"/>
          <p:cNvSpPr/>
          <p:nvPr/>
        </p:nvSpPr>
        <p:spPr>
          <a:xfrm>
            <a:off x="5334000" y="5512363"/>
            <a:ext cx="343998" cy="34449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0" name="직선 연결선 19"/>
          <p:cNvCxnSpPr>
            <a:stCxn id="14" idx="4"/>
            <a:endCxn id="16" idx="0"/>
          </p:cNvCxnSpPr>
          <p:nvPr/>
        </p:nvCxnSpPr>
        <p:spPr>
          <a:xfrm rot="5400000">
            <a:off x="5282829" y="5289227"/>
            <a:ext cx="446341" cy="142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1" name="타원 20"/>
          <p:cNvSpPr/>
          <p:nvPr/>
        </p:nvSpPr>
        <p:spPr>
          <a:xfrm>
            <a:off x="6428799" y="4721530"/>
            <a:ext cx="343997" cy="34449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2" name="직선 연결선 21"/>
          <p:cNvCxnSpPr>
            <a:stCxn id="14" idx="6"/>
            <a:endCxn id="21" idx="2"/>
          </p:cNvCxnSpPr>
          <p:nvPr/>
        </p:nvCxnSpPr>
        <p:spPr>
          <a:xfrm>
            <a:off x="5677999" y="4893776"/>
            <a:ext cx="750800" cy="149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직선 연결선 22"/>
          <p:cNvCxnSpPr>
            <a:stCxn id="21" idx="4"/>
            <a:endCxn id="24" idx="0"/>
          </p:cNvCxnSpPr>
          <p:nvPr/>
        </p:nvCxnSpPr>
        <p:spPr>
          <a:xfrm rot="5400000">
            <a:off x="6377628" y="5289227"/>
            <a:ext cx="446341" cy="142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4" name="타원 23"/>
          <p:cNvSpPr/>
          <p:nvPr/>
        </p:nvSpPr>
        <p:spPr>
          <a:xfrm>
            <a:off x="6428799" y="5512363"/>
            <a:ext cx="343997" cy="3444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5" name="직선 연결선 24"/>
          <p:cNvCxnSpPr>
            <a:stCxn id="24" idx="2"/>
            <a:endCxn id="16" idx="6"/>
          </p:cNvCxnSpPr>
          <p:nvPr/>
        </p:nvCxnSpPr>
        <p:spPr>
          <a:xfrm rot="10800000">
            <a:off x="5677999" y="5684609"/>
            <a:ext cx="750800" cy="149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7523596" y="5512363"/>
            <a:ext cx="343998" cy="3444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9" name="직선 연결선 28"/>
          <p:cNvCxnSpPr>
            <a:stCxn id="28" idx="2"/>
            <a:endCxn id="24" idx="6"/>
          </p:cNvCxnSpPr>
          <p:nvPr/>
        </p:nvCxnSpPr>
        <p:spPr>
          <a:xfrm rot="10800000">
            <a:off x="6772797" y="5684609"/>
            <a:ext cx="750800" cy="149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32" name="Object 13"/>
          <p:cNvGraphicFramePr>
            <a:graphicFrameLocks noChangeAspect="1"/>
          </p:cNvGraphicFramePr>
          <p:nvPr/>
        </p:nvGraphicFramePr>
        <p:xfrm>
          <a:off x="7890433" y="5464433"/>
          <a:ext cx="309741" cy="428368"/>
        </p:xfrm>
        <a:graphic>
          <a:graphicData uri="http://schemas.openxmlformats.org/presentationml/2006/ole">
            <p:oleObj spid="_x0000_s16396" name="수식" r:id="rId11" imgW="164880" imgH="215640" progId="Equation.3">
              <p:embed/>
            </p:oleObj>
          </a:graphicData>
        </a:graphic>
      </p:graphicFrame>
      <p:sp>
        <p:nvSpPr>
          <p:cNvPr id="33" name="타원 32"/>
          <p:cNvSpPr/>
          <p:nvPr/>
        </p:nvSpPr>
        <p:spPr>
          <a:xfrm>
            <a:off x="7533588" y="4718535"/>
            <a:ext cx="343998" cy="3444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4" name="직선 연결선 33"/>
          <p:cNvCxnSpPr>
            <a:stCxn id="33" idx="2"/>
          </p:cNvCxnSpPr>
          <p:nvPr/>
        </p:nvCxnSpPr>
        <p:spPr>
          <a:xfrm rot="10800000">
            <a:off x="6782788" y="4890781"/>
            <a:ext cx="750800" cy="149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35" name="Object 13"/>
          <p:cNvGraphicFramePr>
            <a:graphicFrameLocks noChangeAspect="1"/>
          </p:cNvGraphicFramePr>
          <p:nvPr/>
        </p:nvGraphicFramePr>
        <p:xfrm>
          <a:off x="7890433" y="4673601"/>
          <a:ext cx="286902" cy="428368"/>
        </p:xfrm>
        <a:graphic>
          <a:graphicData uri="http://schemas.openxmlformats.org/presentationml/2006/ole">
            <p:oleObj spid="_x0000_s16397" name="수식" r:id="rId12" imgW="152280" imgH="215640" progId="Equation.3">
              <p:embed/>
            </p:oleObj>
          </a:graphicData>
        </a:graphic>
      </p:graphicFrame>
      <p:sp>
        <p:nvSpPr>
          <p:cNvPr id="39" name="타원 38"/>
          <p:cNvSpPr/>
          <p:nvPr/>
        </p:nvSpPr>
        <p:spPr>
          <a:xfrm>
            <a:off x="990600" y="4721529"/>
            <a:ext cx="343998" cy="3444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41" name="타원 40"/>
          <p:cNvSpPr/>
          <p:nvPr/>
        </p:nvSpPr>
        <p:spPr>
          <a:xfrm>
            <a:off x="990600" y="5512362"/>
            <a:ext cx="343998" cy="34449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5" name="직선 연결선 44"/>
          <p:cNvCxnSpPr>
            <a:stCxn id="39" idx="4"/>
            <a:endCxn id="41" idx="0"/>
          </p:cNvCxnSpPr>
          <p:nvPr/>
        </p:nvCxnSpPr>
        <p:spPr>
          <a:xfrm rot="5400000">
            <a:off x="939429" y="5289226"/>
            <a:ext cx="446341" cy="142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6" name="타원 45"/>
          <p:cNvSpPr/>
          <p:nvPr/>
        </p:nvSpPr>
        <p:spPr>
          <a:xfrm>
            <a:off x="2085399" y="4721529"/>
            <a:ext cx="343997" cy="34449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7" name="직선 연결선 46"/>
          <p:cNvCxnSpPr>
            <a:stCxn id="39" idx="6"/>
            <a:endCxn id="46" idx="2"/>
          </p:cNvCxnSpPr>
          <p:nvPr/>
        </p:nvCxnSpPr>
        <p:spPr>
          <a:xfrm>
            <a:off x="1334599" y="4893775"/>
            <a:ext cx="750800" cy="149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8" name="직선 연결선 47"/>
          <p:cNvCxnSpPr>
            <a:stCxn id="46" idx="4"/>
            <a:endCxn id="49" idx="0"/>
          </p:cNvCxnSpPr>
          <p:nvPr/>
        </p:nvCxnSpPr>
        <p:spPr>
          <a:xfrm rot="5400000">
            <a:off x="2034228" y="5289226"/>
            <a:ext cx="446341" cy="142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9" name="타원 48"/>
          <p:cNvSpPr/>
          <p:nvPr/>
        </p:nvSpPr>
        <p:spPr>
          <a:xfrm>
            <a:off x="2085399" y="5512362"/>
            <a:ext cx="343997" cy="3444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0" name="직선 연결선 49"/>
          <p:cNvCxnSpPr>
            <a:stCxn id="49" idx="2"/>
            <a:endCxn id="41" idx="6"/>
          </p:cNvCxnSpPr>
          <p:nvPr/>
        </p:nvCxnSpPr>
        <p:spPr>
          <a:xfrm rot="10800000">
            <a:off x="1334599" y="5684608"/>
            <a:ext cx="750800" cy="149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1" name="타원 50"/>
          <p:cNvSpPr/>
          <p:nvPr/>
        </p:nvSpPr>
        <p:spPr>
          <a:xfrm>
            <a:off x="3180196" y="5512362"/>
            <a:ext cx="343998" cy="3444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2" name="직선 연결선 51"/>
          <p:cNvCxnSpPr>
            <a:stCxn id="51" idx="2"/>
            <a:endCxn id="49" idx="6"/>
          </p:cNvCxnSpPr>
          <p:nvPr/>
        </p:nvCxnSpPr>
        <p:spPr>
          <a:xfrm rot="10800000">
            <a:off x="2429397" y="5684608"/>
            <a:ext cx="750800" cy="149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53" name="Object 13"/>
          <p:cNvGraphicFramePr>
            <a:graphicFrameLocks noChangeAspect="1"/>
          </p:cNvGraphicFramePr>
          <p:nvPr/>
        </p:nvGraphicFramePr>
        <p:xfrm>
          <a:off x="3547033" y="5464432"/>
          <a:ext cx="309741" cy="428368"/>
        </p:xfrm>
        <a:graphic>
          <a:graphicData uri="http://schemas.openxmlformats.org/presentationml/2006/ole">
            <p:oleObj spid="_x0000_s16398" name="수식" r:id="rId13" imgW="164880" imgH="215640" progId="Equation.3">
              <p:embed/>
            </p:oleObj>
          </a:graphicData>
        </a:graphic>
      </p:graphicFrame>
      <p:sp>
        <p:nvSpPr>
          <p:cNvPr id="54" name="타원 53"/>
          <p:cNvSpPr/>
          <p:nvPr/>
        </p:nvSpPr>
        <p:spPr>
          <a:xfrm>
            <a:off x="3190188" y="4718534"/>
            <a:ext cx="343998" cy="3444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2"/>
          </p:cNvCxnSpPr>
          <p:nvPr/>
        </p:nvCxnSpPr>
        <p:spPr>
          <a:xfrm rot="10800000">
            <a:off x="2439388" y="4890780"/>
            <a:ext cx="750800" cy="149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56" name="Object 13"/>
          <p:cNvGraphicFramePr>
            <a:graphicFrameLocks noChangeAspect="1"/>
          </p:cNvGraphicFramePr>
          <p:nvPr/>
        </p:nvGraphicFramePr>
        <p:xfrm>
          <a:off x="3547033" y="4673600"/>
          <a:ext cx="286902" cy="428368"/>
        </p:xfrm>
        <a:graphic>
          <a:graphicData uri="http://schemas.openxmlformats.org/presentationml/2006/ole">
            <p:oleObj spid="_x0000_s16399" name="수식" r:id="rId14" imgW="152280" imgH="215640" progId="Equation.3">
              <p:embed/>
            </p:oleObj>
          </a:graphicData>
        </a:graphic>
      </p:graphicFrame>
      <p:sp>
        <p:nvSpPr>
          <p:cNvPr id="57" name="오른쪽 화살표 56"/>
          <p:cNvSpPr/>
          <p:nvPr/>
        </p:nvSpPr>
        <p:spPr>
          <a:xfrm>
            <a:off x="4466374" y="52324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Overall Strategy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Recover  </a:t>
            </a:r>
          </a:p>
          <a:p>
            <a:pPr>
              <a:defRPr/>
            </a:pPr>
            <a:r>
              <a:rPr lang="en-US" altLang="ko-KR" dirty="0" smtClean="0"/>
              <a:t>Recognize the number of CDS partitions and nodes included in each partition</a:t>
            </a:r>
          </a:p>
          <a:p>
            <a:pPr>
              <a:defRPr/>
            </a:pPr>
            <a:r>
              <a:rPr lang="en-US" altLang="ko-KR" dirty="0" smtClean="0"/>
              <a:t>Remove useless nodes in each partition</a:t>
            </a:r>
          </a:p>
          <a:p>
            <a:pPr>
              <a:defRPr/>
            </a:pPr>
            <a:r>
              <a:rPr lang="en-US" altLang="ko-KR" dirty="0" smtClean="0"/>
              <a:t>If we have more than one CDS partition, add more node (at most 10) to        , so that                           becomes a CDS.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514600" y="1790700"/>
          <a:ext cx="960437" cy="427038"/>
        </p:xfrm>
        <a:graphic>
          <a:graphicData uri="http://schemas.openxmlformats.org/presentationml/2006/ole">
            <p:oleObj spid="_x0000_s28674" name="Equation" r:id="rId3" imgW="457200" imgH="20304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6629400" y="4038600"/>
          <a:ext cx="908050" cy="427038"/>
        </p:xfrm>
        <a:graphic>
          <a:graphicData uri="http://schemas.openxmlformats.org/presentationml/2006/ole">
            <p:oleObj spid="_x0000_s28675" name="Equation" r:id="rId4" imgW="431640" imgH="203040" progId="Equation.3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803400" y="4470400"/>
          <a:ext cx="3178175" cy="427038"/>
        </p:xfrm>
        <a:graphic>
          <a:graphicData uri="http://schemas.openxmlformats.org/presentationml/2006/ole">
            <p:oleObj spid="_x0000_s28676" name="Equation" r:id="rId5" imgW="1511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Overall Strategy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MIS,         , reconstruction phase </a:t>
            </a:r>
          </a:p>
          <a:p>
            <a:pPr lvl="1">
              <a:defRPr/>
            </a:pPr>
            <a:r>
              <a:rPr lang="en-US" altLang="ko-KR" dirty="0" smtClean="0"/>
              <a:t>Suppose               is deleted.</a:t>
            </a:r>
          </a:p>
          <a:p>
            <a:pPr lvl="1">
              <a:defRPr/>
            </a:pPr>
            <a:r>
              <a:rPr lang="en-US" altLang="ko-KR" dirty="0" smtClean="0"/>
              <a:t>If              , set                             and                 </a:t>
            </a:r>
          </a:p>
          <a:p>
            <a:pPr lvl="1">
              <a:defRPr/>
            </a:pPr>
            <a:r>
              <a:rPr lang="en-US" altLang="ko-KR" dirty="0" smtClean="0"/>
              <a:t>Suppose    is the set of    ’s neighbors.</a:t>
            </a:r>
          </a:p>
          <a:p>
            <a:pPr lvl="1">
              <a:defRPr/>
            </a:pPr>
            <a:r>
              <a:rPr lang="en-US" altLang="ko-KR" dirty="0" smtClean="0"/>
              <a:t>For each         , </a:t>
            </a:r>
          </a:p>
          <a:p>
            <a:pPr lvl="2">
              <a:defRPr/>
            </a:pPr>
            <a:r>
              <a:rPr lang="en-US" altLang="ko-KR" dirty="0" smtClean="0"/>
              <a:t>if y is not adjacent to any node in           , then make</a:t>
            </a:r>
            <a:br>
              <a:rPr lang="en-US" altLang="ko-KR" dirty="0" smtClean="0"/>
            </a:br>
            <a:r>
              <a:rPr lang="en-US" altLang="ko-KR" dirty="0" smtClean="0"/>
              <a:t>                                .</a:t>
            </a:r>
          </a:p>
          <a:p>
            <a:pPr lvl="1">
              <a:defRPr/>
            </a:pPr>
            <a:r>
              <a:rPr lang="en-US" altLang="ko-KR" dirty="0" smtClean="0"/>
              <a:t>If               , set                      and</a:t>
            </a:r>
            <a:br>
              <a:rPr lang="en-US" altLang="ko-KR" dirty="0" smtClean="0"/>
            </a:br>
            <a:r>
              <a:rPr lang="en-US" altLang="ko-KR" dirty="0" smtClean="0"/>
              <a:t>                           .</a:t>
            </a:r>
          </a:p>
          <a:p>
            <a:pPr>
              <a:defRPr/>
            </a:pPr>
            <a:r>
              <a:rPr lang="en-US" altLang="ko-KR" dirty="0" smtClean="0"/>
              <a:t>Theorem 3</a:t>
            </a:r>
          </a:p>
          <a:p>
            <a:pPr lvl="1">
              <a:defRPr/>
            </a:pPr>
            <a:r>
              <a:rPr lang="en-US" altLang="ko-KR" dirty="0" smtClean="0"/>
              <a:t>After the MIS reconstruction phase,            is an MIS of     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803400" y="1752600"/>
          <a:ext cx="960438" cy="427038"/>
        </p:xfrm>
        <a:graphic>
          <a:graphicData uri="http://schemas.openxmlformats.org/presentationml/2006/ole">
            <p:oleObj spid="_x0000_s29698" name="Equation" r:id="rId3" imgW="457200" imgH="20304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536700" y="2438400"/>
          <a:ext cx="1360488" cy="427038"/>
        </p:xfrm>
        <a:graphic>
          <a:graphicData uri="http://schemas.openxmlformats.org/presentationml/2006/ole">
            <p:oleObj spid="_x0000_s29699" name="Equation" r:id="rId4" imgW="64764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519488" y="2438400"/>
          <a:ext cx="2747962" cy="427038"/>
        </p:xfrm>
        <a:graphic>
          <a:graphicData uri="http://schemas.openxmlformats.org/presentationml/2006/ole">
            <p:oleObj spid="_x0000_s29701" name="Equation" r:id="rId5" imgW="1307880" imgH="20304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777037" y="2463800"/>
          <a:ext cx="1947863" cy="427038"/>
        </p:xfrm>
        <a:graphic>
          <a:graphicData uri="http://schemas.openxmlformats.org/presentationml/2006/ole">
            <p:oleObj spid="_x0000_s29702" name="Equation" r:id="rId6" imgW="927000" imgH="20304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2527300" y="2108200"/>
          <a:ext cx="1254125" cy="427038"/>
        </p:xfrm>
        <a:graphic>
          <a:graphicData uri="http://schemas.openxmlformats.org/presentationml/2006/ole">
            <p:oleObj spid="_x0000_s29703" name="Equation" r:id="rId7" imgW="596880" imgH="203040" progId="Equation.3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2501900" y="2806700"/>
          <a:ext cx="293688" cy="347662"/>
        </p:xfrm>
        <a:graphic>
          <a:graphicData uri="http://schemas.openxmlformats.org/presentationml/2006/ole">
            <p:oleObj spid="_x0000_s29704" name="Equation" r:id="rId8" imgW="139680" imgH="164880" progId="Equation.3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2514600" y="3124200"/>
          <a:ext cx="801688" cy="428625"/>
        </p:xfrm>
        <a:graphic>
          <a:graphicData uri="http://schemas.openxmlformats.org/presentationml/2006/ole">
            <p:oleObj spid="_x0000_s29705" name="Equation" r:id="rId9" imgW="380880" imgH="203040" progId="Equation.3">
              <p:embed/>
            </p:oleObj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4610100" y="2870200"/>
          <a:ext cx="266700" cy="295275"/>
        </p:xfrm>
        <a:graphic>
          <a:graphicData uri="http://schemas.openxmlformats.org/presentationml/2006/ole">
            <p:oleObj spid="_x0000_s29706" name="Equation" r:id="rId10" imgW="126720" imgH="139680" progId="Equation.3">
              <p:embed/>
            </p:oleObj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5791200" y="3429000"/>
          <a:ext cx="960438" cy="427038"/>
        </p:xfrm>
        <a:graphic>
          <a:graphicData uri="http://schemas.openxmlformats.org/presentationml/2006/ole">
            <p:oleObj spid="_x0000_s29707" name="Equation" r:id="rId11" imgW="457200" imgH="20304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6400800" y="5087938"/>
          <a:ext cx="960438" cy="427038"/>
        </p:xfrm>
        <a:graphic>
          <a:graphicData uri="http://schemas.openxmlformats.org/presentationml/2006/ole">
            <p:oleObj spid="_x0000_s29708" name="Equation" r:id="rId12" imgW="457200" imgH="203040" progId="Equation.3">
              <p:embed/>
            </p:oleObj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2273300" y="5405438"/>
          <a:ext cx="400050" cy="373062"/>
        </p:xfrm>
        <a:graphic>
          <a:graphicData uri="http://schemas.openxmlformats.org/presentationml/2006/ole">
            <p:oleObj spid="_x0000_s29709" name="Equation" r:id="rId13" imgW="190440" imgH="177480" progId="Equation.3">
              <p:embed/>
            </p:oleObj>
          </a:graphicData>
        </a:graphic>
      </p:graphicFrame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1435100" y="3759200"/>
          <a:ext cx="2882900" cy="427038"/>
        </p:xfrm>
        <a:graphic>
          <a:graphicData uri="http://schemas.openxmlformats.org/presentationml/2006/ole">
            <p:oleObj spid="_x0000_s29711" name="Equation" r:id="rId14" imgW="1371600" imgH="203040" progId="Equation.3">
              <p:embed/>
            </p:oleObj>
          </a:graphicData>
        </a:graphic>
      </p:graphicFrame>
      <p:graphicFrame>
        <p:nvGraphicFramePr>
          <p:cNvPr id="29712" name="Object 16"/>
          <p:cNvGraphicFramePr>
            <a:graphicFrameLocks noChangeAspect="1"/>
          </p:cNvGraphicFramePr>
          <p:nvPr/>
        </p:nvGraphicFramePr>
        <p:xfrm>
          <a:off x="1549400" y="4051300"/>
          <a:ext cx="1308100" cy="427038"/>
        </p:xfrm>
        <a:graphic>
          <a:graphicData uri="http://schemas.openxmlformats.org/presentationml/2006/ole">
            <p:oleObj spid="_x0000_s29712" name="Equation" r:id="rId15" imgW="622080" imgH="203040" progId="Equation.3">
              <p:embed/>
            </p:oleObj>
          </a:graphicData>
        </a:graphic>
      </p:graphicFrame>
      <p:graphicFrame>
        <p:nvGraphicFramePr>
          <p:cNvPr id="29713" name="Object 17"/>
          <p:cNvGraphicFramePr>
            <a:graphicFrameLocks noChangeAspect="1"/>
          </p:cNvGraphicFramePr>
          <p:nvPr/>
        </p:nvGraphicFramePr>
        <p:xfrm>
          <a:off x="3632200" y="4076700"/>
          <a:ext cx="2054225" cy="427038"/>
        </p:xfrm>
        <a:graphic>
          <a:graphicData uri="http://schemas.openxmlformats.org/presentationml/2006/ole">
            <p:oleObj spid="_x0000_s29713" name="Equation" r:id="rId16" imgW="977760" imgH="203040" progId="Equation.3">
              <p:embed/>
            </p:oleObj>
          </a:graphicData>
        </a:graphic>
      </p:graphicFrame>
      <p:graphicFrame>
        <p:nvGraphicFramePr>
          <p:cNvPr id="29715" name="Object 19"/>
          <p:cNvGraphicFramePr>
            <a:graphicFrameLocks noChangeAspect="1"/>
          </p:cNvGraphicFramePr>
          <p:nvPr/>
        </p:nvGraphicFramePr>
        <p:xfrm>
          <a:off x="1193800" y="4394200"/>
          <a:ext cx="2614613" cy="427037"/>
        </p:xfrm>
        <a:graphic>
          <a:graphicData uri="http://schemas.openxmlformats.org/presentationml/2006/ole">
            <p:oleObj spid="_x0000_s29715" name="Equation" r:id="rId17" imgW="12445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MIS reconstruction phase </a:t>
            </a:r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sp>
        <p:nvSpPr>
          <p:cNvPr id="21" name="타원 20"/>
          <p:cNvSpPr/>
          <p:nvPr/>
        </p:nvSpPr>
        <p:spPr>
          <a:xfrm>
            <a:off x="3962400" y="3810000"/>
            <a:ext cx="260350" cy="252413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x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6" name="직선 연결선 25"/>
          <p:cNvCxnSpPr>
            <a:stCxn id="21" idx="2"/>
            <a:endCxn id="20" idx="6"/>
          </p:cNvCxnSpPr>
          <p:nvPr/>
        </p:nvCxnSpPr>
        <p:spPr>
          <a:xfrm rot="10800000">
            <a:off x="3527425" y="3894138"/>
            <a:ext cx="434975" cy="42862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6" name="직선 연결선 35"/>
          <p:cNvCxnSpPr>
            <a:stCxn id="21" idx="5"/>
            <a:endCxn id="28" idx="1"/>
          </p:cNvCxnSpPr>
          <p:nvPr/>
        </p:nvCxnSpPr>
        <p:spPr>
          <a:xfrm rot="16200000" flipH="1">
            <a:off x="4102100" y="4108450"/>
            <a:ext cx="284163" cy="1190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0" name="직선 연결선 49"/>
          <p:cNvCxnSpPr>
            <a:stCxn id="48" idx="2"/>
            <a:endCxn id="21" idx="6"/>
          </p:cNvCxnSpPr>
          <p:nvPr/>
        </p:nvCxnSpPr>
        <p:spPr>
          <a:xfrm rot="10800000" flipV="1">
            <a:off x="4222750" y="3714750"/>
            <a:ext cx="523875" cy="2222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타원 44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cxnSp>
        <p:nvCxnSpPr>
          <p:cNvPr id="46" name="직선 연결선 45"/>
          <p:cNvCxnSpPr>
            <a:stCxn id="45" idx="4"/>
          </p:cNvCxnSpPr>
          <p:nvPr/>
        </p:nvCxnSpPr>
        <p:spPr>
          <a:xfrm rot="5400000">
            <a:off x="3952875" y="3670300"/>
            <a:ext cx="2794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타원 46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6" name="직선 연결선 55"/>
          <p:cNvCxnSpPr>
            <a:stCxn id="45" idx="0"/>
            <a:endCxn id="47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직선 연결선 58"/>
          <p:cNvCxnSpPr>
            <a:stCxn id="47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Sweeper Algorithm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MIS reconstruction phase </a:t>
            </a:r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타원 44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y</a:t>
            </a:r>
            <a:endParaRPr kumimoji="0" lang="ko-KR" altLang="en-US" dirty="0"/>
          </a:p>
        </p:txBody>
      </p:sp>
      <p:sp>
        <p:nvSpPr>
          <p:cNvPr id="47" name="타원 46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6" name="직선 연결선 55"/>
          <p:cNvCxnSpPr>
            <a:stCxn id="45" idx="0"/>
            <a:endCxn id="47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직선 연결선 58"/>
          <p:cNvCxnSpPr>
            <a:stCxn id="47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Virtual Backbone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smtClean="0"/>
              <a:t>In simulation, DSR/AODV over virtual backbones performs better than plain DSR/AODV.</a:t>
            </a:r>
          </a:p>
          <a:p>
            <a:r>
              <a:rPr lang="en-US" altLang="ko-KR" smtClean="0"/>
              <a:t>Size does matter!</a:t>
            </a:r>
          </a:p>
          <a:p>
            <a:pPr lvl="1"/>
            <a:r>
              <a:rPr lang="en-US" altLang="ko-KR" smtClean="0"/>
              <a:t>Communication overhead can be reduced.</a:t>
            </a:r>
          </a:p>
          <a:p>
            <a:pPr lvl="1"/>
            <a:r>
              <a:rPr lang="en-US" altLang="ko-KR" smtClean="0"/>
              <a:t>Increase the convergence speed (in routing).</a:t>
            </a:r>
          </a:p>
          <a:p>
            <a:pPr lvl="1"/>
            <a:r>
              <a:rPr lang="en-US" altLang="ko-KR" smtClean="0"/>
              <a:t>Simplify the connectivity management.</a:t>
            </a:r>
          </a:p>
          <a:p>
            <a:pPr lvl="1"/>
            <a:r>
              <a:rPr lang="en-US" altLang="ko-KR" smtClean="0"/>
              <a:t>Support broadcasting or multicasting.</a:t>
            </a:r>
          </a:p>
          <a:p>
            <a:pPr lvl="1"/>
            <a:r>
              <a:rPr lang="en-US" altLang="ko-KR" smtClean="0"/>
              <a:t>Reduce the overall energy consumption.</a:t>
            </a:r>
          </a:p>
          <a:p>
            <a:pPr lvl="1"/>
            <a:endParaRPr lang="en-US" altLang="ko-KR" smtClean="0"/>
          </a:p>
          <a:p>
            <a:endParaRPr lang="en-US" altLang="ko-KR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Overall Strategy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err="1" smtClean="0"/>
              <a:t>Seeper</a:t>
            </a:r>
            <a:r>
              <a:rPr lang="en-US" altLang="ko-KR" dirty="0" smtClean="0"/>
              <a:t> Algorithm</a:t>
            </a:r>
          </a:p>
          <a:p>
            <a:pPr lvl="1">
              <a:defRPr/>
            </a:pPr>
            <a:r>
              <a:rPr lang="en-US" altLang="ko-KR" dirty="0" smtClean="0"/>
              <a:t>Tree Traversal Algorithm</a:t>
            </a:r>
          </a:p>
          <a:p>
            <a:pPr lvl="1">
              <a:defRPr/>
            </a:pPr>
            <a:r>
              <a:rPr lang="en-US" altLang="ko-KR" dirty="0" smtClean="0"/>
              <a:t>Goals</a:t>
            </a:r>
          </a:p>
          <a:p>
            <a:pPr lvl="2">
              <a:defRPr/>
            </a:pPr>
            <a:r>
              <a:rPr lang="en-US" altLang="ko-KR" dirty="0" smtClean="0"/>
              <a:t>Recognize each CDS partition</a:t>
            </a:r>
          </a:p>
          <a:p>
            <a:pPr lvl="2">
              <a:defRPr/>
            </a:pPr>
            <a:r>
              <a:rPr lang="en-US" altLang="ko-KR" dirty="0" smtClean="0"/>
              <a:t>Remove useless CDS node in each partition</a:t>
            </a:r>
          </a:p>
          <a:p>
            <a:pPr>
              <a:defRPr/>
            </a:pPr>
            <a:r>
              <a:rPr lang="en-US" altLang="ko-KR" dirty="0" smtClean="0"/>
              <a:t>Theorem 4</a:t>
            </a:r>
          </a:p>
          <a:p>
            <a:pPr lvl="1">
              <a:defRPr/>
            </a:pPr>
            <a:r>
              <a:rPr lang="en-US" altLang="ko-KR" dirty="0" smtClean="0"/>
              <a:t>After Sweeper is executed, every CDS in each partition is useful and any two CDS nodes have same color </a:t>
            </a:r>
            <a:r>
              <a:rPr lang="en-US" altLang="ko-KR" dirty="0" err="1" smtClean="0"/>
              <a:t>iff</a:t>
            </a:r>
            <a:r>
              <a:rPr lang="en-US" altLang="ko-KR" dirty="0" smtClean="0"/>
              <a:t> they are in the same partition.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Sweeper Algorithm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Sweeper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6" name="타원 35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8" name="타원 37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5" name="직선 연결선 44"/>
          <p:cNvCxnSpPr>
            <a:stCxn id="36" idx="0"/>
            <a:endCxn id="38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6" name="직선 연결선 45"/>
          <p:cNvCxnSpPr>
            <a:stCxn id="38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Sweeper Algorithm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Sweeper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6" name="타원 35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8" name="타원 37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5" name="직선 연결선 44"/>
          <p:cNvCxnSpPr>
            <a:stCxn id="36" idx="0"/>
            <a:endCxn id="38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6" name="직선 연결선 45"/>
          <p:cNvCxnSpPr>
            <a:stCxn id="38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0" name="직선 화살표 연결선 49"/>
          <p:cNvCxnSpPr/>
          <p:nvPr/>
        </p:nvCxnSpPr>
        <p:spPr>
          <a:xfrm rot="16200000" flipH="1">
            <a:off x="3390900" y="35433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/>
          <p:nvPr/>
        </p:nvCxnSpPr>
        <p:spPr>
          <a:xfrm rot="10800000">
            <a:off x="2730500" y="39497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/>
          <p:nvPr/>
        </p:nvCxnSpPr>
        <p:spPr>
          <a:xfrm>
            <a:off x="2743200" y="35814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/>
          <p:nvPr/>
        </p:nvCxnSpPr>
        <p:spPr>
          <a:xfrm rot="16200000" flipV="1">
            <a:off x="2895600" y="33528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Sweeper Algorithm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Sweeper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6" name="타원 35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8" name="타원 37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45" name="직선 연결선 44"/>
          <p:cNvCxnSpPr>
            <a:stCxn id="36" idx="0"/>
            <a:endCxn id="38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6" name="직선 연결선 45"/>
          <p:cNvCxnSpPr>
            <a:stCxn id="38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7" name="직선 화살표 연결선 46"/>
          <p:cNvCxnSpPr/>
          <p:nvPr/>
        </p:nvCxnSpPr>
        <p:spPr>
          <a:xfrm rot="5400000">
            <a:off x="4127500" y="30353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/>
          <p:nvPr/>
        </p:nvCxnSpPr>
        <p:spPr>
          <a:xfrm rot="5400000" flipH="1" flipV="1">
            <a:off x="3619500" y="30099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 rot="16200000" flipH="1">
            <a:off x="3968750" y="3308351"/>
            <a:ext cx="254000" cy="241300"/>
          </a:xfrm>
          <a:prstGeom prst="line">
            <a:avLst/>
          </a:prstGeom>
          <a:ln w="38100">
            <a:solidFill>
              <a:srgbClr val="FF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 rot="5400000" flipH="1" flipV="1">
            <a:off x="3962400" y="3314701"/>
            <a:ext cx="254000" cy="228600"/>
          </a:xfrm>
          <a:prstGeom prst="line">
            <a:avLst/>
          </a:prstGeom>
          <a:ln w="38100">
            <a:solidFill>
              <a:srgbClr val="FF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Sweeper Algorithm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Sweeper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6" name="타원 35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8" name="타원 37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45" name="직선 연결선 44"/>
          <p:cNvCxnSpPr>
            <a:stCxn id="36" idx="0"/>
            <a:endCxn id="38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6" name="직선 연결선 45"/>
          <p:cNvCxnSpPr>
            <a:stCxn id="38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Overall Strategy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Reconnection Algorithm</a:t>
            </a:r>
          </a:p>
          <a:p>
            <a:pPr lvl="1">
              <a:defRPr/>
            </a:pPr>
            <a:r>
              <a:rPr lang="en-US" altLang="ko-KR" dirty="0" smtClean="0"/>
              <a:t>By Lemma 3, we have at most 5 partitions and we need at most 8 nodes to connect them.</a:t>
            </a:r>
          </a:p>
          <a:p>
            <a:pPr>
              <a:defRPr/>
            </a:pPr>
            <a:r>
              <a:rPr lang="en-US" altLang="ko-KR" dirty="0" smtClean="0"/>
              <a:t>Theorem 5</a:t>
            </a:r>
          </a:p>
          <a:p>
            <a:pPr lvl="1">
              <a:defRPr/>
            </a:pPr>
            <a:r>
              <a:rPr lang="en-US" altLang="ko-KR" dirty="0" smtClean="0"/>
              <a:t>After RCDSA reconnects a broken CDS         and suppose         is a resulting CDS. Then, </a:t>
            </a:r>
            <a:br>
              <a:rPr lang="en-US" altLang="ko-KR" dirty="0" smtClean="0"/>
            </a:br>
            <a:r>
              <a:rPr lang="en-US" altLang="ko-KR" dirty="0" smtClean="0"/>
              <a:t>                            is still true.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263900" y="3822700"/>
          <a:ext cx="852488" cy="427038"/>
        </p:xfrm>
        <a:graphic>
          <a:graphicData uri="http://schemas.openxmlformats.org/presentationml/2006/ole">
            <p:oleObj spid="_x0000_s30722" name="Equation" r:id="rId3" imgW="406080" imgH="20304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7239000" y="3429000"/>
          <a:ext cx="773112" cy="427038"/>
        </p:xfrm>
        <a:graphic>
          <a:graphicData uri="http://schemas.openxmlformats.org/presentationml/2006/ole">
            <p:oleObj spid="_x0000_s30723" name="Equation" r:id="rId4" imgW="368280" imgH="20304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219200" y="4191000"/>
          <a:ext cx="2984500" cy="427038"/>
        </p:xfrm>
        <a:graphic>
          <a:graphicData uri="http://schemas.openxmlformats.org/presentationml/2006/ole">
            <p:oleObj spid="_x0000_s30724" name="Equation" r:id="rId5" imgW="14223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Sweeper Algorithm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Reconnection 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6" name="타원 35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38" name="타원 37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45" name="직선 연결선 44"/>
          <p:cNvCxnSpPr>
            <a:stCxn id="36" idx="0"/>
            <a:endCxn id="38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6" name="직선 연결선 45"/>
          <p:cNvCxnSpPr>
            <a:stCxn id="38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Simulation Results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50" name="그림 49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76400"/>
            <a:ext cx="6076950" cy="384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Simulation Results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그림 3" descr="Cap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905000"/>
            <a:ext cx="6276975" cy="3695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Simulation Results – cont’</a:t>
            </a:r>
            <a:endParaRPr lang="ko-KR" alt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4" name="그림 3" descr="Captur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81200"/>
            <a:ext cx="6391275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Connected Dominating Set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2740025"/>
          </a:xfrm>
        </p:spPr>
        <p:txBody>
          <a:bodyPr>
            <a:normAutofit fontScale="775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dirty="0" smtClean="0"/>
              <a:t>For a graph           , a </a:t>
            </a:r>
            <a:r>
              <a:rPr lang="en-US" altLang="ko-KR" b="1" dirty="0" smtClean="0"/>
              <a:t>Dominating Set</a:t>
            </a:r>
            <a:r>
              <a:rPr lang="en-US" altLang="ko-KR" dirty="0" smtClean="0"/>
              <a:t> (DS) </a:t>
            </a:r>
            <a:r>
              <a:rPr lang="en-US" altLang="ko-KR" i="1" dirty="0" smtClean="0"/>
              <a:t>   </a:t>
            </a:r>
            <a:r>
              <a:rPr lang="en-US" altLang="ko-KR" dirty="0" smtClean="0"/>
              <a:t>of </a:t>
            </a:r>
            <a:r>
              <a:rPr lang="en-US" altLang="ko-KR" i="1" dirty="0" smtClean="0"/>
              <a:t>  </a:t>
            </a:r>
            <a:r>
              <a:rPr lang="en-US" altLang="ko-KR" dirty="0" smtClean="0"/>
              <a:t> is a subset of </a:t>
            </a:r>
            <a:r>
              <a:rPr lang="en-US" altLang="ko-KR" i="1" dirty="0" smtClean="0"/>
              <a:t>  </a:t>
            </a:r>
            <a:r>
              <a:rPr lang="en-US" altLang="ko-KR" dirty="0" smtClean="0"/>
              <a:t> such that each node in </a:t>
            </a:r>
            <a:r>
              <a:rPr lang="en-US" altLang="ko-KR" i="1" dirty="0" smtClean="0"/>
              <a:t>      </a:t>
            </a:r>
            <a:r>
              <a:rPr lang="en-US" altLang="ko-KR" dirty="0" smtClean="0"/>
              <a:t> is adjacent to at least one node in </a:t>
            </a:r>
            <a:r>
              <a:rPr lang="en-US" altLang="ko-KR" i="1" dirty="0" smtClean="0"/>
              <a:t>   </a:t>
            </a:r>
            <a:r>
              <a:rPr lang="en-US" altLang="ko-KR" dirty="0" smtClean="0"/>
              <a:t>. Computing an </a:t>
            </a:r>
            <a:r>
              <a:rPr lang="en-US" altLang="ko-KR" b="1" dirty="0" smtClean="0"/>
              <a:t>Maximal Independent Set  (MIS) </a:t>
            </a:r>
            <a:r>
              <a:rPr lang="en-US" altLang="ko-KR" dirty="0" smtClean="0"/>
              <a:t>is the most popular way to get DS.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dirty="0" smtClean="0"/>
              <a:t>A </a:t>
            </a:r>
            <a:r>
              <a:rPr lang="en-US" altLang="ko-KR" b="1" dirty="0" smtClean="0"/>
              <a:t>Connected Dominating Set </a:t>
            </a:r>
            <a:r>
              <a:rPr lang="en-US" altLang="ko-KR" dirty="0" smtClean="0"/>
              <a:t>(CDS) </a:t>
            </a:r>
            <a:r>
              <a:rPr lang="en-US" altLang="ko-KR" i="1" dirty="0" smtClean="0"/>
              <a:t>  </a:t>
            </a:r>
            <a:r>
              <a:rPr lang="en-US" altLang="ko-KR" dirty="0" smtClean="0"/>
              <a:t> of </a:t>
            </a:r>
            <a:r>
              <a:rPr lang="en-US" altLang="ko-KR" i="1" dirty="0" smtClean="0"/>
              <a:t>   </a:t>
            </a:r>
            <a:r>
              <a:rPr lang="en-US" altLang="ko-KR" dirty="0" smtClean="0"/>
              <a:t> is a dominating set of </a:t>
            </a:r>
            <a:r>
              <a:rPr lang="en-US" altLang="ko-KR" i="1" dirty="0" smtClean="0"/>
              <a:t>  </a:t>
            </a:r>
            <a:r>
              <a:rPr lang="en-US" altLang="ko-KR" dirty="0" smtClean="0"/>
              <a:t> which induces a connected </a:t>
            </a:r>
            <a:r>
              <a:rPr lang="en-US" altLang="ko-KR" dirty="0" err="1" smtClean="0"/>
              <a:t>subgraph</a:t>
            </a:r>
            <a:r>
              <a:rPr lang="en-US" altLang="ko-KR" dirty="0" smtClean="0"/>
              <a:t> of </a:t>
            </a:r>
            <a:r>
              <a:rPr lang="en-US" altLang="ko-KR" i="1" dirty="0" smtClean="0"/>
              <a:t>  </a:t>
            </a:r>
            <a:r>
              <a:rPr lang="en-US" altLang="ko-KR" dirty="0" smtClean="0"/>
              <a:t>. Nodes in    are called as </a:t>
            </a:r>
            <a:r>
              <a:rPr lang="en-US" altLang="ko-KR" i="1" dirty="0" err="1" smtClean="0"/>
              <a:t>dominaters</a:t>
            </a:r>
            <a:r>
              <a:rPr lang="en-US" altLang="ko-KR" dirty="0" smtClean="0"/>
              <a:t>. Others are called as </a:t>
            </a:r>
            <a:r>
              <a:rPr lang="en-US" altLang="ko-KR" i="1" dirty="0" err="1" smtClean="0"/>
              <a:t>dominatees</a:t>
            </a:r>
            <a:r>
              <a:rPr lang="en-US" altLang="ko-KR" dirty="0" smtClean="0"/>
              <a:t>.</a:t>
            </a:r>
          </a:p>
        </p:txBody>
      </p:sp>
      <p:sp>
        <p:nvSpPr>
          <p:cNvPr id="3087" name="TextBox 5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628900" y="1701800"/>
          <a:ext cx="1028700" cy="392113"/>
        </p:xfrm>
        <a:graphic>
          <a:graphicData uri="http://schemas.openxmlformats.org/presentationml/2006/ole">
            <p:oleObj spid="_x0000_s1026" name="수식" r:id="rId3" imgW="533160" imgH="2030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026400" y="1701800"/>
          <a:ext cx="319088" cy="342900"/>
        </p:xfrm>
        <a:graphic>
          <a:graphicData uri="http://schemas.openxmlformats.org/presentationml/2006/ole">
            <p:oleObj spid="_x0000_s1027" name="수식" r:id="rId4" imgW="164880" imgH="17748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578100" y="1993900"/>
          <a:ext cx="293688" cy="342900"/>
        </p:xfrm>
        <a:graphic>
          <a:graphicData uri="http://schemas.openxmlformats.org/presentationml/2006/ole">
            <p:oleObj spid="_x0000_s1028" name="수식" r:id="rId5" imgW="152280" imgH="17748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134100" y="1981200"/>
          <a:ext cx="660400" cy="342900"/>
        </p:xfrm>
        <a:graphic>
          <a:graphicData uri="http://schemas.openxmlformats.org/presentationml/2006/ole">
            <p:oleObj spid="_x0000_s1029" name="수식" r:id="rId6" imgW="342720" imgH="17748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241800" y="2247900"/>
          <a:ext cx="268288" cy="342900"/>
        </p:xfrm>
        <a:graphic>
          <a:graphicData uri="http://schemas.openxmlformats.org/presentationml/2006/ole">
            <p:oleObj spid="_x0000_s1030" name="수식" r:id="rId7" imgW="139680" imgH="17748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418013" y="3619500"/>
          <a:ext cx="293687" cy="342900"/>
        </p:xfrm>
        <a:graphic>
          <a:graphicData uri="http://schemas.openxmlformats.org/presentationml/2006/ole">
            <p:oleObj spid="_x0000_s1031" name="수식" r:id="rId8" imgW="152280" imgH="17748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654300" y="3606800"/>
          <a:ext cx="319088" cy="342900"/>
        </p:xfrm>
        <a:graphic>
          <a:graphicData uri="http://schemas.openxmlformats.org/presentationml/2006/ole">
            <p:oleObj spid="_x0000_s1032" name="수식" r:id="rId9" imgW="164880" imgH="17748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364413" y="1701800"/>
          <a:ext cx="268287" cy="342900"/>
        </p:xfrm>
        <a:graphic>
          <a:graphicData uri="http://schemas.openxmlformats.org/presentationml/2006/ole">
            <p:oleObj spid="_x0000_s1033" name="수식" r:id="rId10" imgW="139680" imgH="177480" progId="Equation.3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413500" y="3136900"/>
          <a:ext cx="293688" cy="342900"/>
        </p:xfrm>
        <a:graphic>
          <a:graphicData uri="http://schemas.openxmlformats.org/presentationml/2006/ole">
            <p:oleObj spid="_x0000_s1034" name="수식" r:id="rId11" imgW="152280" imgH="177480" progId="Equation.3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7124700" y="3124200"/>
          <a:ext cx="319088" cy="342900"/>
        </p:xfrm>
        <a:graphic>
          <a:graphicData uri="http://schemas.openxmlformats.org/presentationml/2006/ole">
            <p:oleObj spid="_x0000_s1035" name="수식" r:id="rId12" imgW="164880" imgH="177480" progId="Equation.3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3492500" y="3327400"/>
          <a:ext cx="319088" cy="342900"/>
        </p:xfrm>
        <a:graphic>
          <a:graphicData uri="http://schemas.openxmlformats.org/presentationml/2006/ole">
            <p:oleObj spid="_x0000_s1036" name="수식" r:id="rId13" imgW="164880" imgH="177480" progId="Equation.3">
              <p:embed/>
            </p:oleObj>
          </a:graphicData>
        </a:graphic>
      </p:graphicFrame>
      <p:sp>
        <p:nvSpPr>
          <p:cNvPr id="17" name="타원 16"/>
          <p:cNvSpPr/>
          <p:nvPr/>
        </p:nvSpPr>
        <p:spPr>
          <a:xfrm>
            <a:off x="2667000" y="5502275"/>
            <a:ext cx="382588" cy="36512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8" name="타원 17"/>
          <p:cNvSpPr/>
          <p:nvPr/>
        </p:nvSpPr>
        <p:spPr>
          <a:xfrm>
            <a:off x="3886200" y="4343400"/>
            <a:ext cx="382588" cy="365125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667000" y="4343400"/>
            <a:ext cx="382588" cy="3651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886200" y="5486400"/>
            <a:ext cx="382588" cy="3651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1" name="직선 연결선 20"/>
          <p:cNvCxnSpPr>
            <a:stCxn id="17" idx="0"/>
            <a:endCxn id="19" idx="4"/>
          </p:cNvCxnSpPr>
          <p:nvPr/>
        </p:nvCxnSpPr>
        <p:spPr>
          <a:xfrm rot="5400000" flipH="1" flipV="1">
            <a:off x="2462213" y="5105400"/>
            <a:ext cx="792162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2" name="직선 연결선 21"/>
          <p:cNvCxnSpPr>
            <a:stCxn id="17" idx="6"/>
            <a:endCxn id="20" idx="2"/>
          </p:cNvCxnSpPr>
          <p:nvPr/>
        </p:nvCxnSpPr>
        <p:spPr>
          <a:xfrm flipV="1">
            <a:off x="3049588" y="5668963"/>
            <a:ext cx="836612" cy="1587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직선 연결선 22"/>
          <p:cNvCxnSpPr>
            <a:stCxn id="19" idx="6"/>
            <a:endCxn id="18" idx="2"/>
          </p:cNvCxnSpPr>
          <p:nvPr/>
        </p:nvCxnSpPr>
        <p:spPr>
          <a:xfrm>
            <a:off x="3049588" y="4525963"/>
            <a:ext cx="836612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18" idx="4"/>
            <a:endCxn id="20" idx="0"/>
          </p:cNvCxnSpPr>
          <p:nvPr/>
        </p:nvCxnSpPr>
        <p:spPr>
          <a:xfrm rot="5400000">
            <a:off x="3688556" y="5098257"/>
            <a:ext cx="777875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" name="타원 24"/>
          <p:cNvSpPr/>
          <p:nvPr/>
        </p:nvSpPr>
        <p:spPr>
          <a:xfrm>
            <a:off x="5103813" y="4343400"/>
            <a:ext cx="382587" cy="3651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26" name="타원 25"/>
          <p:cNvSpPr/>
          <p:nvPr/>
        </p:nvSpPr>
        <p:spPr>
          <a:xfrm>
            <a:off x="6323013" y="4343400"/>
            <a:ext cx="382587" cy="36512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27" name="직선 연결선 26"/>
          <p:cNvCxnSpPr>
            <a:stCxn id="18" idx="6"/>
            <a:endCxn id="25" idx="2"/>
          </p:cNvCxnSpPr>
          <p:nvPr/>
        </p:nvCxnSpPr>
        <p:spPr>
          <a:xfrm>
            <a:off x="4268788" y="4525963"/>
            <a:ext cx="835025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직선 연결선 27"/>
          <p:cNvCxnSpPr>
            <a:stCxn id="25" idx="4"/>
            <a:endCxn id="32" idx="0"/>
          </p:cNvCxnSpPr>
          <p:nvPr/>
        </p:nvCxnSpPr>
        <p:spPr>
          <a:xfrm rot="5400000">
            <a:off x="4906169" y="5098257"/>
            <a:ext cx="777875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2" name="타원 31"/>
          <p:cNvSpPr/>
          <p:nvPr/>
        </p:nvSpPr>
        <p:spPr>
          <a:xfrm>
            <a:off x="5103813" y="5486400"/>
            <a:ext cx="382587" cy="36512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33" name="직선 연결선 32"/>
          <p:cNvCxnSpPr>
            <a:stCxn id="26" idx="3"/>
            <a:endCxn id="32" idx="7"/>
          </p:cNvCxnSpPr>
          <p:nvPr/>
        </p:nvCxnSpPr>
        <p:spPr>
          <a:xfrm rot="5400000">
            <a:off x="5463382" y="4623594"/>
            <a:ext cx="884237" cy="94932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6" idx="2"/>
            <a:endCxn id="25" idx="6"/>
          </p:cNvCxnSpPr>
          <p:nvPr/>
        </p:nvCxnSpPr>
        <p:spPr>
          <a:xfrm rot="10800000">
            <a:off x="5486400" y="4525963"/>
            <a:ext cx="836613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2" idx="2"/>
            <a:endCxn id="20" idx="6"/>
          </p:cNvCxnSpPr>
          <p:nvPr/>
        </p:nvCxnSpPr>
        <p:spPr>
          <a:xfrm rot="10800000">
            <a:off x="4268788" y="5668963"/>
            <a:ext cx="835025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Connected Dominating Set </a:t>
            </a: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– cont’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pSp>
        <p:nvGrpSpPr>
          <p:cNvPr id="3" name="그룹 54"/>
          <p:cNvGrpSpPr>
            <a:grpSpLocks/>
          </p:cNvGrpSpPr>
          <p:nvPr/>
        </p:nvGrpSpPr>
        <p:grpSpPr bwMode="auto">
          <a:xfrm>
            <a:off x="763588" y="1828800"/>
            <a:ext cx="3579812" cy="1295400"/>
            <a:chOff x="762847" y="1828800"/>
            <a:chExt cx="4038600" cy="1524000"/>
          </a:xfrm>
        </p:grpSpPr>
        <p:sp>
          <p:nvSpPr>
            <p:cNvPr id="17" name="타원 16"/>
            <p:cNvSpPr/>
            <p:nvPr/>
          </p:nvSpPr>
          <p:spPr>
            <a:xfrm>
              <a:off x="762847" y="2986741"/>
              <a:ext cx="381473" cy="36605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18" name="타원 17"/>
            <p:cNvSpPr/>
            <p:nvPr/>
          </p:nvSpPr>
          <p:spPr>
            <a:xfrm>
              <a:off x="1982486" y="1828800"/>
              <a:ext cx="381474" cy="366059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19" name="타원 18"/>
            <p:cNvSpPr/>
            <p:nvPr/>
          </p:nvSpPr>
          <p:spPr>
            <a:xfrm>
              <a:off x="762847" y="1828800"/>
              <a:ext cx="381473" cy="36605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20" name="타원 19"/>
            <p:cNvSpPr/>
            <p:nvPr/>
          </p:nvSpPr>
          <p:spPr>
            <a:xfrm>
              <a:off x="1982486" y="2971800"/>
              <a:ext cx="381474" cy="36605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cxnSp>
          <p:nvCxnSpPr>
            <p:cNvPr id="21" name="직선 연결선 20"/>
            <p:cNvCxnSpPr>
              <a:stCxn id="17" idx="0"/>
              <a:endCxn id="19" idx="4"/>
            </p:cNvCxnSpPr>
            <p:nvPr/>
          </p:nvCxnSpPr>
          <p:spPr>
            <a:xfrm rot="5400000" flipH="1" flipV="1">
              <a:off x="556709" y="2590838"/>
              <a:ext cx="793751" cy="179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직선 연결선 21"/>
            <p:cNvCxnSpPr>
              <a:stCxn id="17" idx="6"/>
              <a:endCxn id="20" idx="2"/>
            </p:cNvCxnSpPr>
            <p:nvPr/>
          </p:nvCxnSpPr>
          <p:spPr>
            <a:xfrm flipV="1">
              <a:off x="1144320" y="3154829"/>
              <a:ext cx="838166" cy="14941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직선 연결선 23"/>
            <p:cNvCxnSpPr>
              <a:stCxn id="18" idx="4"/>
              <a:endCxn id="20" idx="0"/>
            </p:cNvCxnSpPr>
            <p:nvPr/>
          </p:nvCxnSpPr>
          <p:spPr>
            <a:xfrm rot="5400000">
              <a:off x="1784752" y="2582434"/>
              <a:ext cx="776941" cy="179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5" name="타원 24"/>
            <p:cNvSpPr/>
            <p:nvPr/>
          </p:nvSpPr>
          <p:spPr>
            <a:xfrm>
              <a:off x="3200334" y="1828800"/>
              <a:ext cx="381474" cy="36605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26" name="타원 25"/>
            <p:cNvSpPr/>
            <p:nvPr/>
          </p:nvSpPr>
          <p:spPr>
            <a:xfrm>
              <a:off x="4419974" y="1828800"/>
              <a:ext cx="381473" cy="366059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cxnSp>
          <p:nvCxnSpPr>
            <p:cNvPr id="28" name="직선 연결선 27"/>
            <p:cNvCxnSpPr>
              <a:stCxn id="25" idx="4"/>
              <a:endCxn id="32" idx="0"/>
            </p:cNvCxnSpPr>
            <p:nvPr/>
          </p:nvCxnSpPr>
          <p:spPr>
            <a:xfrm rot="5400000">
              <a:off x="3002601" y="2582434"/>
              <a:ext cx="776941" cy="179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2" name="타원 31"/>
            <p:cNvSpPr/>
            <p:nvPr/>
          </p:nvSpPr>
          <p:spPr>
            <a:xfrm>
              <a:off x="3200334" y="2971800"/>
              <a:ext cx="381474" cy="366059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cxnSp>
          <p:nvCxnSpPr>
            <p:cNvPr id="33" name="직선 연결선 32"/>
            <p:cNvCxnSpPr>
              <a:stCxn id="26" idx="3"/>
              <a:endCxn id="32" idx="7"/>
            </p:cNvCxnSpPr>
            <p:nvPr/>
          </p:nvCxnSpPr>
          <p:spPr>
            <a:xfrm rot="5400000">
              <a:off x="3558258" y="2108727"/>
              <a:ext cx="885265" cy="949205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직선 연결선 34"/>
            <p:cNvCxnSpPr>
              <a:stCxn id="32" idx="2"/>
              <a:endCxn id="20" idx="6"/>
            </p:cNvCxnSpPr>
            <p:nvPr/>
          </p:nvCxnSpPr>
          <p:spPr>
            <a:xfrm rot="10800000">
              <a:off x="2363960" y="3154829"/>
              <a:ext cx="836375" cy="186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7" name="직선 연결선 36"/>
            <p:cNvCxnSpPr>
              <a:stCxn id="25" idx="2"/>
              <a:endCxn id="18" idx="6"/>
            </p:cNvCxnSpPr>
            <p:nvPr/>
          </p:nvCxnSpPr>
          <p:spPr>
            <a:xfrm rot="10800000">
              <a:off x="2363960" y="2011829"/>
              <a:ext cx="836375" cy="186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5605" name="TextBox 39"/>
          <p:cNvSpPr txBox="1">
            <a:spLocks noChangeArrowheads="1"/>
          </p:cNvSpPr>
          <p:nvPr/>
        </p:nvSpPr>
        <p:spPr bwMode="auto">
          <a:xfrm>
            <a:off x="2057400" y="5421313"/>
            <a:ext cx="5867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>
                <a:latin typeface="Verdana" pitchFamily="34" charset="0"/>
              </a:rPr>
              <a:t>Coloring Technique for MIS computation</a:t>
            </a:r>
            <a:endParaRPr kumimoji="0" lang="ko-KR" altLang="en-US">
              <a:latin typeface="Verdana" pitchFamily="34" charset="0"/>
            </a:endParaRPr>
          </a:p>
        </p:txBody>
      </p:sp>
      <p:grpSp>
        <p:nvGrpSpPr>
          <p:cNvPr id="4" name="그룹 55"/>
          <p:cNvGrpSpPr>
            <a:grpSpLocks/>
          </p:cNvGrpSpPr>
          <p:nvPr/>
        </p:nvGrpSpPr>
        <p:grpSpPr bwMode="auto">
          <a:xfrm>
            <a:off x="4954588" y="1828800"/>
            <a:ext cx="3656012" cy="1371600"/>
            <a:chOff x="4572847" y="3124200"/>
            <a:chExt cx="4038600" cy="1524000"/>
          </a:xfrm>
        </p:grpSpPr>
        <p:sp>
          <p:nvSpPr>
            <p:cNvPr id="41" name="타원 40"/>
            <p:cNvSpPr/>
            <p:nvPr/>
          </p:nvSpPr>
          <p:spPr>
            <a:xfrm>
              <a:off x="4572847" y="4283076"/>
              <a:ext cx="382290" cy="365124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42" name="타원 41"/>
            <p:cNvSpPr/>
            <p:nvPr/>
          </p:nvSpPr>
          <p:spPr>
            <a:xfrm>
              <a:off x="5791616" y="3124200"/>
              <a:ext cx="382290" cy="36512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43" name="타원 42"/>
            <p:cNvSpPr/>
            <p:nvPr/>
          </p:nvSpPr>
          <p:spPr>
            <a:xfrm>
              <a:off x="4572847" y="3124200"/>
              <a:ext cx="382290" cy="36512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44" name="타원 43"/>
            <p:cNvSpPr/>
            <p:nvPr/>
          </p:nvSpPr>
          <p:spPr>
            <a:xfrm>
              <a:off x="5791616" y="4267200"/>
              <a:ext cx="382290" cy="36512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cxnSp>
          <p:nvCxnSpPr>
            <p:cNvPr id="45" name="직선 연결선 44"/>
            <p:cNvCxnSpPr>
              <a:stCxn id="41" idx="0"/>
              <a:endCxn id="43" idx="4"/>
            </p:cNvCxnSpPr>
            <p:nvPr/>
          </p:nvCxnSpPr>
          <p:spPr>
            <a:xfrm rot="5400000" flipH="1" flipV="1">
              <a:off x="4367122" y="3886205"/>
              <a:ext cx="791987" cy="1753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6" name="직선 연결선 45"/>
            <p:cNvCxnSpPr>
              <a:stCxn id="41" idx="6"/>
              <a:endCxn id="44" idx="2"/>
            </p:cNvCxnSpPr>
            <p:nvPr/>
          </p:nvCxnSpPr>
          <p:spPr>
            <a:xfrm flipV="1">
              <a:off x="4955137" y="4450644"/>
              <a:ext cx="836479" cy="14111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7" name="직선 연결선 46"/>
            <p:cNvCxnSpPr>
              <a:stCxn id="42" idx="4"/>
              <a:endCxn id="44" idx="0"/>
            </p:cNvCxnSpPr>
            <p:nvPr/>
          </p:nvCxnSpPr>
          <p:spPr>
            <a:xfrm rot="5400000">
              <a:off x="5595584" y="3878267"/>
              <a:ext cx="776111" cy="1753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48" name="타원 47"/>
            <p:cNvSpPr/>
            <p:nvPr/>
          </p:nvSpPr>
          <p:spPr>
            <a:xfrm>
              <a:off x="7010387" y="3124200"/>
              <a:ext cx="382290" cy="36512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sp>
          <p:nvSpPr>
            <p:cNvPr id="49" name="타원 48"/>
            <p:cNvSpPr/>
            <p:nvPr/>
          </p:nvSpPr>
          <p:spPr>
            <a:xfrm>
              <a:off x="8229157" y="3124200"/>
              <a:ext cx="382290" cy="365126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cxnSp>
          <p:nvCxnSpPr>
            <p:cNvPr id="50" name="직선 연결선 49"/>
            <p:cNvCxnSpPr>
              <a:stCxn id="48" idx="4"/>
              <a:endCxn id="51" idx="0"/>
            </p:cNvCxnSpPr>
            <p:nvPr/>
          </p:nvCxnSpPr>
          <p:spPr>
            <a:xfrm rot="5400000">
              <a:off x="6812600" y="3878267"/>
              <a:ext cx="776111" cy="1753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1" name="타원 50"/>
            <p:cNvSpPr/>
            <p:nvPr/>
          </p:nvSpPr>
          <p:spPr>
            <a:xfrm>
              <a:off x="7010387" y="4267200"/>
              <a:ext cx="382290" cy="36512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/>
            </a:p>
          </p:txBody>
        </p:sp>
        <p:cxnSp>
          <p:nvCxnSpPr>
            <p:cNvPr id="52" name="직선 연결선 51"/>
            <p:cNvCxnSpPr>
              <a:stCxn id="49" idx="3"/>
              <a:endCxn id="51" idx="7"/>
            </p:cNvCxnSpPr>
            <p:nvPr/>
          </p:nvCxnSpPr>
          <p:spPr>
            <a:xfrm rot="5400000">
              <a:off x="7369063" y="3403907"/>
              <a:ext cx="883708" cy="948711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3" name="직선 연결선 52"/>
            <p:cNvCxnSpPr>
              <a:stCxn id="51" idx="2"/>
              <a:endCxn id="44" idx="6"/>
            </p:cNvCxnSpPr>
            <p:nvPr/>
          </p:nvCxnSpPr>
          <p:spPr>
            <a:xfrm rot="10800000">
              <a:off x="6173907" y="4450644"/>
              <a:ext cx="836480" cy="1764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4" name="직선 연결선 53"/>
            <p:cNvCxnSpPr>
              <a:stCxn id="48" idx="2"/>
              <a:endCxn id="42" idx="6"/>
            </p:cNvCxnSpPr>
            <p:nvPr/>
          </p:nvCxnSpPr>
          <p:spPr>
            <a:xfrm rot="10800000">
              <a:off x="6173907" y="3307644"/>
              <a:ext cx="836480" cy="1764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58" name="타원 57"/>
          <p:cNvSpPr/>
          <p:nvPr/>
        </p:nvSpPr>
        <p:spPr>
          <a:xfrm>
            <a:off x="762000" y="4641850"/>
            <a:ext cx="338138" cy="3111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59" name="타원 58"/>
          <p:cNvSpPr/>
          <p:nvPr/>
        </p:nvSpPr>
        <p:spPr>
          <a:xfrm>
            <a:off x="1843088" y="3657600"/>
            <a:ext cx="338137" cy="3111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60" name="타원 59"/>
          <p:cNvSpPr/>
          <p:nvPr/>
        </p:nvSpPr>
        <p:spPr>
          <a:xfrm>
            <a:off x="762000" y="3657600"/>
            <a:ext cx="338138" cy="311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61" name="타원 60"/>
          <p:cNvSpPr/>
          <p:nvPr/>
        </p:nvSpPr>
        <p:spPr>
          <a:xfrm>
            <a:off x="1843088" y="4629150"/>
            <a:ext cx="338137" cy="311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2" name="직선 연결선 61"/>
          <p:cNvCxnSpPr>
            <a:stCxn id="58" idx="0"/>
            <a:endCxn id="60" idx="4"/>
          </p:cNvCxnSpPr>
          <p:nvPr/>
        </p:nvCxnSpPr>
        <p:spPr>
          <a:xfrm rot="5400000" flipH="1" flipV="1">
            <a:off x="593725" y="4305300"/>
            <a:ext cx="674688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3" name="직선 연결선 62"/>
          <p:cNvCxnSpPr>
            <a:stCxn id="58" idx="6"/>
            <a:endCxn id="61" idx="2"/>
          </p:cNvCxnSpPr>
          <p:nvPr/>
        </p:nvCxnSpPr>
        <p:spPr>
          <a:xfrm flipV="1">
            <a:off x="1100138" y="4784725"/>
            <a:ext cx="742950" cy="127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직선 연결선 63"/>
          <p:cNvCxnSpPr>
            <a:stCxn id="59" idx="4"/>
            <a:endCxn id="61" idx="0"/>
          </p:cNvCxnSpPr>
          <p:nvPr/>
        </p:nvCxnSpPr>
        <p:spPr>
          <a:xfrm rot="5400000">
            <a:off x="1681957" y="4298156"/>
            <a:ext cx="660400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타원 64"/>
          <p:cNvSpPr/>
          <p:nvPr/>
        </p:nvSpPr>
        <p:spPr>
          <a:xfrm>
            <a:off x="2922588" y="3657600"/>
            <a:ext cx="339725" cy="311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66" name="타원 65"/>
          <p:cNvSpPr/>
          <p:nvPr/>
        </p:nvSpPr>
        <p:spPr>
          <a:xfrm>
            <a:off x="4003675" y="3657600"/>
            <a:ext cx="338138" cy="31115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7" name="직선 연결선 66"/>
          <p:cNvCxnSpPr>
            <a:stCxn id="65" idx="4"/>
            <a:endCxn id="68" idx="0"/>
          </p:cNvCxnSpPr>
          <p:nvPr/>
        </p:nvCxnSpPr>
        <p:spPr>
          <a:xfrm rot="5400000">
            <a:off x="2762250" y="4298950"/>
            <a:ext cx="660400" cy="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8" name="타원 67"/>
          <p:cNvSpPr/>
          <p:nvPr/>
        </p:nvSpPr>
        <p:spPr>
          <a:xfrm>
            <a:off x="2922588" y="4629150"/>
            <a:ext cx="339725" cy="3111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69" name="직선 연결선 68"/>
          <p:cNvCxnSpPr>
            <a:stCxn id="66" idx="3"/>
            <a:endCxn id="68" idx="7"/>
          </p:cNvCxnSpPr>
          <p:nvPr/>
        </p:nvCxnSpPr>
        <p:spPr>
          <a:xfrm rot="5400000">
            <a:off x="3255963" y="3878263"/>
            <a:ext cx="752475" cy="84137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0" name="직선 연결선 69"/>
          <p:cNvCxnSpPr>
            <a:stCxn id="68" idx="2"/>
            <a:endCxn id="61" idx="6"/>
          </p:cNvCxnSpPr>
          <p:nvPr/>
        </p:nvCxnSpPr>
        <p:spPr>
          <a:xfrm rot="10800000">
            <a:off x="2181225" y="4784725"/>
            <a:ext cx="741363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직선 연결선 70"/>
          <p:cNvCxnSpPr>
            <a:stCxn id="65" idx="2"/>
            <a:endCxn id="59" idx="6"/>
          </p:cNvCxnSpPr>
          <p:nvPr/>
        </p:nvCxnSpPr>
        <p:spPr>
          <a:xfrm rot="10800000">
            <a:off x="2181225" y="3813175"/>
            <a:ext cx="741363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3" name="타원 72"/>
          <p:cNvSpPr/>
          <p:nvPr/>
        </p:nvSpPr>
        <p:spPr>
          <a:xfrm>
            <a:off x="4953000" y="4700588"/>
            <a:ext cx="346075" cy="32861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74" name="타원 73"/>
          <p:cNvSpPr/>
          <p:nvPr/>
        </p:nvSpPr>
        <p:spPr>
          <a:xfrm>
            <a:off x="6056313" y="3657600"/>
            <a:ext cx="346075" cy="32861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75" name="타원 74"/>
          <p:cNvSpPr/>
          <p:nvPr/>
        </p:nvSpPr>
        <p:spPr>
          <a:xfrm>
            <a:off x="4953000" y="3657600"/>
            <a:ext cx="346075" cy="3286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76" name="타원 75"/>
          <p:cNvSpPr/>
          <p:nvPr/>
        </p:nvSpPr>
        <p:spPr>
          <a:xfrm>
            <a:off x="6056313" y="4686300"/>
            <a:ext cx="346075" cy="3286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77" name="직선 연결선 76"/>
          <p:cNvCxnSpPr>
            <a:stCxn id="73" idx="0"/>
            <a:endCxn id="75" idx="4"/>
          </p:cNvCxnSpPr>
          <p:nvPr/>
        </p:nvCxnSpPr>
        <p:spPr>
          <a:xfrm rot="5400000" flipH="1" flipV="1">
            <a:off x="4768850" y="4343400"/>
            <a:ext cx="712788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8" name="직선 연결선 77"/>
          <p:cNvCxnSpPr>
            <a:stCxn id="73" idx="6"/>
            <a:endCxn id="76" idx="2"/>
          </p:cNvCxnSpPr>
          <p:nvPr/>
        </p:nvCxnSpPr>
        <p:spPr>
          <a:xfrm flipV="1">
            <a:off x="5299075" y="4851400"/>
            <a:ext cx="757238" cy="1270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9" name="직선 연결선 78"/>
          <p:cNvCxnSpPr>
            <a:stCxn id="74" idx="4"/>
            <a:endCxn id="76" idx="0"/>
          </p:cNvCxnSpPr>
          <p:nvPr/>
        </p:nvCxnSpPr>
        <p:spPr>
          <a:xfrm rot="5400000">
            <a:off x="5880894" y="4336256"/>
            <a:ext cx="6985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0" name="타원 79"/>
          <p:cNvSpPr/>
          <p:nvPr/>
        </p:nvSpPr>
        <p:spPr>
          <a:xfrm>
            <a:off x="7159625" y="3657600"/>
            <a:ext cx="346075" cy="3286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sp>
        <p:nvSpPr>
          <p:cNvPr id="81" name="타원 80"/>
          <p:cNvSpPr/>
          <p:nvPr/>
        </p:nvSpPr>
        <p:spPr>
          <a:xfrm>
            <a:off x="8264525" y="3657600"/>
            <a:ext cx="344488" cy="3286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82" name="직선 연결선 81"/>
          <p:cNvCxnSpPr>
            <a:stCxn id="80" idx="4"/>
            <a:endCxn id="83" idx="0"/>
          </p:cNvCxnSpPr>
          <p:nvPr/>
        </p:nvCxnSpPr>
        <p:spPr>
          <a:xfrm rot="5400000">
            <a:off x="6984207" y="4336256"/>
            <a:ext cx="698500" cy="1587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3" name="타원 82"/>
          <p:cNvSpPr/>
          <p:nvPr/>
        </p:nvSpPr>
        <p:spPr>
          <a:xfrm>
            <a:off x="7159625" y="4686300"/>
            <a:ext cx="346075" cy="32861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/>
          </a:p>
        </p:txBody>
      </p:sp>
      <p:cxnSp>
        <p:nvCxnSpPr>
          <p:cNvPr id="84" name="직선 연결선 83"/>
          <p:cNvCxnSpPr>
            <a:stCxn id="81" idx="3"/>
            <a:endCxn id="83" idx="7"/>
          </p:cNvCxnSpPr>
          <p:nvPr/>
        </p:nvCxnSpPr>
        <p:spPr>
          <a:xfrm rot="5400000">
            <a:off x="7487444" y="3906044"/>
            <a:ext cx="795337" cy="86042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5" name="직선 연결선 84"/>
          <p:cNvCxnSpPr>
            <a:stCxn id="83" idx="2"/>
            <a:endCxn id="76" idx="6"/>
          </p:cNvCxnSpPr>
          <p:nvPr/>
        </p:nvCxnSpPr>
        <p:spPr>
          <a:xfrm rot="10800000">
            <a:off x="6402388" y="4851400"/>
            <a:ext cx="757237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6" name="직선 연결선 85"/>
          <p:cNvCxnSpPr>
            <a:stCxn id="80" idx="2"/>
            <a:endCxn id="74" idx="6"/>
          </p:cNvCxnSpPr>
          <p:nvPr/>
        </p:nvCxnSpPr>
        <p:spPr>
          <a:xfrm rot="10800000">
            <a:off x="6402388" y="3822700"/>
            <a:ext cx="757237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Motivations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ko-KR" dirty="0" smtClean="0"/>
              <a:t>Most CDS computation algorithms assume a static network as an input.</a:t>
            </a:r>
          </a:p>
          <a:p>
            <a:pPr>
              <a:defRPr/>
            </a:pPr>
            <a:r>
              <a:rPr lang="en-US" altLang="ko-KR" dirty="0" smtClean="0"/>
              <a:t>Since wireless networks can be dynamic, we may need to compute CDS very frequently.</a:t>
            </a:r>
          </a:p>
          <a:p>
            <a:pPr>
              <a:defRPr/>
            </a:pPr>
            <a:r>
              <a:rPr lang="en-US" altLang="ko-KR" dirty="0" smtClean="0"/>
              <a:t>Overhead (time, energy consumption) can be more than their benefits.</a:t>
            </a:r>
          </a:p>
          <a:p>
            <a:pPr>
              <a:defRPr/>
            </a:pPr>
            <a:r>
              <a:rPr lang="en-US" altLang="ko-KR" dirty="0" smtClean="0"/>
              <a:t>To reduce the overhead, we recycle the existing CDS, which is broken, to recover a new one.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Overview of Our Approach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Compute a CDS using an existing 10.359-approximation algorithm, CDS-BD-1.</a:t>
            </a:r>
          </a:p>
          <a:p>
            <a:pPr>
              <a:defRPr/>
            </a:pPr>
            <a:r>
              <a:rPr lang="en-US" altLang="ko-KR" dirty="0" smtClean="0"/>
              <a:t>When current network is changed, we recover a Dominating Set first and make them to be connected.</a:t>
            </a:r>
          </a:p>
          <a:p>
            <a:pPr>
              <a:defRPr/>
            </a:pPr>
            <a:r>
              <a:rPr lang="en-US" altLang="ko-KR" dirty="0" smtClean="0"/>
              <a:t>The original approximation ratio will be maintained.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CDS-BD-1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1" name="타원 20"/>
          <p:cNvSpPr/>
          <p:nvPr/>
        </p:nvSpPr>
        <p:spPr>
          <a:xfrm>
            <a:off x="3962400" y="3810000"/>
            <a:ext cx="260350" cy="252413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0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6" name="직선 연결선 25"/>
          <p:cNvCxnSpPr>
            <a:stCxn id="21" idx="2"/>
            <a:endCxn id="20" idx="6"/>
          </p:cNvCxnSpPr>
          <p:nvPr/>
        </p:nvCxnSpPr>
        <p:spPr>
          <a:xfrm rot="10800000">
            <a:off x="3527425" y="3894138"/>
            <a:ext cx="434975" cy="42862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6" name="직선 연결선 35"/>
          <p:cNvCxnSpPr>
            <a:stCxn id="21" idx="5"/>
            <a:endCxn id="28" idx="1"/>
          </p:cNvCxnSpPr>
          <p:nvPr/>
        </p:nvCxnSpPr>
        <p:spPr>
          <a:xfrm rot="16200000" flipH="1">
            <a:off x="4102100" y="4108450"/>
            <a:ext cx="284163" cy="1190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0" name="직선 연결선 49"/>
          <p:cNvCxnSpPr>
            <a:stCxn id="48" idx="2"/>
            <a:endCxn id="21" idx="6"/>
          </p:cNvCxnSpPr>
          <p:nvPr/>
        </p:nvCxnSpPr>
        <p:spPr>
          <a:xfrm rot="10800000" flipV="1">
            <a:off x="4222750" y="3714750"/>
            <a:ext cx="523875" cy="2222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타원 44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46" name="직선 연결선 45"/>
          <p:cNvCxnSpPr>
            <a:stCxn id="45" idx="4"/>
          </p:cNvCxnSpPr>
          <p:nvPr/>
        </p:nvCxnSpPr>
        <p:spPr>
          <a:xfrm rot="5400000">
            <a:off x="3952875" y="3670300"/>
            <a:ext cx="2794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타원 46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56" name="직선 연결선 55"/>
          <p:cNvCxnSpPr>
            <a:stCxn id="45" idx="0"/>
            <a:endCxn id="47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직선 연결선 58"/>
          <p:cNvCxnSpPr>
            <a:stCxn id="47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CDS-BD-1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1" name="타원 20"/>
          <p:cNvSpPr/>
          <p:nvPr/>
        </p:nvSpPr>
        <p:spPr>
          <a:xfrm>
            <a:off x="3962400" y="3810000"/>
            <a:ext cx="260350" cy="252413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0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6" name="직선 연결선 25"/>
          <p:cNvCxnSpPr>
            <a:stCxn id="21" idx="2"/>
            <a:endCxn id="20" idx="6"/>
          </p:cNvCxnSpPr>
          <p:nvPr/>
        </p:nvCxnSpPr>
        <p:spPr>
          <a:xfrm rot="10800000">
            <a:off x="3527425" y="3894138"/>
            <a:ext cx="434975" cy="42862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6" name="직선 연결선 35"/>
          <p:cNvCxnSpPr>
            <a:stCxn id="21" idx="5"/>
            <a:endCxn id="28" idx="1"/>
          </p:cNvCxnSpPr>
          <p:nvPr/>
        </p:nvCxnSpPr>
        <p:spPr>
          <a:xfrm rot="16200000" flipH="1">
            <a:off x="4102100" y="4108450"/>
            <a:ext cx="284163" cy="1190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0" name="직선 연결선 49"/>
          <p:cNvCxnSpPr>
            <a:stCxn id="48" idx="2"/>
            <a:endCxn id="21" idx="6"/>
          </p:cNvCxnSpPr>
          <p:nvPr/>
        </p:nvCxnSpPr>
        <p:spPr>
          <a:xfrm rot="10800000" flipV="1">
            <a:off x="4222750" y="3714750"/>
            <a:ext cx="523875" cy="2222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타원 44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46" name="직선 연결선 45"/>
          <p:cNvCxnSpPr>
            <a:stCxn id="45" idx="4"/>
          </p:cNvCxnSpPr>
          <p:nvPr/>
        </p:nvCxnSpPr>
        <p:spPr>
          <a:xfrm rot="5400000">
            <a:off x="3952875" y="3670300"/>
            <a:ext cx="2794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타원 46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56" name="직선 연결선 55"/>
          <p:cNvCxnSpPr>
            <a:stCxn id="45" idx="0"/>
            <a:endCxn id="47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직선 연결선 58"/>
          <p:cNvCxnSpPr>
            <a:stCxn id="47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Algorithm to Handle an Existing Node Deletion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CDS-BD-1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136900" y="321945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19" name="타원 18"/>
          <p:cNvSpPr/>
          <p:nvPr/>
        </p:nvSpPr>
        <p:spPr>
          <a:xfrm>
            <a:off x="2528888" y="3641725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20" name="타원 19"/>
          <p:cNvSpPr/>
          <p:nvPr/>
        </p:nvSpPr>
        <p:spPr>
          <a:xfrm>
            <a:off x="3267075" y="3767138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1" name="타원 20"/>
          <p:cNvSpPr/>
          <p:nvPr/>
        </p:nvSpPr>
        <p:spPr>
          <a:xfrm>
            <a:off x="3962400" y="3810000"/>
            <a:ext cx="260350" cy="252413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0</a:t>
            </a:r>
            <a:endParaRPr kumimoji="0"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3309938" y="4400550"/>
            <a:ext cx="261937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23" name="직선 연결선 22"/>
          <p:cNvCxnSpPr>
            <a:stCxn id="18" idx="4"/>
            <a:endCxn id="20" idx="0"/>
          </p:cNvCxnSpPr>
          <p:nvPr/>
        </p:nvCxnSpPr>
        <p:spPr>
          <a:xfrm rot="16200000" flipH="1">
            <a:off x="3185319" y="3555206"/>
            <a:ext cx="293688" cy="1301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직선 연결선 23"/>
          <p:cNvCxnSpPr>
            <a:stCxn id="20" idx="4"/>
            <a:endCxn id="22" idx="0"/>
          </p:cNvCxnSpPr>
          <p:nvPr/>
        </p:nvCxnSpPr>
        <p:spPr>
          <a:xfrm rot="16200000" flipH="1">
            <a:off x="3228976" y="4189412"/>
            <a:ext cx="379412" cy="428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직선 연결선 24"/>
          <p:cNvCxnSpPr>
            <a:stCxn id="20" idx="2"/>
            <a:endCxn id="19" idx="6"/>
          </p:cNvCxnSpPr>
          <p:nvPr/>
        </p:nvCxnSpPr>
        <p:spPr>
          <a:xfrm rot="10800000">
            <a:off x="2789238" y="3767138"/>
            <a:ext cx="47783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6" name="직선 연결선 25"/>
          <p:cNvCxnSpPr>
            <a:stCxn id="21" idx="2"/>
            <a:endCxn id="20" idx="6"/>
          </p:cNvCxnSpPr>
          <p:nvPr/>
        </p:nvCxnSpPr>
        <p:spPr>
          <a:xfrm rot="10800000">
            <a:off x="3527425" y="3894138"/>
            <a:ext cx="434975" cy="42862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타원 27"/>
          <p:cNvSpPr/>
          <p:nvPr/>
        </p:nvSpPr>
        <p:spPr>
          <a:xfrm>
            <a:off x="4265613" y="4273550"/>
            <a:ext cx="261937" cy="25241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3744913" y="4864100"/>
            <a:ext cx="260350" cy="2524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1" name="타원 30"/>
          <p:cNvSpPr/>
          <p:nvPr/>
        </p:nvSpPr>
        <p:spPr>
          <a:xfrm>
            <a:off x="5265738" y="4357688"/>
            <a:ext cx="260350" cy="2524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sp>
        <p:nvSpPr>
          <p:cNvPr id="32" name="타원 31"/>
          <p:cNvSpPr/>
          <p:nvPr/>
        </p:nvSpPr>
        <p:spPr>
          <a:xfrm>
            <a:off x="4743450" y="4989513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33" name="직선 연결선 32"/>
          <p:cNvCxnSpPr>
            <a:stCxn id="31" idx="2"/>
            <a:endCxn id="28" idx="6"/>
          </p:cNvCxnSpPr>
          <p:nvPr/>
        </p:nvCxnSpPr>
        <p:spPr>
          <a:xfrm rot="10800000">
            <a:off x="4527550" y="4400550"/>
            <a:ext cx="738188" cy="841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4" name="직선 연결선 33"/>
          <p:cNvCxnSpPr>
            <a:stCxn id="28" idx="3"/>
            <a:endCxn id="29" idx="7"/>
          </p:cNvCxnSpPr>
          <p:nvPr/>
        </p:nvCxnSpPr>
        <p:spPr>
          <a:xfrm rot="5400000">
            <a:off x="3929856" y="4526757"/>
            <a:ext cx="411163" cy="3365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직선 연결선 34"/>
          <p:cNvCxnSpPr>
            <a:stCxn id="31" idx="4"/>
            <a:endCxn id="32" idx="7"/>
          </p:cNvCxnSpPr>
          <p:nvPr/>
        </p:nvCxnSpPr>
        <p:spPr>
          <a:xfrm rot="5400000">
            <a:off x="4972844" y="4602956"/>
            <a:ext cx="415925" cy="43021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6" name="직선 연결선 35"/>
          <p:cNvCxnSpPr>
            <a:stCxn id="21" idx="5"/>
            <a:endCxn id="28" idx="1"/>
          </p:cNvCxnSpPr>
          <p:nvPr/>
        </p:nvCxnSpPr>
        <p:spPr>
          <a:xfrm rot="16200000" flipH="1">
            <a:off x="4102100" y="4108450"/>
            <a:ext cx="284163" cy="11906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직선 연결선 38"/>
          <p:cNvCxnSpPr>
            <a:stCxn id="22" idx="5"/>
            <a:endCxn id="29" idx="1"/>
          </p:cNvCxnSpPr>
          <p:nvPr/>
        </p:nvCxnSpPr>
        <p:spPr>
          <a:xfrm rot="16200000" flipH="1">
            <a:off x="3516312" y="4633913"/>
            <a:ext cx="284163" cy="2492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0" name="타원 39"/>
          <p:cNvSpPr/>
          <p:nvPr/>
        </p:nvSpPr>
        <p:spPr>
          <a:xfrm>
            <a:off x="2589213" y="2728913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1" name="직선 연결선 40"/>
          <p:cNvCxnSpPr>
            <a:stCxn id="18" idx="1"/>
            <a:endCxn id="40" idx="5"/>
          </p:cNvCxnSpPr>
          <p:nvPr/>
        </p:nvCxnSpPr>
        <p:spPr>
          <a:xfrm rot="16200000" flipV="1">
            <a:off x="2836863" y="2919413"/>
            <a:ext cx="312737" cy="36353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직선 연결선 41"/>
          <p:cNvCxnSpPr>
            <a:stCxn id="19" idx="0"/>
            <a:endCxn id="40" idx="4"/>
          </p:cNvCxnSpPr>
          <p:nvPr/>
        </p:nvCxnSpPr>
        <p:spPr>
          <a:xfrm rot="5400000" flipH="1" flipV="1">
            <a:off x="2359820" y="3282156"/>
            <a:ext cx="658812" cy="603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타원 42"/>
          <p:cNvSpPr/>
          <p:nvPr/>
        </p:nvSpPr>
        <p:spPr>
          <a:xfrm>
            <a:off x="3248025" y="2606675"/>
            <a:ext cx="260350" cy="254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44" name="직선 연결선 43"/>
          <p:cNvCxnSpPr>
            <a:stCxn id="18" idx="0"/>
            <a:endCxn id="43" idx="4"/>
          </p:cNvCxnSpPr>
          <p:nvPr/>
        </p:nvCxnSpPr>
        <p:spPr>
          <a:xfrm rot="5400000" flipH="1" flipV="1">
            <a:off x="3143250" y="2984500"/>
            <a:ext cx="358775" cy="1111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타원 47"/>
          <p:cNvSpPr/>
          <p:nvPr/>
        </p:nvSpPr>
        <p:spPr>
          <a:xfrm>
            <a:off x="4746625" y="358775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49" name="직선 연결선 48"/>
          <p:cNvCxnSpPr>
            <a:stCxn id="48" idx="3"/>
            <a:endCxn id="28" idx="7"/>
          </p:cNvCxnSpPr>
          <p:nvPr/>
        </p:nvCxnSpPr>
        <p:spPr>
          <a:xfrm rot="5400000">
            <a:off x="4383881" y="3909219"/>
            <a:ext cx="506413" cy="295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0" name="직선 연결선 49"/>
          <p:cNvCxnSpPr>
            <a:stCxn id="48" idx="2"/>
            <a:endCxn id="21" idx="6"/>
          </p:cNvCxnSpPr>
          <p:nvPr/>
        </p:nvCxnSpPr>
        <p:spPr>
          <a:xfrm rot="10800000" flipV="1">
            <a:off x="4222750" y="3714750"/>
            <a:ext cx="523875" cy="22225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1" name="직선 연결선 50"/>
          <p:cNvCxnSpPr>
            <a:stCxn id="32" idx="2"/>
            <a:endCxn id="29" idx="6"/>
          </p:cNvCxnSpPr>
          <p:nvPr/>
        </p:nvCxnSpPr>
        <p:spPr>
          <a:xfrm rot="10800000">
            <a:off x="4005263" y="4989513"/>
            <a:ext cx="738187" cy="1270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2" name="타원 51"/>
          <p:cNvSpPr/>
          <p:nvPr/>
        </p:nvSpPr>
        <p:spPr>
          <a:xfrm>
            <a:off x="6124575" y="4262438"/>
            <a:ext cx="261938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53" name="직선 연결선 52"/>
          <p:cNvCxnSpPr>
            <a:stCxn id="52" idx="2"/>
            <a:endCxn id="31" idx="6"/>
          </p:cNvCxnSpPr>
          <p:nvPr/>
        </p:nvCxnSpPr>
        <p:spPr>
          <a:xfrm rot="10800000" flipV="1">
            <a:off x="5526088" y="4387850"/>
            <a:ext cx="598487" cy="968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4" name="타원 53"/>
          <p:cNvSpPr/>
          <p:nvPr/>
        </p:nvSpPr>
        <p:spPr>
          <a:xfrm>
            <a:off x="5526088" y="3465513"/>
            <a:ext cx="260350" cy="2524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55" name="직선 연결선 54"/>
          <p:cNvCxnSpPr>
            <a:stCxn id="54" idx="4"/>
          </p:cNvCxnSpPr>
          <p:nvPr/>
        </p:nvCxnSpPr>
        <p:spPr>
          <a:xfrm rot="5400000">
            <a:off x="5233988" y="3971925"/>
            <a:ext cx="676275" cy="1682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54" idx="2"/>
            <a:endCxn id="48" idx="6"/>
          </p:cNvCxnSpPr>
          <p:nvPr/>
        </p:nvCxnSpPr>
        <p:spPr>
          <a:xfrm rot="10800000" flipV="1">
            <a:off x="5006975" y="3590925"/>
            <a:ext cx="519113" cy="12382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타원 57"/>
          <p:cNvSpPr/>
          <p:nvPr/>
        </p:nvSpPr>
        <p:spPr>
          <a:xfrm>
            <a:off x="4800600" y="2819400"/>
            <a:ext cx="260350" cy="2524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3</a:t>
            </a:r>
            <a:endParaRPr kumimoji="0" lang="ko-KR" altLang="en-US" dirty="0"/>
          </a:p>
        </p:txBody>
      </p:sp>
      <p:cxnSp>
        <p:nvCxnSpPr>
          <p:cNvPr id="60" name="직선 연결선 59"/>
          <p:cNvCxnSpPr>
            <a:stCxn id="54" idx="1"/>
            <a:endCxn id="58" idx="5"/>
          </p:cNvCxnSpPr>
          <p:nvPr/>
        </p:nvCxnSpPr>
        <p:spPr>
          <a:xfrm rot="16200000" flipV="1">
            <a:off x="5060156" y="2997994"/>
            <a:ext cx="466725" cy="54133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타원 44"/>
          <p:cNvSpPr/>
          <p:nvPr/>
        </p:nvSpPr>
        <p:spPr>
          <a:xfrm>
            <a:off x="3962400" y="3276600"/>
            <a:ext cx="260350" cy="25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1</a:t>
            </a:r>
            <a:endParaRPr kumimoji="0" lang="ko-KR" altLang="en-US" dirty="0"/>
          </a:p>
        </p:txBody>
      </p:sp>
      <p:cxnSp>
        <p:nvCxnSpPr>
          <p:cNvPr id="46" name="직선 연결선 45"/>
          <p:cNvCxnSpPr>
            <a:stCxn id="45" idx="4"/>
          </p:cNvCxnSpPr>
          <p:nvPr/>
        </p:nvCxnSpPr>
        <p:spPr>
          <a:xfrm rot="5400000">
            <a:off x="3952875" y="3670300"/>
            <a:ext cx="2794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7" name="타원 46"/>
          <p:cNvSpPr/>
          <p:nvPr/>
        </p:nvSpPr>
        <p:spPr>
          <a:xfrm>
            <a:off x="4038600" y="2590800"/>
            <a:ext cx="260350" cy="254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/>
              <a:t>2</a:t>
            </a:r>
            <a:endParaRPr kumimoji="0" lang="ko-KR" altLang="en-US" dirty="0"/>
          </a:p>
        </p:txBody>
      </p:sp>
      <p:cxnSp>
        <p:nvCxnSpPr>
          <p:cNvPr id="56" name="직선 연결선 55"/>
          <p:cNvCxnSpPr>
            <a:stCxn id="45" idx="0"/>
            <a:endCxn id="47" idx="4"/>
          </p:cNvCxnSpPr>
          <p:nvPr/>
        </p:nvCxnSpPr>
        <p:spPr>
          <a:xfrm rot="5400000" flipH="1" flipV="1">
            <a:off x="3914775" y="3022600"/>
            <a:ext cx="4318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직선 연결선 58"/>
          <p:cNvCxnSpPr>
            <a:stCxn id="47" idx="2"/>
          </p:cNvCxnSpPr>
          <p:nvPr/>
        </p:nvCxnSpPr>
        <p:spPr>
          <a:xfrm rot="10800000" flipV="1">
            <a:off x="3508376" y="2717799"/>
            <a:ext cx="530225" cy="1587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7957</TotalTime>
  <Words>1215</Words>
  <Application>Microsoft Office PowerPoint</Application>
  <PresentationFormat>On-screen Show (4:3)</PresentationFormat>
  <Paragraphs>244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모양</vt:lpstr>
      <vt:lpstr>수식</vt:lpstr>
      <vt:lpstr>Equation</vt:lpstr>
      <vt:lpstr>Recyclable Connected Dominating Set for Large Scale Dynamic  Wireless Networks</vt:lpstr>
      <vt:lpstr>Virtual Backbone</vt:lpstr>
      <vt:lpstr>Connected Dominating Set</vt:lpstr>
      <vt:lpstr>Connected Dominating Set – cont’</vt:lpstr>
      <vt:lpstr>Motivations</vt:lpstr>
      <vt:lpstr>Overview of Our Approach</vt:lpstr>
      <vt:lpstr>Algorithm to Handle an Existing Node Deletion</vt:lpstr>
      <vt:lpstr>Algorithm to Handle an Existing Node Deletion – cont’</vt:lpstr>
      <vt:lpstr>Algorithm to Handle an Existing Node Deletion – cont’</vt:lpstr>
      <vt:lpstr>Algorithm to Handle an Existing Node Deletion – cont’</vt:lpstr>
      <vt:lpstr>Notations</vt:lpstr>
      <vt:lpstr>Basic Results</vt:lpstr>
      <vt:lpstr>Algorithm to Handle a New Node Insertion</vt:lpstr>
      <vt:lpstr>Algorithm to Handle a New Node Insertion – cont’</vt:lpstr>
      <vt:lpstr>Algorithm to Handle a New Node Insertion – cont’</vt:lpstr>
      <vt:lpstr>Algorithm to Handle an Existing Node Deletion – Overall Strategy</vt:lpstr>
      <vt:lpstr>Algorithm to Handle an Existing Node Deletion – Overall Strategy</vt:lpstr>
      <vt:lpstr>Algorithm to Handle an Existing Node Deletion</vt:lpstr>
      <vt:lpstr>Algorithm to Handle an Existing Node Deletion – Sweeper Algorithm</vt:lpstr>
      <vt:lpstr>Algorithm to Handle an Existing Node Deletion – Overall Strategy</vt:lpstr>
      <vt:lpstr>Algorithm to Handle an Existing Node Deletion – Sweeper Algorithm</vt:lpstr>
      <vt:lpstr>Algorithm to Handle an Existing Node Deletion – Sweeper Algorithm</vt:lpstr>
      <vt:lpstr>Algorithm to Handle an Existing Node Deletion – Sweeper Algorithm</vt:lpstr>
      <vt:lpstr>Algorithm to Handle an Existing Node Deletion – Sweeper Algorithm</vt:lpstr>
      <vt:lpstr>Algorithm to Handle an Existing Node Deletion – Overall Strategy</vt:lpstr>
      <vt:lpstr>Algorithm to Handle an Existing Node Deletion – Sweeper Algorithm</vt:lpstr>
      <vt:lpstr>Simulation Results</vt:lpstr>
      <vt:lpstr>Simulation Results – cont’</vt:lpstr>
      <vt:lpstr>Simulation Results – cont’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totheast</cp:lastModifiedBy>
  <cp:revision>1277</cp:revision>
  <dcterms:created xsi:type="dcterms:W3CDTF">2008-01-19T15:55:43Z</dcterms:created>
  <dcterms:modified xsi:type="dcterms:W3CDTF">2008-10-27T01:53:34Z</dcterms:modified>
</cp:coreProperties>
</file>