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73" r:id="rId2"/>
    <p:sldId id="395" r:id="rId3"/>
    <p:sldId id="387" r:id="rId4"/>
    <p:sldId id="399" r:id="rId5"/>
    <p:sldId id="400" r:id="rId6"/>
    <p:sldId id="389" r:id="rId7"/>
    <p:sldId id="386" r:id="rId8"/>
    <p:sldId id="391" r:id="rId9"/>
    <p:sldId id="392" r:id="rId10"/>
    <p:sldId id="393" r:id="rId11"/>
    <p:sldId id="390" r:id="rId12"/>
    <p:sldId id="401" r:id="rId13"/>
    <p:sldId id="398" r:id="rId14"/>
    <p:sldId id="397" r:id="rId15"/>
    <p:sldId id="403" r:id="rId16"/>
    <p:sldId id="402" r:id="rId17"/>
  </p:sldIdLst>
  <p:sldSz cx="9144000" cy="6858000" type="screen4x3"/>
  <p:notesSz cx="6834188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21"/>
    <a:srgbClr val="006C31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337" autoAdjust="0"/>
    <p:restoredTop sz="94660"/>
  </p:normalViewPr>
  <p:slideViewPr>
    <p:cSldViewPr>
      <p:cViewPr>
        <p:scale>
          <a:sx n="66" d="100"/>
          <a:sy n="66" d="100"/>
        </p:scale>
        <p:origin x="-1332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24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4.wmf"/><Relationship Id="rId7" Type="http://schemas.openxmlformats.org/officeDocument/2006/relationships/image" Target="../media/image32.wmf"/><Relationship Id="rId2" Type="http://schemas.openxmlformats.org/officeDocument/2006/relationships/image" Target="../media/image3.wmf"/><Relationship Id="rId1" Type="http://schemas.openxmlformats.org/officeDocument/2006/relationships/image" Target="../media/image30.wmf"/><Relationship Id="rId6" Type="http://schemas.openxmlformats.org/officeDocument/2006/relationships/image" Target="../media/image31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.wmf"/><Relationship Id="rId7" Type="http://schemas.openxmlformats.org/officeDocument/2006/relationships/image" Target="../media/image42.wmf"/><Relationship Id="rId12" Type="http://schemas.openxmlformats.org/officeDocument/2006/relationships/image" Target="../media/image47.wmf"/><Relationship Id="rId2" Type="http://schemas.openxmlformats.org/officeDocument/2006/relationships/image" Target="../media/image3.wmf"/><Relationship Id="rId1" Type="http://schemas.openxmlformats.org/officeDocument/2006/relationships/image" Target="../media/image30.wmf"/><Relationship Id="rId6" Type="http://schemas.openxmlformats.org/officeDocument/2006/relationships/image" Target="../media/image31.wmf"/><Relationship Id="rId11" Type="http://schemas.openxmlformats.org/officeDocument/2006/relationships/image" Target="../media/image46.wmf"/><Relationship Id="rId5" Type="http://schemas.openxmlformats.org/officeDocument/2006/relationships/image" Target="../media/image6.wmf"/><Relationship Id="rId10" Type="http://schemas.openxmlformats.org/officeDocument/2006/relationships/image" Target="../media/image45.wmf"/><Relationship Id="rId4" Type="http://schemas.openxmlformats.org/officeDocument/2006/relationships/image" Target="../media/image5.wmf"/><Relationship Id="rId9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D1FFCF-9FA3-40C8-803E-83B5359237A7}" type="datetimeFigureOut">
              <a:rPr lang="ko-KR" altLang="en-US" smtClean="0"/>
              <a:pPr/>
              <a:t>2008-10-23</a:t>
            </a:fld>
            <a:endParaRPr lang="ko-KR" altLang="en-US" dirty="0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80C0BA7-0395-4FE4-96B0-CF97559F3AB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oleObject" Target="../embeddings/oleObject97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12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0.bin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Relationship Id="rId14" Type="http://schemas.openxmlformats.org/officeDocument/2006/relationships/oleObject" Target="../embeddings/oleObject9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2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0.bin"/><Relationship Id="rId5" Type="http://schemas.openxmlformats.org/officeDocument/2006/relationships/oleObject" Target="../embeddings/oleObject109.bin"/><Relationship Id="rId4" Type="http://schemas.openxmlformats.org/officeDocument/2006/relationships/oleObject" Target="../embeddings/oleObject10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16.bin"/><Relationship Id="rId5" Type="http://schemas.openxmlformats.org/officeDocument/2006/relationships/oleObject" Target="../embeddings/oleObject115.bin"/><Relationship Id="rId4" Type="http://schemas.openxmlformats.org/officeDocument/2006/relationships/oleObject" Target="../embeddings/oleObject1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22.bin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oleObject" Target="../embeddings/oleObject51.bin"/><Relationship Id="rId18" Type="http://schemas.openxmlformats.org/officeDocument/2006/relationships/oleObject" Target="../embeddings/oleObject5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oleObject" Target="../embeddings/oleObject50.bin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53.bin"/><Relationship Id="rId10" Type="http://schemas.openxmlformats.org/officeDocument/2006/relationships/oleObject" Target="../embeddings/oleObject48.bin"/><Relationship Id="rId19" Type="http://schemas.openxmlformats.org/officeDocument/2006/relationships/oleObject" Target="../embeddings/oleObject57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oleObject" Target="../embeddings/oleObject77.bin"/><Relationship Id="rId18" Type="http://schemas.openxmlformats.org/officeDocument/2006/relationships/oleObject" Target="../embeddings/oleObject82.bin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85.bin"/><Relationship Id="rId7" Type="http://schemas.openxmlformats.org/officeDocument/2006/relationships/oleObject" Target="../embeddings/oleObject71.bin"/><Relationship Id="rId12" Type="http://schemas.openxmlformats.org/officeDocument/2006/relationships/oleObject" Target="../embeddings/oleObject76.bin"/><Relationship Id="rId17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0.bin"/><Relationship Id="rId20" Type="http://schemas.openxmlformats.org/officeDocument/2006/relationships/oleObject" Target="../embeddings/oleObject84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9.bin"/><Relationship Id="rId10" Type="http://schemas.openxmlformats.org/officeDocument/2006/relationships/oleObject" Target="../embeddings/oleObject74.bin"/><Relationship Id="rId19" Type="http://schemas.openxmlformats.org/officeDocument/2006/relationships/oleObject" Target="../embeddings/oleObject83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Relationship Id="rId14" Type="http://schemas.openxmlformats.org/officeDocument/2006/relationships/oleObject" Target="../embeddings/oleObject78.bin"/><Relationship Id="rId22" Type="http://schemas.openxmlformats.org/officeDocument/2006/relationships/oleObject" Target="../embeddings/oleObject8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961376" cy="1828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Bottleneck Problems and </a:t>
            </a:r>
            <a:br>
              <a:rPr lang="en-US" sz="4000" dirty="0" smtClean="0"/>
            </a:br>
            <a:r>
              <a:rPr lang="en-US" sz="4000" dirty="0" smtClean="0"/>
              <a:t>Powers of Graphs 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22376" y="3733800"/>
            <a:ext cx="7772400" cy="2133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1300" dirty="0" smtClean="0"/>
              <a:t>D. S. </a:t>
            </a:r>
            <a:r>
              <a:rPr lang="en-US" sz="1300" dirty="0" err="1" smtClean="0"/>
              <a:t>Hochbaum</a:t>
            </a:r>
            <a:r>
              <a:rPr lang="en-US" sz="1300" dirty="0" smtClean="0"/>
              <a:t> (ed.), "Approximation Algorithms for NP-Hard Problems," </a:t>
            </a:r>
          </a:p>
          <a:p>
            <a:pPr algn="ctr"/>
            <a:r>
              <a:rPr lang="en-US" sz="1300" dirty="0" smtClean="0"/>
              <a:t>PWS Publishing Company, 1997.</a:t>
            </a:r>
          </a:p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b="1" dirty="0" smtClean="0"/>
              <a:t>Presented By Donghyun Kim</a:t>
            </a:r>
            <a:br>
              <a:rPr lang="en-US" altLang="ko-KR" sz="2400" b="1" dirty="0" smtClean="0"/>
            </a:br>
            <a:endParaRPr lang="en-US" altLang="ko-KR" dirty="0" smtClean="0"/>
          </a:p>
          <a:p>
            <a:pPr algn="ctr"/>
            <a:r>
              <a:rPr lang="en-US" altLang="ko-KR" dirty="0" smtClean="0"/>
              <a:t>October 24, 2008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Mobile Computing and Wireless Networking Research Group </a:t>
            </a:r>
          </a:p>
          <a:p>
            <a:pPr algn="ctr"/>
            <a:r>
              <a:rPr lang="en-US" altLang="ko-KR" dirty="0" smtClean="0"/>
              <a:t>at University of Texas at Dallas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Power of Powers of Graphs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Lemma 2</a:t>
            </a:r>
          </a:p>
          <a:p>
            <a:pPr lvl="1"/>
            <a:r>
              <a:rPr lang="en-US" altLang="ko-KR" dirty="0" smtClean="0"/>
              <a:t>If    has a dominating set of size    , then in    ,</a:t>
            </a:r>
            <a:br>
              <a:rPr lang="en-US" altLang="ko-KR" dirty="0" smtClean="0"/>
            </a:br>
            <a:r>
              <a:rPr lang="en-US" altLang="ko-KR" dirty="0" smtClean="0"/>
              <a:t>every MIS satisfies  </a:t>
            </a:r>
          </a:p>
          <a:p>
            <a:r>
              <a:rPr lang="en-US" altLang="ko-KR" dirty="0" smtClean="0"/>
              <a:t>Proof of Lemma 2</a:t>
            </a:r>
          </a:p>
          <a:p>
            <a:pPr lvl="1"/>
            <a:r>
              <a:rPr lang="en-US" altLang="ko-KR" dirty="0" smtClean="0"/>
              <a:t>Suppose      has an                     such that  </a:t>
            </a:r>
          </a:p>
          <a:p>
            <a:pPr lvl="1"/>
            <a:r>
              <a:rPr lang="en-US" altLang="ko-KR" dirty="0" smtClean="0"/>
              <a:t>In    ,         ,                       . So, to dominate   </a:t>
            </a:r>
            <a:br>
              <a:rPr lang="en-US" altLang="ko-KR" dirty="0" smtClean="0"/>
            </a:br>
            <a:r>
              <a:rPr lang="en-US" altLang="ko-KR" dirty="0" smtClean="0"/>
              <a:t>   , we need at least    dominators.</a:t>
            </a:r>
            <a:br>
              <a:rPr lang="en-US" altLang="ko-KR" dirty="0" smtClean="0"/>
            </a:b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524000" y="2227944"/>
          <a:ext cx="331787" cy="385762"/>
        </p:xfrm>
        <a:graphic>
          <a:graphicData uri="http://schemas.openxmlformats.org/presentationml/2006/ole">
            <p:oleObj spid="_x0000_s46082" name="Equation" r:id="rId3" imgW="164880" imgH="17748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364512" y="2253342"/>
          <a:ext cx="255588" cy="385763"/>
        </p:xfrm>
        <a:graphic>
          <a:graphicData uri="http://schemas.openxmlformats.org/presentationml/2006/ole">
            <p:oleObj spid="_x0000_s46083" name="Equation" r:id="rId4" imgW="126720" imgH="17748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7968342" y="2195286"/>
          <a:ext cx="434975" cy="441325"/>
        </p:xfrm>
        <a:graphic>
          <a:graphicData uri="http://schemas.openxmlformats.org/presentationml/2006/ole">
            <p:oleObj spid="_x0000_s46084" name="Equation" r:id="rId5" imgW="215640" imgH="203040" progId="Equation.3">
              <p:embed/>
            </p:oleObj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4256316" y="2572656"/>
          <a:ext cx="1279525" cy="441325"/>
        </p:xfrm>
        <a:graphic>
          <a:graphicData uri="http://schemas.openxmlformats.org/presentationml/2006/ole">
            <p:oleObj spid="_x0000_s46085" name="Equation" r:id="rId6" imgW="634680" imgH="203040" progId="Equation.3">
              <p:embed/>
            </p:oleObj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667000" y="3414486"/>
          <a:ext cx="433388" cy="441325"/>
        </p:xfrm>
        <a:graphic>
          <a:graphicData uri="http://schemas.openxmlformats.org/presentationml/2006/ole">
            <p:oleObj spid="_x0000_s46086" name="Equation" r:id="rId7" imgW="215640" imgH="203040" progId="Equation.3">
              <p:embed/>
            </p:oleObj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4252686" y="3443514"/>
          <a:ext cx="2193925" cy="469900"/>
        </p:xfrm>
        <a:graphic>
          <a:graphicData uri="http://schemas.openxmlformats.org/presentationml/2006/ole">
            <p:oleObj spid="_x0000_s46087" name="Equation" r:id="rId8" imgW="1091880" imgH="21564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7939314" y="3443514"/>
          <a:ext cx="739775" cy="387350"/>
        </p:xfrm>
        <a:graphic>
          <a:graphicData uri="http://schemas.openxmlformats.org/presentationml/2006/ole">
            <p:oleObj spid="_x0000_s46088" name="Equation" r:id="rId9" imgW="368280" imgH="177480" progId="Equation.3">
              <p:embed/>
            </p:oleObj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1629228" y="3886200"/>
          <a:ext cx="331788" cy="385762"/>
        </p:xfrm>
        <a:graphic>
          <a:graphicData uri="http://schemas.openxmlformats.org/presentationml/2006/ole">
            <p:oleObj spid="_x0000_s46089" name="Equation" r:id="rId10" imgW="164880" imgH="177480" progId="Equation.3">
              <p:embed/>
            </p:oleObj>
          </a:graphicData>
        </a:graphic>
      </p:graphicFrame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2195286" y="3871686"/>
          <a:ext cx="868362" cy="439737"/>
        </p:xfrm>
        <a:graphic>
          <a:graphicData uri="http://schemas.openxmlformats.org/presentationml/2006/ole">
            <p:oleObj spid="_x0000_s46090" name="Equation" r:id="rId11" imgW="431640" imgH="203040" progId="Equation.3">
              <p:embed/>
            </p:oleObj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3171372" y="3853542"/>
          <a:ext cx="2528888" cy="522287"/>
        </p:xfrm>
        <a:graphic>
          <a:graphicData uri="http://schemas.openxmlformats.org/presentationml/2006/ole">
            <p:oleObj spid="_x0000_s46091" name="Equation" r:id="rId12" imgW="1257120" imgH="241200" progId="Equation.3">
              <p:embed/>
            </p:oleObj>
          </a:graphicData>
        </a:graphic>
      </p:graphicFrame>
      <p:graphicFrame>
        <p:nvGraphicFramePr>
          <p:cNvPr id="39948" name="Object 12"/>
          <p:cNvGraphicFramePr>
            <a:graphicFrameLocks noChangeAspect="1"/>
          </p:cNvGraphicFramePr>
          <p:nvPr/>
        </p:nvGraphicFramePr>
        <p:xfrm>
          <a:off x="4452258" y="4328886"/>
          <a:ext cx="230188" cy="274637"/>
        </p:xfrm>
        <a:graphic>
          <a:graphicData uri="http://schemas.openxmlformats.org/presentationml/2006/ole">
            <p:oleObj spid="_x0000_s46092" name="Equation" r:id="rId13" imgW="114120" imgH="126720" progId="Equation.3">
              <p:embed/>
            </p:oleObj>
          </a:graphicData>
        </a:graphic>
      </p:graphicFrame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1208316" y="4252686"/>
          <a:ext cx="331788" cy="385763"/>
        </p:xfrm>
        <a:graphic>
          <a:graphicData uri="http://schemas.openxmlformats.org/presentationml/2006/ole">
            <p:oleObj spid="_x0000_s46093" name="Equation" r:id="rId14" imgW="1648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Performance Analysis of </a:t>
            </a:r>
            <a:r>
              <a:rPr lang="en-US" altLang="ko-KR" sz="3300" dirty="0" smtClean="0"/>
              <a:t>Algorithm 1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Theorem 3</a:t>
            </a:r>
          </a:p>
          <a:p>
            <a:pPr lvl="1"/>
            <a:r>
              <a:rPr lang="en-US" altLang="ko-KR" dirty="0" smtClean="0"/>
              <a:t>The performance ratio of Algorithm 1 is 2.</a:t>
            </a:r>
          </a:p>
          <a:p>
            <a:r>
              <a:rPr lang="en-US" altLang="ko-KR" dirty="0" smtClean="0"/>
              <a:t>Proof of Theorem 3</a:t>
            </a:r>
          </a:p>
          <a:p>
            <a:pPr lvl="1"/>
            <a:r>
              <a:rPr lang="en-US" altLang="ko-KR" dirty="0" smtClean="0"/>
              <a:t>Suppose the size of an MIS in      is less than or equal to   .</a:t>
            </a:r>
          </a:p>
          <a:p>
            <a:pPr lvl="1"/>
            <a:r>
              <a:rPr lang="en-US" altLang="ko-KR" dirty="0" smtClean="0"/>
              <a:t>By Lemma 2, we     has a dominating set whose size is less than or equal to   .</a:t>
            </a:r>
          </a:p>
          <a:p>
            <a:pPr lvl="1"/>
            <a:r>
              <a:rPr lang="en-US" altLang="ko-KR" dirty="0" smtClean="0"/>
              <a:t>By triangular inequality, if the length of longest path in      is   , then the length of longest path in      is at most     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5921826" y="3048000"/>
          <a:ext cx="434975" cy="523875"/>
        </p:xfrm>
        <a:graphic>
          <a:graphicData uri="http://schemas.openxmlformats.org/presentationml/2006/ole">
            <p:oleObj spid="_x0000_s62465" name="수식" r:id="rId3" imgW="215640" imgH="241200" progId="Equation.3">
              <p:embed/>
            </p:oleObj>
          </a:graphicData>
        </a:graphic>
      </p:graphicFrame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3000828" y="3458028"/>
          <a:ext cx="255588" cy="387350"/>
        </p:xfrm>
        <a:graphic>
          <a:graphicData uri="http://schemas.openxmlformats.org/presentationml/2006/ole">
            <p:oleObj spid="_x0000_s62466" name="수식" r:id="rId4" imgW="126720" imgH="177480" progId="Equation.3">
              <p:embed/>
            </p:oleObj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3904344" y="3810000"/>
          <a:ext cx="358775" cy="496888"/>
        </p:xfrm>
        <a:graphic>
          <a:graphicData uri="http://schemas.openxmlformats.org/presentationml/2006/ole">
            <p:oleObj spid="_x0000_s62467" name="수식" r:id="rId5" imgW="177480" imgH="228600" progId="Equation.3">
              <p:embed/>
            </p:oleObj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6614886" y="4220028"/>
          <a:ext cx="255588" cy="385762"/>
        </p:xfrm>
        <a:graphic>
          <a:graphicData uri="http://schemas.openxmlformats.org/presentationml/2006/ole">
            <p:oleObj spid="_x0000_s62468" name="수식" r:id="rId6" imgW="126720" imgH="177480" progId="Equation.3">
              <p:embed/>
            </p:oleObj>
          </a:graphicData>
        </a:graphic>
      </p:graphicFrame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3294744" y="5025570"/>
          <a:ext cx="280988" cy="387350"/>
        </p:xfrm>
        <a:graphic>
          <a:graphicData uri="http://schemas.openxmlformats.org/presentationml/2006/ole">
            <p:oleObj spid="_x0000_s62469" name="수식" r:id="rId7" imgW="139680" imgH="17748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3813630" y="5381172"/>
          <a:ext cx="434975" cy="387350"/>
        </p:xfrm>
        <a:graphic>
          <a:graphicData uri="http://schemas.openxmlformats.org/presentationml/2006/ole">
            <p:oleObj spid="_x0000_s62470" name="수식" r:id="rId8" imgW="215640" imgH="177480" progId="Equation.3">
              <p:embed/>
            </p:oleObj>
          </a:graphicData>
        </a:graphic>
      </p:graphicFrame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2438400" y="4956630"/>
          <a:ext cx="358775" cy="496888"/>
        </p:xfrm>
        <a:graphic>
          <a:graphicData uri="http://schemas.openxmlformats.org/presentationml/2006/ole">
            <p:oleObj spid="_x0000_s62471" name="수식" r:id="rId9" imgW="177480" imgH="228600" progId="Equation.3">
              <p:embed/>
            </p:oleObj>
          </a:graphicData>
        </a:graphic>
      </p:graphicFrame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1632858" y="5330370"/>
          <a:ext cx="434975" cy="523875"/>
        </p:xfrm>
        <a:graphic>
          <a:graphicData uri="http://schemas.openxmlformats.org/presentationml/2006/ole">
            <p:oleObj spid="_x0000_s62473" name="수식" r:id="rId10" imgW="2156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Lemma 4   </a:t>
            </a:r>
          </a:p>
          <a:p>
            <a:pPr lvl="1"/>
            <a:r>
              <a:rPr lang="en-US" altLang="ko-KR" dirty="0" smtClean="0"/>
              <a:t> </a:t>
            </a:r>
            <a:r>
              <a:rPr lang="en-US" altLang="ko-KR" dirty="0" smtClean="0"/>
              <a:t>                         , where    is a </a:t>
            </a:r>
            <a:r>
              <a:rPr lang="en-US" altLang="ko-KR" dirty="0" err="1" smtClean="0"/>
              <a:t>subgraph</a:t>
            </a:r>
            <a:r>
              <a:rPr lang="en-US" altLang="ko-KR" dirty="0" smtClean="0"/>
              <a:t> of   and     is </a:t>
            </a:r>
            <a:r>
              <a:rPr lang="en-US" altLang="ko-KR" dirty="0" err="1" smtClean="0"/>
              <a:t>subgraph</a:t>
            </a:r>
            <a:r>
              <a:rPr lang="en-US" altLang="ko-KR" dirty="0" smtClean="0"/>
              <a:t> of     power of    .     </a:t>
            </a:r>
            <a:endParaRPr lang="en-US" altLang="ko-KR" dirty="0" smtClean="0"/>
          </a:p>
          <a:p>
            <a:r>
              <a:rPr lang="en-US" altLang="ko-KR" dirty="0" smtClean="0"/>
              <a:t>Proof of Lemma 4</a:t>
            </a:r>
          </a:p>
          <a:p>
            <a:pPr lvl="1"/>
            <a:r>
              <a:rPr lang="en-US" altLang="ko-KR" dirty="0" smtClean="0"/>
              <a:t>This is a natural consequence of the fact that the edge weights satisfy the triangle inequality.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General Results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206500" y="2182813"/>
          <a:ext cx="2760663" cy="498475"/>
        </p:xfrm>
        <a:graphic>
          <a:graphicData uri="http://schemas.openxmlformats.org/presentationml/2006/ole">
            <p:oleObj spid="_x0000_s70658" name="Equation" r:id="rId3" imgW="1371600" imgH="228600" progId="Equation.3">
              <p:embed/>
            </p:oleObj>
          </a:graphicData>
        </a:graphic>
      </p:graphicFrame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5196114" y="2242458"/>
          <a:ext cx="357187" cy="360362"/>
        </p:xfrm>
        <a:graphic>
          <a:graphicData uri="http://schemas.openxmlformats.org/presentationml/2006/ole">
            <p:oleObj spid="_x0000_s70666" name="Equation" r:id="rId4" imgW="177480" imgH="164880" progId="Equation.3">
              <p:embed/>
            </p:oleObj>
          </a:graphicData>
        </a:graphic>
      </p:graphicFrame>
      <p:graphicFrame>
        <p:nvGraphicFramePr>
          <p:cNvPr id="70667" name="Object 11"/>
          <p:cNvGraphicFramePr>
            <a:graphicFrameLocks noChangeAspect="1"/>
          </p:cNvGraphicFramePr>
          <p:nvPr/>
        </p:nvGraphicFramePr>
        <p:xfrm>
          <a:off x="8135256" y="2224314"/>
          <a:ext cx="331787" cy="388938"/>
        </p:xfrm>
        <a:graphic>
          <a:graphicData uri="http://schemas.openxmlformats.org/presentationml/2006/ole">
            <p:oleObj spid="_x0000_s70667" name="Equation" r:id="rId5" imgW="164880" imgH="177480" progId="Equation.3">
              <p:embed/>
            </p:oleObj>
          </a:graphicData>
        </a:graphic>
      </p:graphicFrame>
      <p:graphicFrame>
        <p:nvGraphicFramePr>
          <p:cNvPr id="70668" name="Object 12"/>
          <p:cNvGraphicFramePr>
            <a:graphicFrameLocks noChangeAspect="1"/>
          </p:cNvGraphicFramePr>
          <p:nvPr/>
        </p:nvGraphicFramePr>
        <p:xfrm>
          <a:off x="1875972" y="2547258"/>
          <a:ext cx="434975" cy="415925"/>
        </p:xfrm>
        <a:graphic>
          <a:graphicData uri="http://schemas.openxmlformats.org/presentationml/2006/ole">
            <p:oleObj spid="_x0000_s70668" name="Equation" r:id="rId6" imgW="215640" imgH="190440" progId="Equation.3">
              <p:embed/>
            </p:oleObj>
          </a:graphicData>
        </a:graphic>
      </p:graphicFrame>
      <p:graphicFrame>
        <p:nvGraphicFramePr>
          <p:cNvPr id="70669" name="Object 13"/>
          <p:cNvGraphicFramePr>
            <a:graphicFrameLocks noChangeAspect="1"/>
          </p:cNvGraphicFramePr>
          <p:nvPr/>
        </p:nvGraphicFramePr>
        <p:xfrm>
          <a:off x="4630056" y="2558142"/>
          <a:ext cx="357188" cy="442913"/>
        </p:xfrm>
        <a:graphic>
          <a:graphicData uri="http://schemas.openxmlformats.org/presentationml/2006/ole">
            <p:oleObj spid="_x0000_s70669" name="Equation" r:id="rId7" imgW="177480" imgH="203040" progId="Equation.3">
              <p:embed/>
            </p:oleObj>
          </a:graphicData>
        </a:graphic>
      </p:graphicFrame>
      <p:graphicFrame>
        <p:nvGraphicFramePr>
          <p:cNvPr id="70670" name="Object 14"/>
          <p:cNvGraphicFramePr>
            <a:graphicFrameLocks noChangeAspect="1"/>
          </p:cNvGraphicFramePr>
          <p:nvPr/>
        </p:nvGraphicFramePr>
        <p:xfrm>
          <a:off x="6491514" y="2590800"/>
          <a:ext cx="357188" cy="358775"/>
        </p:xfrm>
        <a:graphic>
          <a:graphicData uri="http://schemas.openxmlformats.org/presentationml/2006/ole">
            <p:oleObj spid="_x0000_s70670" name="Equation" r:id="rId8" imgW="1774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General </a:t>
            </a: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Results – cont’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17,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19812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r>
              <a:rPr lang="en-US" sz="2400" dirty="0" smtClean="0"/>
              <a:t>: procedure  </a:t>
            </a:r>
          </a:p>
          <a:p>
            <a:r>
              <a:rPr lang="en-US" sz="2400" dirty="0" smtClean="0"/>
              <a:t>2: </a:t>
            </a:r>
          </a:p>
          <a:p>
            <a:r>
              <a:rPr lang="en-US" sz="2400" dirty="0" smtClean="0"/>
              <a:t>3: until            is not a “certificate of failure” do</a:t>
            </a:r>
            <a:endParaRPr lang="en-US" sz="2400" dirty="0" smtClean="0"/>
          </a:p>
          <a:p>
            <a:r>
              <a:rPr lang="en-US" sz="2400" dirty="0" smtClean="0"/>
              <a:t>4:     begin</a:t>
            </a:r>
            <a:endParaRPr lang="en-US" sz="2400" dirty="0" smtClean="0"/>
          </a:p>
          <a:p>
            <a:r>
              <a:rPr lang="en-US" sz="2400" dirty="0" smtClean="0"/>
              <a:t>5:     </a:t>
            </a:r>
            <a:endParaRPr lang="en-US" sz="2400" dirty="0" smtClean="0"/>
          </a:p>
          <a:p>
            <a:r>
              <a:rPr lang="en-US" sz="2400" dirty="0" smtClean="0"/>
              <a:t>6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7:      </a:t>
            </a:r>
            <a:endParaRPr lang="en-US" sz="2400" dirty="0" smtClean="0"/>
          </a:p>
          <a:p>
            <a:r>
              <a:rPr lang="en-US" sz="2400" dirty="0" smtClean="0"/>
              <a:t>8: </a:t>
            </a:r>
            <a:r>
              <a:rPr lang="en-US" sz="2400" dirty="0" smtClean="0"/>
              <a:t>    end</a:t>
            </a:r>
            <a:endParaRPr lang="en-US" sz="2400" dirty="0" smtClean="0"/>
          </a:p>
          <a:p>
            <a:r>
              <a:rPr lang="en-US" sz="2400" dirty="0" smtClean="0"/>
              <a:t>9: output </a:t>
            </a:r>
            <a:r>
              <a:rPr lang="en-US" sz="2400" dirty="0" err="1" smtClean="0"/>
              <a:t>out.test</a:t>
            </a:r>
            <a:endParaRPr lang="en-US" sz="2400" dirty="0"/>
          </a:p>
        </p:txBody>
      </p:sp>
      <p:graphicFrame>
        <p:nvGraphicFramePr>
          <p:cNvPr id="30" name="Object 11"/>
          <p:cNvGraphicFramePr>
            <a:graphicFrameLocks noChangeAspect="1"/>
          </p:cNvGraphicFramePr>
          <p:nvPr/>
        </p:nvGraphicFramePr>
        <p:xfrm>
          <a:off x="1632858" y="3482293"/>
          <a:ext cx="1074738" cy="385763"/>
        </p:xfrm>
        <a:graphic>
          <a:graphicData uri="http://schemas.openxmlformats.org/presentationml/2006/ole">
            <p:oleObj spid="_x0000_s69655" name="Equation" r:id="rId3" imgW="533160" imgH="177480" progId="Equation.3">
              <p:embed/>
            </p:oleObj>
          </a:graphicData>
        </a:graphic>
      </p:graphicFrame>
      <p:graphicFrame>
        <p:nvGraphicFramePr>
          <p:cNvPr id="31" name="Object 12"/>
          <p:cNvGraphicFramePr>
            <a:graphicFrameLocks noChangeAspect="1"/>
          </p:cNvGraphicFramePr>
          <p:nvPr/>
        </p:nvGraphicFramePr>
        <p:xfrm>
          <a:off x="1603830" y="3806370"/>
          <a:ext cx="3810000" cy="522287"/>
        </p:xfrm>
        <a:graphic>
          <a:graphicData uri="http://schemas.openxmlformats.org/presentationml/2006/ole">
            <p:oleObj spid="_x0000_s69656" name="Equation" r:id="rId4" imgW="1739880" imgH="241200" progId="Equation.3">
              <p:embed/>
            </p:oleObj>
          </a:graphicData>
        </a:graphic>
      </p:graphicFrame>
      <p:graphicFrame>
        <p:nvGraphicFramePr>
          <p:cNvPr id="32" name="Object 19"/>
          <p:cNvGraphicFramePr>
            <a:graphicFrameLocks noChangeAspect="1"/>
          </p:cNvGraphicFramePr>
          <p:nvPr/>
        </p:nvGraphicFramePr>
        <p:xfrm>
          <a:off x="2881086" y="2042886"/>
          <a:ext cx="2757714" cy="439738"/>
        </p:xfrm>
        <a:graphic>
          <a:graphicData uri="http://schemas.openxmlformats.org/presentationml/2006/ole">
            <p:oleObj spid="_x0000_s69657" name="Equation" r:id="rId5" imgW="1193760" imgH="203040" progId="Equation.3">
              <p:embed/>
            </p:oleObj>
          </a:graphicData>
        </a:graphic>
      </p:graphicFrame>
      <p:graphicFrame>
        <p:nvGraphicFramePr>
          <p:cNvPr id="33" name="Object 20"/>
          <p:cNvGraphicFramePr>
            <a:graphicFrameLocks noChangeAspect="1"/>
          </p:cNvGraphicFramePr>
          <p:nvPr/>
        </p:nvGraphicFramePr>
        <p:xfrm>
          <a:off x="1219200" y="2400979"/>
          <a:ext cx="835025" cy="385763"/>
        </p:xfrm>
        <a:graphic>
          <a:graphicData uri="http://schemas.openxmlformats.org/presentationml/2006/ole">
            <p:oleObj spid="_x0000_s69658" name="Equation" r:id="rId6" imgW="380880" imgH="177480" progId="Equation.3">
              <p:embed/>
            </p:oleObj>
          </a:graphicData>
        </a:graphic>
      </p:graphicFrame>
      <p:graphicFrame>
        <p:nvGraphicFramePr>
          <p:cNvPr id="34" name="Object 21"/>
          <p:cNvGraphicFramePr>
            <a:graphicFrameLocks noChangeAspect="1"/>
          </p:cNvGraphicFramePr>
          <p:nvPr/>
        </p:nvGraphicFramePr>
        <p:xfrm>
          <a:off x="1603830" y="4205514"/>
          <a:ext cx="3695700" cy="495300"/>
        </p:xfrm>
        <a:graphic>
          <a:graphicData uri="http://schemas.openxmlformats.org/presentationml/2006/ole">
            <p:oleObj spid="_x0000_s69659" name="Equation" r:id="rId7" imgW="1600200" imgH="228600" progId="Equation.3">
              <p:embed/>
            </p:oleObj>
          </a:graphicData>
        </a:graphic>
      </p:graphicFrame>
      <p:graphicFrame>
        <p:nvGraphicFramePr>
          <p:cNvPr id="35" name="Object 22"/>
          <p:cNvGraphicFramePr>
            <a:graphicFrameLocks noChangeAspect="1"/>
          </p:cNvGraphicFramePr>
          <p:nvPr/>
        </p:nvGraphicFramePr>
        <p:xfrm>
          <a:off x="1995714" y="2790372"/>
          <a:ext cx="1144587" cy="330200"/>
        </p:xfrm>
        <a:graphic>
          <a:graphicData uri="http://schemas.openxmlformats.org/presentationml/2006/ole">
            <p:oleObj spid="_x0000_s69660" name="Equation" r:id="rId8" imgW="49500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General Results – cont’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Theorem 5</a:t>
            </a:r>
          </a:p>
          <a:p>
            <a:pPr lvl="1"/>
            <a:r>
              <a:rPr lang="en-US" altLang="ko-KR" dirty="0" smtClean="0"/>
              <a:t>Let     denote the feasible </a:t>
            </a:r>
            <a:r>
              <a:rPr lang="en-US" altLang="ko-KR" dirty="0" err="1" smtClean="0"/>
              <a:t>subgraphs</a:t>
            </a:r>
            <a:r>
              <a:rPr lang="en-US" altLang="ko-KR" dirty="0" smtClean="0"/>
              <a:t> for an instance     of a bottleneck problem. Let      be the optimal </a:t>
            </a:r>
            <a:r>
              <a:rPr lang="en-US" altLang="ko-KR" dirty="0" err="1" smtClean="0"/>
              <a:t>subgraph</a:t>
            </a:r>
            <a:r>
              <a:rPr lang="en-US" altLang="ko-KR" dirty="0" smtClean="0"/>
              <a:t> in    , and let      be the graph output by the procedure bottleneck </a:t>
            </a:r>
            <a:br>
              <a:rPr lang="en-US" altLang="ko-KR" dirty="0" smtClean="0"/>
            </a:br>
            <a:r>
              <a:rPr lang="en-US" altLang="ko-KR" dirty="0" smtClean="0"/>
              <a:t>           .Then, the value of the approximate solution produced</a:t>
            </a:r>
          </a:p>
          <a:p>
            <a:pPr lvl="1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where               is the value of the optimal solution.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3200400" y="4191000"/>
          <a:ext cx="3003550" cy="496887"/>
        </p:xfrm>
        <a:graphic>
          <a:graphicData uri="http://schemas.openxmlformats.org/presentationml/2006/ole">
            <p:oleObj spid="_x0000_s71684" name="Equation" r:id="rId3" imgW="1422360" imgH="228600" progId="Equation.3">
              <p:embed/>
            </p:oleObj>
          </a:graphicData>
        </a:graphic>
      </p:graphicFrame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2362200" y="4742544"/>
          <a:ext cx="1287463" cy="496887"/>
        </p:xfrm>
        <a:graphic>
          <a:graphicData uri="http://schemas.openxmlformats.org/presentationml/2006/ole">
            <p:oleObj spid="_x0000_s71685" name="Equation" r:id="rId4" imgW="609480" imgH="228600" progId="Equation.3">
              <p:embed/>
            </p:oleObj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1846944" y="2133600"/>
          <a:ext cx="376237" cy="358775"/>
        </p:xfrm>
        <a:graphic>
          <a:graphicData uri="http://schemas.openxmlformats.org/presentationml/2006/ole">
            <p:oleObj spid="_x0000_s71686" name="Equation" r:id="rId5" imgW="177480" imgH="164880" progId="Equation.3">
              <p:embed/>
            </p:oleObj>
          </a:graphicData>
        </a:graphic>
      </p:graphicFrame>
      <p:graphicFrame>
        <p:nvGraphicFramePr>
          <p:cNvPr id="71687" name="Object 7"/>
          <p:cNvGraphicFramePr>
            <a:graphicFrameLocks noChangeAspect="1"/>
          </p:cNvGraphicFramePr>
          <p:nvPr/>
        </p:nvGraphicFramePr>
        <p:xfrm>
          <a:off x="2623458" y="2485572"/>
          <a:ext cx="349250" cy="385763"/>
        </p:xfrm>
        <a:graphic>
          <a:graphicData uri="http://schemas.openxmlformats.org/presentationml/2006/ole">
            <p:oleObj spid="_x0000_s71687" name="Equation" r:id="rId6" imgW="164880" imgH="177480" progId="Equation.3">
              <p:embed/>
            </p:oleObj>
          </a:graphicData>
        </a:graphic>
      </p:graphicFrame>
      <p:graphicFrame>
        <p:nvGraphicFramePr>
          <p:cNvPr id="71688" name="Object 8"/>
          <p:cNvGraphicFramePr>
            <a:graphicFrameLocks noChangeAspect="1"/>
          </p:cNvGraphicFramePr>
          <p:nvPr/>
        </p:nvGraphicFramePr>
        <p:xfrm>
          <a:off x="7496628" y="2438400"/>
          <a:ext cx="482600" cy="412750"/>
        </p:xfrm>
        <a:graphic>
          <a:graphicData uri="http://schemas.openxmlformats.org/presentationml/2006/ole">
            <p:oleObj spid="_x0000_s71688" name="Equation" r:id="rId7" imgW="228600" imgH="190440" progId="Equation.3">
              <p:embed/>
            </p:oleObj>
          </a:graphicData>
        </a:graphic>
      </p:graphicFrame>
      <p:graphicFrame>
        <p:nvGraphicFramePr>
          <p:cNvPr id="71689" name="Object 9"/>
          <p:cNvGraphicFramePr>
            <a:graphicFrameLocks noChangeAspect="1"/>
          </p:cNvGraphicFramePr>
          <p:nvPr/>
        </p:nvGraphicFramePr>
        <p:xfrm>
          <a:off x="4963884" y="2819400"/>
          <a:ext cx="374650" cy="358775"/>
        </p:xfrm>
        <a:graphic>
          <a:graphicData uri="http://schemas.openxmlformats.org/presentationml/2006/ole">
            <p:oleObj spid="_x0000_s71689" name="Equation" r:id="rId8" imgW="177480" imgH="164880" progId="Equation.3">
              <p:embed/>
            </p:oleObj>
          </a:graphicData>
        </a:graphic>
      </p:graphicFrame>
      <p:graphicFrame>
        <p:nvGraphicFramePr>
          <p:cNvPr id="71690" name="Object 10"/>
          <p:cNvGraphicFramePr>
            <a:graphicFrameLocks noChangeAspect="1"/>
          </p:cNvGraphicFramePr>
          <p:nvPr/>
        </p:nvGraphicFramePr>
        <p:xfrm>
          <a:off x="6720114" y="2761344"/>
          <a:ext cx="508000" cy="468313"/>
        </p:xfrm>
        <a:graphic>
          <a:graphicData uri="http://schemas.openxmlformats.org/presentationml/2006/ole">
            <p:oleObj spid="_x0000_s71690" name="Equation" r:id="rId9" imgW="241200" imgH="215640" progId="Equation.3">
              <p:embed/>
            </p:oleObj>
          </a:graphicData>
        </a:graphic>
      </p:graphicFrame>
      <p:graphicFrame>
        <p:nvGraphicFramePr>
          <p:cNvPr id="71691" name="Object 11"/>
          <p:cNvGraphicFramePr>
            <a:graphicFrameLocks noChangeAspect="1"/>
          </p:cNvGraphicFramePr>
          <p:nvPr/>
        </p:nvGraphicFramePr>
        <p:xfrm>
          <a:off x="1175658" y="3476172"/>
          <a:ext cx="1176338" cy="439737"/>
        </p:xfrm>
        <a:graphic>
          <a:graphicData uri="http://schemas.openxmlformats.org/presentationml/2006/ole">
            <p:oleObj spid="_x0000_s71691" name="Equation" r:id="rId10" imgW="5587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General Results – cont’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Proof of Theorem 5</a:t>
            </a:r>
          </a:p>
          <a:p>
            <a:pPr lvl="1"/>
            <a:r>
              <a:rPr lang="en-US" altLang="ko-KR" dirty="0" smtClean="0"/>
              <a:t>Suppose that the algorithm halts at some iteration   . </a:t>
            </a:r>
          </a:p>
          <a:p>
            <a:pPr lvl="1"/>
            <a:r>
              <a:rPr lang="en-US" altLang="ko-KR" dirty="0" smtClean="0"/>
              <a:t>Since for all previous iterations TEST produces a certificate of failure, it follows that</a:t>
            </a:r>
          </a:p>
          <a:p>
            <a:pPr lvl="1"/>
            <a:r>
              <a:rPr lang="en-US" altLang="ko-KR" dirty="0" smtClean="0"/>
              <a:t>However, the graph output by the procedure is a </a:t>
            </a:r>
            <a:r>
              <a:rPr lang="en-US" altLang="ko-KR" dirty="0" err="1" smtClean="0"/>
              <a:t>subgraph</a:t>
            </a:r>
            <a:r>
              <a:rPr lang="en-US" altLang="ko-KR" dirty="0" smtClean="0"/>
              <a:t> of     , and thus, by Lemma 4,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375230" y="4575630"/>
          <a:ext cx="6705600" cy="550863"/>
        </p:xfrm>
        <a:graphic>
          <a:graphicData uri="http://schemas.openxmlformats.org/presentationml/2006/ole">
            <p:oleObj spid="_x0000_s72706" name="Equation" r:id="rId3" imgW="3174840" imgH="253800" progId="Equation.3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2667000" y="2590800"/>
          <a:ext cx="179388" cy="358775"/>
        </p:xfrm>
        <a:graphic>
          <a:graphicData uri="http://schemas.openxmlformats.org/presentationml/2006/ole">
            <p:oleObj spid="_x0000_s72707" name="Equation" r:id="rId4" imgW="88560" imgH="164880" progId="Equation.3">
              <p:embed/>
            </p:oleObj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6819900" y="3276600"/>
          <a:ext cx="1871663" cy="552450"/>
        </p:xfrm>
        <a:graphic>
          <a:graphicData uri="http://schemas.openxmlformats.org/presentationml/2006/ole">
            <p:oleObj spid="_x0000_s72708" name="Equation" r:id="rId5" imgW="927000" imgH="253800" progId="Equation.3">
              <p:embed/>
            </p:oleObj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3432630" y="4071258"/>
          <a:ext cx="482598" cy="523875"/>
        </p:xfrm>
        <a:graphic>
          <a:graphicData uri="http://schemas.openxmlformats.org/presentationml/2006/ole">
            <p:oleObj spid="_x0000_s72709" name="Equation" r:id="rId6" imgW="1904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Conclusions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The Powers of Graphs technique is useful to analysis bottleneck problems.</a:t>
            </a:r>
          </a:p>
          <a:p>
            <a:r>
              <a:rPr lang="en-US" altLang="ko-KR" dirty="0" smtClean="0"/>
              <a:t>Only bottleneck problems are known to have best approximation ratio assume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914400" y="3505200"/>
          <a:ext cx="1219200" cy="417276"/>
        </p:xfrm>
        <a:graphic>
          <a:graphicData uri="http://schemas.openxmlformats.org/presentationml/2006/ole">
            <p:oleObj spid="_x0000_s73730" name="Equation" r:id="rId3" imgW="5331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Preliminaries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Minimum Dominating Set Problem</a:t>
            </a:r>
          </a:p>
          <a:p>
            <a:r>
              <a:rPr lang="en-US" altLang="ko-KR" dirty="0" smtClean="0"/>
              <a:t>Maximal Independent Set Computation</a:t>
            </a:r>
          </a:p>
          <a:p>
            <a:r>
              <a:rPr lang="en-US" altLang="ko-KR" dirty="0" smtClean="0"/>
              <a:t>Powers of Graphs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Oval 4"/>
          <p:cNvSpPr/>
          <p:nvPr/>
        </p:nvSpPr>
        <p:spPr>
          <a:xfrm>
            <a:off x="894080" y="320040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8655" y="4447309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70355" y="39277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90015" y="50707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62225" y="4031673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4"/>
            <a:endCxn id="6" idx="0"/>
          </p:cNvCxnSpPr>
          <p:nvPr/>
        </p:nvCxnSpPr>
        <p:spPr>
          <a:xfrm rot="5400000">
            <a:off x="546071" y="3918960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2"/>
            <a:endCxn id="6" idx="7"/>
          </p:cNvCxnSpPr>
          <p:nvPr/>
        </p:nvCxnSpPr>
        <p:spPr>
          <a:xfrm rot="10800000" flipV="1">
            <a:off x="976516" y="4135580"/>
            <a:ext cx="593840" cy="37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0"/>
            <a:endCxn id="7" idx="4"/>
          </p:cNvCxnSpPr>
          <p:nvPr/>
        </p:nvCxnSpPr>
        <p:spPr>
          <a:xfrm rot="5400000" flipH="1" flipV="1">
            <a:off x="1296843" y="4616912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6"/>
            <a:endCxn id="10" idx="2"/>
          </p:cNvCxnSpPr>
          <p:nvPr/>
        </p:nvCxnSpPr>
        <p:spPr>
          <a:xfrm>
            <a:off x="1931035" y="4135582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8175" y="373813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47369" y="388620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021205" y="371994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660525" y="4655127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954193" y="3235036"/>
          <a:ext cx="255482" cy="303068"/>
        </p:xfrm>
        <a:graphic>
          <a:graphicData uri="http://schemas.openxmlformats.org/presentationml/2006/ole">
            <p:oleObj spid="_x0000_s48130" name="Equation" r:id="rId3" imgW="126720" imgH="139680" progId="Equation.3">
              <p:embed/>
            </p:oleObj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43797" y="4484111"/>
          <a:ext cx="255482" cy="385330"/>
        </p:xfrm>
        <a:graphic>
          <a:graphicData uri="http://schemas.openxmlformats.org/presentationml/2006/ole">
            <p:oleObj spid="_x0000_s48131" name="Equation" r:id="rId4" imgW="126720" imgH="177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643619" y="4031673"/>
          <a:ext cx="229182" cy="303068"/>
        </p:xfrm>
        <a:graphic>
          <a:graphicData uri="http://schemas.openxmlformats.org/presentationml/2006/ole">
            <p:oleObj spid="_x0000_s48132" name="Equation" r:id="rId5" imgW="114120" imgH="1396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607310" y="4042497"/>
          <a:ext cx="281781" cy="385330"/>
        </p:xfrm>
        <a:graphic>
          <a:graphicData uri="http://schemas.openxmlformats.org/presentationml/2006/ole">
            <p:oleObj spid="_x0000_s48133" name="Equation" r:id="rId6" imgW="139680" imgH="177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465157" y="5124884"/>
          <a:ext cx="229182" cy="303068"/>
        </p:xfrm>
        <a:graphic>
          <a:graphicData uri="http://schemas.openxmlformats.org/presentationml/2006/ole">
            <p:oleObj spid="_x0000_s48134" name="Equation" r:id="rId7" imgW="114120" imgH="139680" progId="Equation.3">
              <p:embed/>
            </p:oleObj>
          </a:graphicData>
        </a:graphic>
      </p:graphicFrame>
      <p:sp>
        <p:nvSpPr>
          <p:cNvPr id="60" name="Oval 59"/>
          <p:cNvSpPr/>
          <p:nvPr/>
        </p:nvSpPr>
        <p:spPr>
          <a:xfrm>
            <a:off x="3789680" y="320040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564255" y="4447309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465955" y="39277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285615" y="50707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457825" y="4031673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0" idx="4"/>
            <a:endCxn id="61" idx="0"/>
          </p:cNvCxnSpPr>
          <p:nvPr/>
        </p:nvCxnSpPr>
        <p:spPr>
          <a:xfrm rot="5400000">
            <a:off x="3441671" y="3918960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2" idx="2"/>
            <a:endCxn id="61" idx="7"/>
          </p:cNvCxnSpPr>
          <p:nvPr/>
        </p:nvCxnSpPr>
        <p:spPr>
          <a:xfrm rot="10800000" flipV="1">
            <a:off x="3872116" y="4135580"/>
            <a:ext cx="593840" cy="37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3" idx="0"/>
            <a:endCxn id="62" idx="4"/>
          </p:cNvCxnSpPr>
          <p:nvPr/>
        </p:nvCxnSpPr>
        <p:spPr>
          <a:xfrm rot="5400000" flipH="1" flipV="1">
            <a:off x="4192443" y="4616912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6"/>
            <a:endCxn id="64" idx="2"/>
          </p:cNvCxnSpPr>
          <p:nvPr/>
        </p:nvCxnSpPr>
        <p:spPr>
          <a:xfrm>
            <a:off x="4826635" y="4135582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559175" y="368098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942969" y="388620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916805" y="371994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556125" y="4655127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73" name="Object 72"/>
          <p:cNvGraphicFramePr>
            <a:graphicFrameLocks noChangeAspect="1"/>
          </p:cNvGraphicFramePr>
          <p:nvPr/>
        </p:nvGraphicFramePr>
        <p:xfrm>
          <a:off x="3849793" y="3235036"/>
          <a:ext cx="255482" cy="303068"/>
        </p:xfrm>
        <a:graphic>
          <a:graphicData uri="http://schemas.openxmlformats.org/presentationml/2006/ole">
            <p:oleObj spid="_x0000_s48135" name="Equation" r:id="rId8" imgW="126720" imgH="139680" progId="Equation.3">
              <p:embed/>
            </p:oleObj>
          </a:graphicData>
        </a:graphic>
      </p:graphicFrame>
      <p:graphicFrame>
        <p:nvGraphicFramePr>
          <p:cNvPr id="74" name="Object 2"/>
          <p:cNvGraphicFramePr>
            <a:graphicFrameLocks noChangeAspect="1"/>
          </p:cNvGraphicFramePr>
          <p:nvPr/>
        </p:nvGraphicFramePr>
        <p:xfrm>
          <a:off x="3639397" y="4484111"/>
          <a:ext cx="255482" cy="385330"/>
        </p:xfrm>
        <a:graphic>
          <a:graphicData uri="http://schemas.openxmlformats.org/presentationml/2006/ole">
            <p:oleObj spid="_x0000_s48136" name="Equation" r:id="rId9" imgW="126720" imgH="177480" progId="Equation.3">
              <p:embed/>
            </p:oleObj>
          </a:graphicData>
        </a:graphic>
      </p:graphicFrame>
      <p:graphicFrame>
        <p:nvGraphicFramePr>
          <p:cNvPr id="75" name="Object 3"/>
          <p:cNvGraphicFramePr>
            <a:graphicFrameLocks noChangeAspect="1"/>
          </p:cNvGraphicFramePr>
          <p:nvPr/>
        </p:nvGraphicFramePr>
        <p:xfrm>
          <a:off x="4539219" y="4031673"/>
          <a:ext cx="229182" cy="303068"/>
        </p:xfrm>
        <a:graphic>
          <a:graphicData uri="http://schemas.openxmlformats.org/presentationml/2006/ole">
            <p:oleObj spid="_x0000_s48137" name="Equation" r:id="rId10" imgW="114120" imgH="139680" progId="Equation.3">
              <p:embed/>
            </p:oleObj>
          </a:graphicData>
        </a:graphic>
      </p:graphicFrame>
      <p:graphicFrame>
        <p:nvGraphicFramePr>
          <p:cNvPr id="76" name="Object 4"/>
          <p:cNvGraphicFramePr>
            <a:graphicFrameLocks noChangeAspect="1"/>
          </p:cNvGraphicFramePr>
          <p:nvPr/>
        </p:nvGraphicFramePr>
        <p:xfrm>
          <a:off x="5502910" y="4042497"/>
          <a:ext cx="281781" cy="385330"/>
        </p:xfrm>
        <a:graphic>
          <a:graphicData uri="http://schemas.openxmlformats.org/presentationml/2006/ole">
            <p:oleObj spid="_x0000_s48138" name="Equation" r:id="rId11" imgW="139680" imgH="177480" progId="Equation.3">
              <p:embed/>
            </p:oleObj>
          </a:graphicData>
        </a:graphic>
      </p:graphicFrame>
      <p:graphicFrame>
        <p:nvGraphicFramePr>
          <p:cNvPr id="77" name="Object 5"/>
          <p:cNvGraphicFramePr>
            <a:graphicFrameLocks noChangeAspect="1"/>
          </p:cNvGraphicFramePr>
          <p:nvPr/>
        </p:nvGraphicFramePr>
        <p:xfrm>
          <a:off x="4360757" y="5124884"/>
          <a:ext cx="229182" cy="303068"/>
        </p:xfrm>
        <a:graphic>
          <a:graphicData uri="http://schemas.openxmlformats.org/presentationml/2006/ole">
            <p:oleObj spid="_x0000_s48139" name="Equation" r:id="rId12" imgW="114120" imgH="139680" progId="Equation.3">
              <p:embed/>
            </p:oleObj>
          </a:graphicData>
        </a:graphic>
      </p:graphicFrame>
      <p:cxnSp>
        <p:nvCxnSpPr>
          <p:cNvPr id="78" name="Straight Connector 77"/>
          <p:cNvCxnSpPr>
            <a:stCxn id="64" idx="4"/>
            <a:endCxn id="63" idx="6"/>
          </p:cNvCxnSpPr>
          <p:nvPr/>
        </p:nvCxnSpPr>
        <p:spPr>
          <a:xfrm rot="5400000">
            <a:off x="4726594" y="4367010"/>
            <a:ext cx="831273" cy="99187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0" idx="5"/>
            <a:endCxn id="62" idx="1"/>
          </p:cNvCxnSpPr>
          <p:nvPr/>
        </p:nvCxnSpPr>
        <p:spPr>
          <a:xfrm rot="16200000" flipH="1">
            <a:off x="4091425" y="3561282"/>
            <a:ext cx="433465" cy="4212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64" idx="3"/>
          </p:cNvCxnSpPr>
          <p:nvPr/>
        </p:nvCxnSpPr>
        <p:spPr>
          <a:xfrm flipV="1">
            <a:off x="3924935" y="4386440"/>
            <a:ext cx="1585710" cy="2686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61" idx="5"/>
            <a:endCxn id="63" idx="1"/>
          </p:cNvCxnSpPr>
          <p:nvPr/>
        </p:nvCxnSpPr>
        <p:spPr>
          <a:xfrm rot="16200000" flipH="1">
            <a:off x="3940497" y="4733694"/>
            <a:ext cx="329555" cy="46632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240530" y="336665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736465" y="439535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7145" y="4759036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89680" y="491490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7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6657975" y="320040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432550" y="4447309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334250" y="39277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153910" y="50707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326120" y="4031673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32"/>
          <p:cNvCxnSpPr>
            <a:stCxn id="128" idx="3"/>
            <a:endCxn id="129" idx="0"/>
          </p:cNvCxnSpPr>
          <p:nvPr/>
        </p:nvCxnSpPr>
        <p:spPr>
          <a:xfrm rot="5400000">
            <a:off x="6215773" y="3952286"/>
            <a:ext cx="892141" cy="979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0" idx="2"/>
            <a:endCxn id="129" idx="7"/>
          </p:cNvCxnSpPr>
          <p:nvPr/>
        </p:nvCxnSpPr>
        <p:spPr>
          <a:xfrm rot="10800000" flipV="1">
            <a:off x="6740411" y="4135580"/>
            <a:ext cx="593840" cy="37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31" idx="0"/>
            <a:endCxn id="130" idx="4"/>
          </p:cNvCxnSpPr>
          <p:nvPr/>
        </p:nvCxnSpPr>
        <p:spPr>
          <a:xfrm rot="5400000" flipH="1" flipV="1">
            <a:off x="7060738" y="4616912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30" idx="6"/>
            <a:endCxn id="132" idx="2"/>
          </p:cNvCxnSpPr>
          <p:nvPr/>
        </p:nvCxnSpPr>
        <p:spPr>
          <a:xfrm>
            <a:off x="7694930" y="4135582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6397625" y="372860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6705600" y="410646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7727950" y="383976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7424420" y="4655127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141" name="Object 140"/>
          <p:cNvGraphicFramePr>
            <a:graphicFrameLocks noChangeAspect="1"/>
          </p:cNvGraphicFramePr>
          <p:nvPr/>
        </p:nvGraphicFramePr>
        <p:xfrm>
          <a:off x="6718088" y="3235036"/>
          <a:ext cx="255482" cy="303068"/>
        </p:xfrm>
        <a:graphic>
          <a:graphicData uri="http://schemas.openxmlformats.org/presentationml/2006/ole">
            <p:oleObj spid="_x0000_s48140" name="Equation" r:id="rId13" imgW="126720" imgH="139680" progId="Equation.3">
              <p:embed/>
            </p:oleObj>
          </a:graphicData>
        </a:graphic>
      </p:graphicFrame>
      <p:graphicFrame>
        <p:nvGraphicFramePr>
          <p:cNvPr id="142" name="Object 2"/>
          <p:cNvGraphicFramePr>
            <a:graphicFrameLocks noChangeAspect="1"/>
          </p:cNvGraphicFramePr>
          <p:nvPr/>
        </p:nvGraphicFramePr>
        <p:xfrm>
          <a:off x="6507692" y="4484111"/>
          <a:ext cx="255482" cy="385330"/>
        </p:xfrm>
        <a:graphic>
          <a:graphicData uri="http://schemas.openxmlformats.org/presentationml/2006/ole">
            <p:oleObj spid="_x0000_s48141" name="Equation" r:id="rId14" imgW="126720" imgH="177480" progId="Equation.3">
              <p:embed/>
            </p:oleObj>
          </a:graphicData>
        </a:graphic>
      </p:graphicFrame>
      <p:graphicFrame>
        <p:nvGraphicFramePr>
          <p:cNvPr id="143" name="Object 3"/>
          <p:cNvGraphicFramePr>
            <a:graphicFrameLocks noChangeAspect="1"/>
          </p:cNvGraphicFramePr>
          <p:nvPr/>
        </p:nvGraphicFramePr>
        <p:xfrm>
          <a:off x="7407514" y="4031673"/>
          <a:ext cx="229182" cy="303068"/>
        </p:xfrm>
        <a:graphic>
          <a:graphicData uri="http://schemas.openxmlformats.org/presentationml/2006/ole">
            <p:oleObj spid="_x0000_s48142" name="Equation" r:id="rId15" imgW="114120" imgH="139680" progId="Equation.3">
              <p:embed/>
            </p:oleObj>
          </a:graphicData>
        </a:graphic>
      </p:graphicFrame>
      <p:graphicFrame>
        <p:nvGraphicFramePr>
          <p:cNvPr id="144" name="Object 4"/>
          <p:cNvGraphicFramePr>
            <a:graphicFrameLocks noChangeAspect="1"/>
          </p:cNvGraphicFramePr>
          <p:nvPr/>
        </p:nvGraphicFramePr>
        <p:xfrm>
          <a:off x="8371205" y="4042497"/>
          <a:ext cx="281781" cy="385330"/>
        </p:xfrm>
        <a:graphic>
          <a:graphicData uri="http://schemas.openxmlformats.org/presentationml/2006/ole">
            <p:oleObj spid="_x0000_s48143" name="Equation" r:id="rId16" imgW="139680" imgH="177480" progId="Equation.3">
              <p:embed/>
            </p:oleObj>
          </a:graphicData>
        </a:graphic>
      </p:graphicFrame>
      <p:graphicFrame>
        <p:nvGraphicFramePr>
          <p:cNvPr id="145" name="Object 5"/>
          <p:cNvGraphicFramePr>
            <a:graphicFrameLocks noChangeAspect="1"/>
          </p:cNvGraphicFramePr>
          <p:nvPr/>
        </p:nvGraphicFramePr>
        <p:xfrm>
          <a:off x="7229052" y="5124884"/>
          <a:ext cx="229182" cy="303068"/>
        </p:xfrm>
        <a:graphic>
          <a:graphicData uri="http://schemas.openxmlformats.org/presentationml/2006/ole">
            <p:oleObj spid="_x0000_s48144" name="Equation" r:id="rId17" imgW="114120" imgH="139680" progId="Equation.3">
              <p:embed/>
            </p:oleObj>
          </a:graphicData>
        </a:graphic>
      </p:graphicFrame>
      <p:cxnSp>
        <p:nvCxnSpPr>
          <p:cNvPr id="146" name="Straight Connector 145"/>
          <p:cNvCxnSpPr>
            <a:stCxn id="132" idx="4"/>
            <a:endCxn id="131" idx="6"/>
          </p:cNvCxnSpPr>
          <p:nvPr/>
        </p:nvCxnSpPr>
        <p:spPr>
          <a:xfrm rot="5400000">
            <a:off x="7594889" y="4367010"/>
            <a:ext cx="831273" cy="99187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128" idx="5"/>
            <a:endCxn id="130" idx="1"/>
          </p:cNvCxnSpPr>
          <p:nvPr/>
        </p:nvCxnSpPr>
        <p:spPr>
          <a:xfrm rot="16200000" flipH="1">
            <a:off x="6959720" y="3561282"/>
            <a:ext cx="433465" cy="4212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endCxn id="132" idx="3"/>
          </p:cNvCxnSpPr>
          <p:nvPr/>
        </p:nvCxnSpPr>
        <p:spPr>
          <a:xfrm flipV="1">
            <a:off x="6793230" y="4386440"/>
            <a:ext cx="1585710" cy="2686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29" idx="5"/>
            <a:endCxn id="131" idx="1"/>
          </p:cNvCxnSpPr>
          <p:nvPr/>
        </p:nvCxnSpPr>
        <p:spPr>
          <a:xfrm rot="16200000" flipH="1">
            <a:off x="6808792" y="4733694"/>
            <a:ext cx="329555" cy="46632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7175500" y="357306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604760" y="439535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7965440" y="4759036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6657975" y="491490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7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620000" y="3409950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6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55" name="Straight Connector 154"/>
          <p:cNvCxnSpPr>
            <a:stCxn id="128" idx="6"/>
            <a:endCxn id="132" idx="1"/>
          </p:cNvCxnSpPr>
          <p:nvPr/>
        </p:nvCxnSpPr>
        <p:spPr>
          <a:xfrm>
            <a:off x="7018655" y="3408218"/>
            <a:ext cx="1360285" cy="68432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28" idx="4"/>
            <a:endCxn id="131" idx="0"/>
          </p:cNvCxnSpPr>
          <p:nvPr/>
        </p:nvCxnSpPr>
        <p:spPr>
          <a:xfrm rot="16200000" flipH="1">
            <a:off x="6358918" y="4095432"/>
            <a:ext cx="1454728" cy="49593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6953250" y="4629150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9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1058862" y="5562600"/>
          <a:ext cx="1379538" cy="441325"/>
        </p:xfrm>
        <a:graphic>
          <a:graphicData uri="http://schemas.openxmlformats.org/presentationml/2006/ole">
            <p:oleObj spid="_x0000_s48145" name="Equation" r:id="rId18" imgW="685800" imgH="203040" progId="Equation.3">
              <p:embed/>
            </p:oleObj>
          </a:graphicData>
        </a:graphic>
      </p:graphicFrame>
      <p:graphicFrame>
        <p:nvGraphicFramePr>
          <p:cNvPr id="2075" name="Object 27"/>
          <p:cNvGraphicFramePr>
            <a:graphicFrameLocks noChangeAspect="1"/>
          </p:cNvGraphicFramePr>
          <p:nvPr/>
        </p:nvGraphicFramePr>
        <p:xfrm>
          <a:off x="3835400" y="5506585"/>
          <a:ext cx="1635125" cy="496887"/>
        </p:xfrm>
        <a:graphic>
          <a:graphicData uri="http://schemas.openxmlformats.org/presentationml/2006/ole">
            <p:oleObj spid="_x0000_s48146" name="Equation" r:id="rId19" imgW="812520" imgH="228600" progId="Equation.3">
              <p:embed/>
            </p:oleObj>
          </a:graphicData>
        </a:graphic>
      </p:graphicFrame>
      <p:graphicFrame>
        <p:nvGraphicFramePr>
          <p:cNvPr id="2076" name="Object 28"/>
          <p:cNvGraphicFramePr>
            <a:graphicFrameLocks noChangeAspect="1"/>
          </p:cNvGraphicFramePr>
          <p:nvPr/>
        </p:nvGraphicFramePr>
        <p:xfrm>
          <a:off x="6642100" y="5486400"/>
          <a:ext cx="1609725" cy="496888"/>
        </p:xfrm>
        <a:graphic>
          <a:graphicData uri="http://schemas.openxmlformats.org/presentationml/2006/ole">
            <p:oleObj spid="_x0000_s48147" name="Equation" r:id="rId20" imgW="799920" imgH="228600" progId="Equation.3">
              <p:embed/>
            </p:oleObj>
          </a:graphicData>
        </a:graphic>
      </p:graphicFrame>
      <p:cxnSp>
        <p:nvCxnSpPr>
          <p:cNvPr id="170" name="Straight Connector 169"/>
          <p:cNvCxnSpPr>
            <a:stCxn id="7" idx="1"/>
            <a:endCxn id="5" idx="5"/>
          </p:cNvCxnSpPr>
          <p:nvPr/>
        </p:nvCxnSpPr>
        <p:spPr>
          <a:xfrm rot="16200000" flipV="1">
            <a:off x="1195826" y="3561282"/>
            <a:ext cx="433464" cy="42123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077" name="Object 29"/>
          <p:cNvGraphicFramePr>
            <a:graphicFrameLocks noChangeAspect="1"/>
          </p:cNvGraphicFramePr>
          <p:nvPr/>
        </p:nvGraphicFramePr>
        <p:xfrm>
          <a:off x="1375228" y="3533775"/>
          <a:ext cx="306388" cy="276225"/>
        </p:xfrm>
        <a:graphic>
          <a:graphicData uri="http://schemas.openxmlformats.org/presentationml/2006/ole">
            <p:oleObj spid="_x0000_s48148" name="Equation" r:id="rId21" imgW="15228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The K-Center Problem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Definition</a:t>
            </a:r>
          </a:p>
          <a:p>
            <a:pPr lvl="1"/>
            <a:r>
              <a:rPr lang="en-US" altLang="ko-KR" dirty="0" smtClean="0"/>
              <a:t>On the complete graph of shortest path distances between each pair of nodes  </a:t>
            </a:r>
          </a:p>
          <a:p>
            <a:pPr lvl="1"/>
            <a:r>
              <a:rPr lang="en-US" altLang="ko-KR" dirty="0" smtClean="0"/>
              <a:t>Let      be the shortest path distance between node    and node   .</a:t>
            </a:r>
          </a:p>
          <a:p>
            <a:pPr lvl="1"/>
            <a:r>
              <a:rPr lang="en-US" altLang="ko-KR" dirty="0" smtClean="0"/>
              <a:t>The problem is to find a subset of the nodes   , with          , so that the </a:t>
            </a:r>
            <a:r>
              <a:rPr lang="en-US" altLang="ko-KR" b="1" dirty="0" smtClean="0"/>
              <a:t>longest distance </a:t>
            </a:r>
            <a:r>
              <a:rPr lang="en-US" altLang="ko-KR" dirty="0" smtClean="0"/>
              <a:t>of a node from the nearest node in    is minimized.</a:t>
            </a:r>
          </a:p>
          <a:p>
            <a:r>
              <a:rPr lang="en-US" altLang="ko-KR" dirty="0" smtClean="0"/>
              <a:t>This problem is shown to be NP-hard in 1979.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810656" y="2935512"/>
          <a:ext cx="512762" cy="523875"/>
        </p:xfrm>
        <a:graphic>
          <a:graphicData uri="http://schemas.openxmlformats.org/presentationml/2006/ole">
            <p:oleObj spid="_x0000_s40962" name="Equation" r:id="rId3" imgW="253800" imgH="24120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7081156" y="2606675"/>
          <a:ext cx="1435100" cy="441325"/>
        </p:xfrm>
        <a:graphic>
          <a:graphicData uri="http://schemas.openxmlformats.org/presentationml/2006/ole">
            <p:oleObj spid="_x0000_s40963" name="Equation" r:id="rId4" imgW="711000" imgH="203040" progId="Equation.3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2100942" y="3399972"/>
          <a:ext cx="179387" cy="357188"/>
        </p:xfrm>
        <a:graphic>
          <a:graphicData uri="http://schemas.openxmlformats.org/presentationml/2006/ole">
            <p:oleObj spid="_x0000_s40964" name="Equation" r:id="rId5" imgW="88560" imgH="164880" progId="Equation.3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3900714" y="3352800"/>
          <a:ext cx="255587" cy="412750"/>
        </p:xfrm>
        <a:graphic>
          <a:graphicData uri="http://schemas.openxmlformats.org/presentationml/2006/ole">
            <p:oleObj spid="_x0000_s40965" name="Equation" r:id="rId6" imgW="126720" imgH="190440" progId="Equation.3">
              <p:embed/>
            </p:oleObj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8138886" y="3780972"/>
          <a:ext cx="280988" cy="385763"/>
        </p:xfrm>
        <a:graphic>
          <a:graphicData uri="http://schemas.openxmlformats.org/presentationml/2006/ole">
            <p:oleObj spid="_x0000_s40967" name="Equation" r:id="rId7" imgW="139680" imgH="177480" progId="Equation.3">
              <p:embed/>
            </p:oleObj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2028372" y="4147458"/>
          <a:ext cx="893762" cy="441325"/>
        </p:xfrm>
        <a:graphic>
          <a:graphicData uri="http://schemas.openxmlformats.org/presentationml/2006/ole">
            <p:oleObj spid="_x0000_s40968" name="Equation" r:id="rId8" imgW="444240" imgH="203040" progId="Equation.3">
              <p:embed/>
            </p:oleObj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6005286" y="4492170"/>
          <a:ext cx="280987" cy="385763"/>
        </p:xfrm>
        <a:graphic>
          <a:graphicData uri="http://schemas.openxmlformats.org/presentationml/2006/ole">
            <p:oleObj spid="_x0000_s40969" name="Equation" r:id="rId9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Best Approximation Ratio </a:t>
            </a:r>
            <a:r>
              <a:rPr lang="en-US" altLang="ko-KR" sz="3300" dirty="0" smtClean="0"/>
              <a:t>Result </a:t>
            </a:r>
            <a:br>
              <a:rPr lang="en-US" altLang="ko-KR" sz="3300" dirty="0" smtClean="0"/>
            </a:br>
            <a:r>
              <a:rPr lang="en-US" altLang="ko-KR" sz="3300" dirty="0" smtClean="0"/>
              <a:t>for The K-Center Problem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Lemma 1</a:t>
            </a:r>
          </a:p>
          <a:p>
            <a:pPr lvl="1"/>
            <a:r>
              <a:rPr lang="en-US" altLang="ko-KR" dirty="0" smtClean="0"/>
              <a:t>The problem of approximating the   -center problem with triangle in equality satisfied within a factor of (2-   ), is NP-complete for any         .</a:t>
            </a:r>
          </a:p>
          <a:p>
            <a:r>
              <a:rPr lang="en-US" altLang="ko-KR" dirty="0" smtClean="0"/>
              <a:t>Proof of Lemma 1</a:t>
            </a:r>
          </a:p>
          <a:p>
            <a:pPr lvl="1"/>
            <a:r>
              <a:rPr lang="en-US" altLang="ko-KR" dirty="0" smtClean="0"/>
              <a:t>This proof is by reduction from the dominating set problem.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4419600" y="2971800"/>
          <a:ext cx="321157" cy="381000"/>
        </p:xfrm>
        <a:graphic>
          <a:graphicData uri="http://schemas.openxmlformats.org/presentationml/2006/ole">
            <p:oleObj spid="_x0000_s67586" name="Equation" r:id="rId3" imgW="126720" imgH="13968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905000" y="3276600"/>
          <a:ext cx="898525" cy="484188"/>
        </p:xfrm>
        <a:graphic>
          <a:graphicData uri="http://schemas.openxmlformats.org/presentationml/2006/ole">
            <p:oleObj spid="_x0000_s67587" name="Equation" r:id="rId4" imgW="355320" imgH="17748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6535056" y="2162628"/>
          <a:ext cx="320675" cy="484188"/>
        </p:xfrm>
        <a:graphic>
          <a:graphicData uri="http://schemas.openxmlformats.org/presentationml/2006/ole">
            <p:oleObj spid="_x0000_s67588" name="Equation" r:id="rId5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Best Approximation Ratio </a:t>
            </a:r>
            <a:r>
              <a:rPr lang="en-US" altLang="ko-KR" sz="3300" dirty="0" smtClean="0"/>
              <a:t>Result </a:t>
            </a:r>
            <a:br>
              <a:rPr lang="en-US" altLang="ko-KR" sz="3300" dirty="0" smtClean="0"/>
            </a:br>
            <a:r>
              <a:rPr lang="en-US" altLang="ko-KR" sz="3300" dirty="0" smtClean="0"/>
              <a:t>for The K-Center Problem – cont’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Construct a complete graph from an original graph with following weights, satisfying the triangle inequality.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3124200" y="3048000"/>
          <a:ext cx="2438400" cy="1006161"/>
        </p:xfrm>
        <a:graphic>
          <a:graphicData uri="http://schemas.openxmlformats.org/presentationml/2006/ole">
            <p:oleObj spid="_x0000_s68610" name="수식" r:id="rId3" imgW="1193760" imgH="457200" progId="Equation.3">
              <p:embed/>
            </p:oleObj>
          </a:graphicData>
        </a:graphic>
      </p:graphicFrame>
      <p:sp>
        <p:nvSpPr>
          <p:cNvPr id="6" name="Oval 4"/>
          <p:cNvSpPr/>
          <p:nvPr/>
        </p:nvSpPr>
        <p:spPr>
          <a:xfrm>
            <a:off x="1307861" y="351212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5"/>
          <p:cNvSpPr/>
          <p:nvPr/>
        </p:nvSpPr>
        <p:spPr>
          <a:xfrm>
            <a:off x="1082436" y="4759036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6"/>
          <p:cNvSpPr/>
          <p:nvPr/>
        </p:nvSpPr>
        <p:spPr>
          <a:xfrm>
            <a:off x="1984136" y="4239491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03796" y="5382491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76006" y="434340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2"/>
          <p:cNvCxnSpPr>
            <a:stCxn id="6" idx="4"/>
            <a:endCxn id="7" idx="0"/>
          </p:cNvCxnSpPr>
          <p:nvPr/>
        </p:nvCxnSpPr>
        <p:spPr>
          <a:xfrm rot="5400000">
            <a:off x="959852" y="4230687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7"/>
          <p:cNvCxnSpPr>
            <a:stCxn id="8" idx="2"/>
            <a:endCxn id="7" idx="7"/>
          </p:cNvCxnSpPr>
          <p:nvPr/>
        </p:nvCxnSpPr>
        <p:spPr>
          <a:xfrm rot="10800000" flipV="1">
            <a:off x="1390297" y="4447307"/>
            <a:ext cx="593840" cy="37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8"/>
          <p:cNvCxnSpPr>
            <a:stCxn id="9" idx="0"/>
            <a:endCxn id="8" idx="4"/>
          </p:cNvCxnSpPr>
          <p:nvPr/>
        </p:nvCxnSpPr>
        <p:spPr>
          <a:xfrm rot="5400000" flipH="1" flipV="1">
            <a:off x="1710624" y="4928639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9"/>
          <p:cNvCxnSpPr>
            <a:stCxn id="8" idx="6"/>
            <a:endCxn id="10" idx="2"/>
          </p:cNvCxnSpPr>
          <p:nvPr/>
        </p:nvCxnSpPr>
        <p:spPr>
          <a:xfrm>
            <a:off x="2344816" y="4447309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51956" y="4049857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90178" y="4270497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34986" y="4031672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74306" y="4966854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19" name="Object 31"/>
          <p:cNvGraphicFramePr>
            <a:graphicFrameLocks noChangeAspect="1"/>
          </p:cNvGraphicFramePr>
          <p:nvPr/>
        </p:nvGraphicFramePr>
        <p:xfrm>
          <a:off x="1367974" y="3546763"/>
          <a:ext cx="255482" cy="303068"/>
        </p:xfrm>
        <a:graphic>
          <a:graphicData uri="http://schemas.openxmlformats.org/presentationml/2006/ole">
            <p:oleObj spid="_x0000_s68611" name="Equation" r:id="rId4" imgW="126720" imgH="1396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157578" y="4795838"/>
          <a:ext cx="255482" cy="385330"/>
        </p:xfrm>
        <a:graphic>
          <a:graphicData uri="http://schemas.openxmlformats.org/presentationml/2006/ole">
            <p:oleObj spid="_x0000_s68612" name="Equation" r:id="rId5" imgW="126720" imgH="177480" progId="Equation.3">
              <p:embed/>
            </p:oleObj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2057400" y="4343400"/>
          <a:ext cx="229182" cy="303068"/>
        </p:xfrm>
        <a:graphic>
          <a:graphicData uri="http://schemas.openxmlformats.org/presentationml/2006/ole">
            <p:oleObj spid="_x0000_s68613" name="Equation" r:id="rId6" imgW="114120" imgH="13968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3021091" y="4354224"/>
          <a:ext cx="281781" cy="385330"/>
        </p:xfrm>
        <a:graphic>
          <a:graphicData uri="http://schemas.openxmlformats.org/presentationml/2006/ole">
            <p:oleObj spid="_x0000_s68614" name="Equation" r:id="rId7" imgW="139680" imgH="177480" progId="Equation.3">
              <p:embed/>
            </p:oleObj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1878938" y="5436611"/>
          <a:ext cx="229182" cy="303068"/>
        </p:xfrm>
        <a:graphic>
          <a:graphicData uri="http://schemas.openxmlformats.org/presentationml/2006/ole">
            <p:oleObj spid="_x0000_s68615" name="Equation" r:id="rId8" imgW="1141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Bottleneck Problems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79" name="내용 개체 틀 2"/>
          <p:cNvSpPr>
            <a:spLocks noGrp="1"/>
          </p:cNvSpPr>
          <p:nvPr>
            <p:ph idx="1"/>
          </p:nvPr>
        </p:nvSpPr>
        <p:spPr>
          <a:xfrm>
            <a:off x="503238" y="1679575"/>
            <a:ext cx="8183562" cy="4187825"/>
          </a:xfrm>
        </p:spPr>
        <p:txBody>
          <a:bodyPr/>
          <a:lstStyle/>
          <a:p>
            <a:r>
              <a:rPr lang="en-US" altLang="ko-KR" dirty="0" smtClean="0"/>
              <a:t>Bottleneck problems are… </a:t>
            </a:r>
          </a:p>
          <a:p>
            <a:pPr lvl="1"/>
            <a:r>
              <a:rPr lang="en-US" altLang="ko-KR" dirty="0" smtClean="0"/>
              <a:t>a set of problems in which the value of an </a:t>
            </a:r>
            <a:r>
              <a:rPr lang="en-US" altLang="ko-KR" dirty="0" smtClean="0">
                <a:solidFill>
                  <a:srgbClr val="FF0000"/>
                </a:solidFill>
              </a:rPr>
              <a:t>optimal solution is always one of the edges weights (maximum) </a:t>
            </a:r>
            <a:r>
              <a:rPr lang="en-US" altLang="ko-KR" dirty="0" smtClean="0"/>
              <a:t>in the original specification of the instance of the problem. </a:t>
            </a:r>
          </a:p>
          <a:p>
            <a:pPr lvl="1"/>
            <a:r>
              <a:rPr lang="en-US" altLang="ko-KR" dirty="0" smtClean="0"/>
              <a:t>Suppose each edge has a weight from </a:t>
            </a:r>
            <a:br>
              <a:rPr lang="en-US" altLang="ko-KR" dirty="0" smtClean="0"/>
            </a:br>
            <a:r>
              <a:rPr lang="en-US" altLang="ko-KR" dirty="0" smtClean="0"/>
              <a:t>                     , where         .</a:t>
            </a:r>
          </a:p>
          <a:p>
            <a:pPr lvl="1"/>
            <a:r>
              <a:rPr lang="en-US" altLang="ko-KR" dirty="0" smtClean="0"/>
              <a:t>If               is an arbitrary </a:t>
            </a:r>
            <a:r>
              <a:rPr lang="en-US" altLang="ko-KR" dirty="0" err="1" smtClean="0"/>
              <a:t>subgraph</a:t>
            </a:r>
            <a:r>
              <a:rPr lang="en-US" altLang="ko-KR" dirty="0" smtClean="0"/>
              <a:t> of    , let   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1251858" y="4004583"/>
          <a:ext cx="2235200" cy="523875"/>
        </p:xfrm>
        <a:graphic>
          <a:graphicData uri="http://schemas.openxmlformats.org/presentationml/2006/ole">
            <p:oleObj spid="_x0000_s41993" name="Equation" r:id="rId3" imgW="1104840" imgH="241200" progId="Equation.3">
              <p:embed/>
            </p:oleObj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4715330" y="4053114"/>
          <a:ext cx="950913" cy="496888"/>
        </p:xfrm>
        <a:graphic>
          <a:graphicData uri="http://schemas.openxmlformats.org/presentationml/2006/ole">
            <p:oleObj spid="_x0000_s41994" name="Equation" r:id="rId4" imgW="469800" imgH="228600" progId="Equation.3">
              <p:embed/>
            </p:oleObj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3320142" y="4953000"/>
          <a:ext cx="2389187" cy="635000"/>
        </p:xfrm>
        <a:graphic>
          <a:graphicData uri="http://schemas.openxmlformats.org/presentationml/2006/ole">
            <p:oleObj spid="_x0000_s41995" name="Equation" r:id="rId5" imgW="1180800" imgH="291960" progId="Equation.3">
              <p:embed/>
            </p:oleObj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1553028" y="4481286"/>
          <a:ext cx="1438275" cy="441325"/>
        </p:xfrm>
        <a:graphic>
          <a:graphicData uri="http://schemas.openxmlformats.org/presentationml/2006/ole">
            <p:oleObj spid="_x0000_s41996" name="Equation" r:id="rId6" imgW="711000" imgH="203040" progId="Equation.3">
              <p:embed/>
            </p:oleObj>
          </a:graphicData>
        </a:graphic>
      </p:graphicFrame>
      <p:graphicFrame>
        <p:nvGraphicFramePr>
          <p:cNvPr id="41997" name="Object 13"/>
          <p:cNvGraphicFramePr>
            <a:graphicFrameLocks noChangeAspect="1"/>
          </p:cNvGraphicFramePr>
          <p:nvPr/>
        </p:nvGraphicFramePr>
        <p:xfrm>
          <a:off x="7315200" y="4495800"/>
          <a:ext cx="334963" cy="387350"/>
        </p:xfrm>
        <a:graphic>
          <a:graphicData uri="http://schemas.openxmlformats.org/presentationml/2006/ole">
            <p:oleObj spid="_x0000_s41997" name="Equation" r:id="rId7" imgW="1648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K-Center Problem is a Bottleneck Problem?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70305" y="2283113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44880" y="3530022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46580" y="301047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66240" y="415347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38450" y="3114386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6" idx="4"/>
            <a:endCxn id="7" idx="0"/>
          </p:cNvCxnSpPr>
          <p:nvPr/>
        </p:nvCxnSpPr>
        <p:spPr>
          <a:xfrm rot="5400000">
            <a:off x="822296" y="3001673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2"/>
            <a:endCxn id="7" idx="7"/>
          </p:cNvCxnSpPr>
          <p:nvPr/>
        </p:nvCxnSpPr>
        <p:spPr>
          <a:xfrm rot="10800000" flipV="1">
            <a:off x="1252741" y="3218293"/>
            <a:ext cx="593840" cy="37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8" idx="4"/>
          </p:cNvCxnSpPr>
          <p:nvPr/>
        </p:nvCxnSpPr>
        <p:spPr>
          <a:xfrm rot="5400000" flipH="1" flipV="1">
            <a:off x="1573068" y="3699625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6"/>
            <a:endCxn id="10" idx="2"/>
          </p:cNvCxnSpPr>
          <p:nvPr/>
        </p:nvCxnSpPr>
        <p:spPr>
          <a:xfrm>
            <a:off x="2207260" y="3218295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4400" y="2820843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23594" y="2968913"/>
            <a:ext cx="288036" cy="367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97430" y="2802658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16430" y="3640858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230418" y="2317749"/>
          <a:ext cx="255482" cy="303068"/>
        </p:xfrm>
        <a:graphic>
          <a:graphicData uri="http://schemas.openxmlformats.org/presentationml/2006/ole">
            <p:oleObj spid="_x0000_s43010" name="Equation" r:id="rId3" imgW="126720" imgH="1396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020022" y="3566824"/>
          <a:ext cx="255482" cy="385330"/>
        </p:xfrm>
        <a:graphic>
          <a:graphicData uri="http://schemas.openxmlformats.org/presentationml/2006/ole">
            <p:oleObj spid="_x0000_s43011" name="Equation" r:id="rId4" imgW="126720" imgH="177480" progId="Equation.3">
              <p:embed/>
            </p:oleObj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1919844" y="3114386"/>
          <a:ext cx="229182" cy="303068"/>
        </p:xfrm>
        <a:graphic>
          <a:graphicData uri="http://schemas.openxmlformats.org/presentationml/2006/ole">
            <p:oleObj spid="_x0000_s43012" name="Equation" r:id="rId5" imgW="114120" imgH="13968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883535" y="3125210"/>
          <a:ext cx="281781" cy="385330"/>
        </p:xfrm>
        <a:graphic>
          <a:graphicData uri="http://schemas.openxmlformats.org/presentationml/2006/ole">
            <p:oleObj spid="_x0000_s43013" name="Equation" r:id="rId6" imgW="139680" imgH="177480" progId="Equation.3">
              <p:embed/>
            </p:oleObj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1741382" y="4207597"/>
          <a:ext cx="229182" cy="303068"/>
        </p:xfrm>
        <a:graphic>
          <a:graphicData uri="http://schemas.openxmlformats.org/presentationml/2006/ole">
            <p:oleObj spid="_x0000_s43014" name="Equation" r:id="rId7" imgW="114120" imgH="139680" progId="Equation.3">
              <p:embed/>
            </p:oleObj>
          </a:graphicData>
        </a:graphic>
      </p:graphicFrame>
      <p:cxnSp>
        <p:nvCxnSpPr>
          <p:cNvPr id="27" name="Straight Connector 26"/>
          <p:cNvCxnSpPr>
            <a:stCxn id="7" idx="5"/>
            <a:endCxn id="9" idx="1"/>
          </p:cNvCxnSpPr>
          <p:nvPr/>
        </p:nvCxnSpPr>
        <p:spPr>
          <a:xfrm rot="16200000" flipH="1">
            <a:off x="1321123" y="3816407"/>
            <a:ext cx="329555" cy="466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65314" y="4010974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1" name="Straight Connector 30"/>
          <p:cNvCxnSpPr>
            <a:stCxn id="9" idx="6"/>
            <a:endCxn id="10" idx="3"/>
          </p:cNvCxnSpPr>
          <p:nvPr/>
        </p:nvCxnSpPr>
        <p:spPr>
          <a:xfrm flipV="1">
            <a:off x="2026920" y="3469154"/>
            <a:ext cx="864350" cy="8921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56180" y="3807772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1676400" y="4795837"/>
          <a:ext cx="711200" cy="385763"/>
        </p:xfrm>
        <a:graphic>
          <a:graphicData uri="http://schemas.openxmlformats.org/presentationml/2006/ole">
            <p:oleObj spid="_x0000_s43017" name="Equation" r:id="rId8" imgW="355320" imgH="177480" progId="Equation.3">
              <p:embed/>
            </p:oleObj>
          </a:graphicData>
        </a:graphic>
      </p:graphicFrame>
      <p:sp>
        <p:nvSpPr>
          <p:cNvPr id="37" name="Oval 36"/>
          <p:cNvSpPr/>
          <p:nvPr/>
        </p:nvSpPr>
        <p:spPr>
          <a:xfrm>
            <a:off x="3913505" y="2283113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688080" y="3530022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89780" y="3010477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409440" y="415347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581650" y="3114386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stCxn id="37" idx="4"/>
            <a:endCxn id="38" idx="0"/>
          </p:cNvCxnSpPr>
          <p:nvPr/>
        </p:nvCxnSpPr>
        <p:spPr>
          <a:xfrm rot="5400000">
            <a:off x="3565496" y="3001673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0" idx="0"/>
            <a:endCxn id="39" idx="4"/>
          </p:cNvCxnSpPr>
          <p:nvPr/>
        </p:nvCxnSpPr>
        <p:spPr>
          <a:xfrm rot="5400000" flipH="1" flipV="1">
            <a:off x="4316268" y="3699625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9" idx="6"/>
            <a:endCxn id="41" idx="2"/>
          </p:cNvCxnSpPr>
          <p:nvPr/>
        </p:nvCxnSpPr>
        <p:spPr>
          <a:xfrm>
            <a:off x="4950460" y="3218295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657600" y="2820843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040630" y="2802658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3973618" y="2317749"/>
          <a:ext cx="255482" cy="303068"/>
        </p:xfrm>
        <a:graphic>
          <a:graphicData uri="http://schemas.openxmlformats.org/presentationml/2006/ole">
            <p:oleObj spid="_x0000_s43018" name="Equation" r:id="rId9" imgW="126720" imgH="139680" progId="Equation.3">
              <p:embed/>
            </p:oleObj>
          </a:graphicData>
        </a:graphic>
      </p:graphicFrame>
      <p:graphicFrame>
        <p:nvGraphicFramePr>
          <p:cNvPr id="51" name="Object 2"/>
          <p:cNvGraphicFramePr>
            <a:graphicFrameLocks noChangeAspect="1"/>
          </p:cNvGraphicFramePr>
          <p:nvPr/>
        </p:nvGraphicFramePr>
        <p:xfrm>
          <a:off x="3763222" y="3566824"/>
          <a:ext cx="255482" cy="385330"/>
        </p:xfrm>
        <a:graphic>
          <a:graphicData uri="http://schemas.openxmlformats.org/presentationml/2006/ole">
            <p:oleObj spid="_x0000_s43019" name="Equation" r:id="rId10" imgW="126720" imgH="177480" progId="Equation.3">
              <p:embed/>
            </p:oleObj>
          </a:graphicData>
        </a:graphic>
      </p:graphicFrame>
      <p:graphicFrame>
        <p:nvGraphicFramePr>
          <p:cNvPr id="52" name="Object 3"/>
          <p:cNvGraphicFramePr>
            <a:graphicFrameLocks noChangeAspect="1"/>
          </p:cNvGraphicFramePr>
          <p:nvPr/>
        </p:nvGraphicFramePr>
        <p:xfrm>
          <a:off x="4663044" y="3114386"/>
          <a:ext cx="229182" cy="303068"/>
        </p:xfrm>
        <a:graphic>
          <a:graphicData uri="http://schemas.openxmlformats.org/presentationml/2006/ole">
            <p:oleObj spid="_x0000_s43020" name="Equation" r:id="rId11" imgW="114120" imgH="139680" progId="Equation.3">
              <p:embed/>
            </p:oleObj>
          </a:graphicData>
        </a:graphic>
      </p:graphicFrame>
      <p:graphicFrame>
        <p:nvGraphicFramePr>
          <p:cNvPr id="53" name="Object 4"/>
          <p:cNvGraphicFramePr>
            <a:graphicFrameLocks noChangeAspect="1"/>
          </p:cNvGraphicFramePr>
          <p:nvPr/>
        </p:nvGraphicFramePr>
        <p:xfrm>
          <a:off x="5626735" y="3125210"/>
          <a:ext cx="281781" cy="385330"/>
        </p:xfrm>
        <a:graphic>
          <a:graphicData uri="http://schemas.openxmlformats.org/presentationml/2006/ole">
            <p:oleObj spid="_x0000_s43021" name="Equation" r:id="rId12" imgW="139680" imgH="177480" progId="Equation.3">
              <p:embed/>
            </p:oleObj>
          </a:graphicData>
        </a:graphic>
      </p:graphicFrame>
      <p:graphicFrame>
        <p:nvGraphicFramePr>
          <p:cNvPr id="54" name="Object 5"/>
          <p:cNvGraphicFramePr>
            <a:graphicFrameLocks noChangeAspect="1"/>
          </p:cNvGraphicFramePr>
          <p:nvPr/>
        </p:nvGraphicFramePr>
        <p:xfrm>
          <a:off x="4484582" y="4207597"/>
          <a:ext cx="229182" cy="303068"/>
        </p:xfrm>
        <a:graphic>
          <a:graphicData uri="http://schemas.openxmlformats.org/presentationml/2006/ole">
            <p:oleObj spid="_x0000_s43022" name="Equation" r:id="rId13" imgW="114120" imgH="139680" progId="Equation.3">
              <p:embed/>
            </p:oleObj>
          </a:graphicData>
        </a:graphic>
      </p:graphicFrame>
      <p:sp>
        <p:nvSpPr>
          <p:cNvPr id="60" name="Oval 59"/>
          <p:cNvSpPr/>
          <p:nvPr/>
        </p:nvSpPr>
        <p:spPr>
          <a:xfrm>
            <a:off x="6581775" y="2283113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356350" y="3530022"/>
            <a:ext cx="360680" cy="41563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258050" y="301047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077710" y="415347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8249920" y="3114386"/>
            <a:ext cx="360680" cy="41563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0" idx="4"/>
            <a:endCxn id="61" idx="0"/>
          </p:cNvCxnSpPr>
          <p:nvPr/>
        </p:nvCxnSpPr>
        <p:spPr>
          <a:xfrm rot="5400000">
            <a:off x="6233766" y="3001673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6"/>
            <a:endCxn id="64" idx="2"/>
          </p:cNvCxnSpPr>
          <p:nvPr/>
        </p:nvCxnSpPr>
        <p:spPr>
          <a:xfrm>
            <a:off x="7618730" y="3218295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325870" y="2820843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708900" y="2802658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73" name="Object 72"/>
          <p:cNvGraphicFramePr>
            <a:graphicFrameLocks noChangeAspect="1"/>
          </p:cNvGraphicFramePr>
          <p:nvPr/>
        </p:nvGraphicFramePr>
        <p:xfrm>
          <a:off x="6641888" y="2317749"/>
          <a:ext cx="255482" cy="303068"/>
        </p:xfrm>
        <a:graphic>
          <a:graphicData uri="http://schemas.openxmlformats.org/presentationml/2006/ole">
            <p:oleObj spid="_x0000_s43024" name="Equation" r:id="rId14" imgW="126720" imgH="139680" progId="Equation.3">
              <p:embed/>
            </p:oleObj>
          </a:graphicData>
        </a:graphic>
      </p:graphicFrame>
      <p:graphicFrame>
        <p:nvGraphicFramePr>
          <p:cNvPr id="74" name="Object 2"/>
          <p:cNvGraphicFramePr>
            <a:graphicFrameLocks noChangeAspect="1"/>
          </p:cNvGraphicFramePr>
          <p:nvPr/>
        </p:nvGraphicFramePr>
        <p:xfrm>
          <a:off x="6431492" y="3566824"/>
          <a:ext cx="255482" cy="385330"/>
        </p:xfrm>
        <a:graphic>
          <a:graphicData uri="http://schemas.openxmlformats.org/presentationml/2006/ole">
            <p:oleObj spid="_x0000_s43025" name="Equation" r:id="rId15" imgW="126720" imgH="177480" progId="Equation.3">
              <p:embed/>
            </p:oleObj>
          </a:graphicData>
        </a:graphic>
      </p:graphicFrame>
      <p:graphicFrame>
        <p:nvGraphicFramePr>
          <p:cNvPr id="75" name="Object 3"/>
          <p:cNvGraphicFramePr>
            <a:graphicFrameLocks noChangeAspect="1"/>
          </p:cNvGraphicFramePr>
          <p:nvPr/>
        </p:nvGraphicFramePr>
        <p:xfrm>
          <a:off x="7331314" y="3114386"/>
          <a:ext cx="229182" cy="303068"/>
        </p:xfrm>
        <a:graphic>
          <a:graphicData uri="http://schemas.openxmlformats.org/presentationml/2006/ole">
            <p:oleObj spid="_x0000_s43026" name="Equation" r:id="rId16" imgW="114120" imgH="139680" progId="Equation.3">
              <p:embed/>
            </p:oleObj>
          </a:graphicData>
        </a:graphic>
      </p:graphicFrame>
      <p:graphicFrame>
        <p:nvGraphicFramePr>
          <p:cNvPr id="76" name="Object 4"/>
          <p:cNvGraphicFramePr>
            <a:graphicFrameLocks noChangeAspect="1"/>
          </p:cNvGraphicFramePr>
          <p:nvPr/>
        </p:nvGraphicFramePr>
        <p:xfrm>
          <a:off x="8295005" y="3125210"/>
          <a:ext cx="281781" cy="385330"/>
        </p:xfrm>
        <a:graphic>
          <a:graphicData uri="http://schemas.openxmlformats.org/presentationml/2006/ole">
            <p:oleObj spid="_x0000_s43027" name="Equation" r:id="rId17" imgW="139680" imgH="177480" progId="Equation.3">
              <p:embed/>
            </p:oleObj>
          </a:graphicData>
        </a:graphic>
      </p:graphicFrame>
      <p:graphicFrame>
        <p:nvGraphicFramePr>
          <p:cNvPr id="77" name="Object 5"/>
          <p:cNvGraphicFramePr>
            <a:graphicFrameLocks noChangeAspect="1"/>
          </p:cNvGraphicFramePr>
          <p:nvPr/>
        </p:nvGraphicFramePr>
        <p:xfrm>
          <a:off x="7152852" y="4207597"/>
          <a:ext cx="229182" cy="303068"/>
        </p:xfrm>
        <a:graphic>
          <a:graphicData uri="http://schemas.openxmlformats.org/presentationml/2006/ole">
            <p:oleObj spid="_x0000_s43028" name="Equation" r:id="rId18" imgW="114120" imgH="139680" progId="Equation.3">
              <p:embed/>
            </p:oleObj>
          </a:graphicData>
        </a:graphic>
      </p:graphicFrame>
      <p:cxnSp>
        <p:nvCxnSpPr>
          <p:cNvPr id="78" name="Straight Connector 77"/>
          <p:cNvCxnSpPr>
            <a:stCxn id="61" idx="5"/>
            <a:endCxn id="63" idx="1"/>
          </p:cNvCxnSpPr>
          <p:nvPr/>
        </p:nvCxnSpPr>
        <p:spPr>
          <a:xfrm rot="16200000" flipH="1">
            <a:off x="6732593" y="3816407"/>
            <a:ext cx="329555" cy="466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576784" y="4010974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4666344" y="360203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43030" name="Object 22"/>
          <p:cNvGraphicFramePr>
            <a:graphicFrameLocks noChangeAspect="1"/>
          </p:cNvGraphicFramePr>
          <p:nvPr/>
        </p:nvGraphicFramePr>
        <p:xfrm>
          <a:off x="3916363" y="4816475"/>
          <a:ext cx="1566862" cy="441325"/>
        </p:xfrm>
        <a:graphic>
          <a:graphicData uri="http://schemas.openxmlformats.org/presentationml/2006/ole">
            <p:oleObj spid="_x0000_s43030" name="Equation" r:id="rId19" imgW="774360" imgH="203040" progId="Equation.3">
              <p:embed/>
            </p:oleObj>
          </a:graphicData>
        </a:graphic>
      </p:graphicFrame>
      <p:graphicFrame>
        <p:nvGraphicFramePr>
          <p:cNvPr id="43031" name="Object 23"/>
          <p:cNvGraphicFramePr>
            <a:graphicFrameLocks noChangeAspect="1"/>
          </p:cNvGraphicFramePr>
          <p:nvPr/>
        </p:nvGraphicFramePr>
        <p:xfrm>
          <a:off x="6629400" y="4795837"/>
          <a:ext cx="1566862" cy="441325"/>
        </p:xfrm>
        <a:graphic>
          <a:graphicData uri="http://schemas.openxmlformats.org/presentationml/2006/ole">
            <p:oleObj spid="_x0000_s43031" name="Equation" r:id="rId20" imgW="7743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Algorithm 1: A Simple Algorithm for K-Center Problem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1600200"/>
            <a:ext cx="6629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</a:t>
            </a:r>
          </a:p>
          <a:p>
            <a:endParaRPr lang="en-US" dirty="0" smtClean="0"/>
          </a:p>
          <a:p>
            <a:r>
              <a:rPr lang="en-US" dirty="0" smtClean="0"/>
              <a:t>2:</a:t>
            </a:r>
          </a:p>
          <a:p>
            <a:endParaRPr lang="en-US" dirty="0" smtClean="0"/>
          </a:p>
          <a:p>
            <a:r>
              <a:rPr lang="en-US" dirty="0" smtClean="0"/>
              <a:t>3:</a:t>
            </a:r>
          </a:p>
          <a:p>
            <a:endParaRPr lang="en-US" dirty="0" smtClean="0"/>
          </a:p>
          <a:p>
            <a:r>
              <a:rPr lang="en-US" dirty="0" smtClean="0"/>
              <a:t>4:</a:t>
            </a:r>
          </a:p>
          <a:p>
            <a:endParaRPr lang="en-US" dirty="0" smtClean="0"/>
          </a:p>
          <a:p>
            <a:r>
              <a:rPr lang="en-US" dirty="0" smtClean="0"/>
              <a:t>5:</a:t>
            </a:r>
          </a:p>
          <a:p>
            <a:endParaRPr lang="en-US" dirty="0" smtClean="0"/>
          </a:p>
          <a:p>
            <a:r>
              <a:rPr lang="en-US" dirty="0" smtClean="0"/>
              <a:t>6:</a:t>
            </a:r>
          </a:p>
          <a:p>
            <a:endParaRPr lang="en-US" dirty="0" smtClean="0"/>
          </a:p>
          <a:p>
            <a:r>
              <a:rPr lang="en-US" dirty="0" smtClean="0"/>
              <a:t>7:</a:t>
            </a:r>
          </a:p>
          <a:p>
            <a:endParaRPr lang="en-US" dirty="0" smtClean="0"/>
          </a:p>
          <a:p>
            <a:r>
              <a:rPr lang="en-US" dirty="0" smtClean="0"/>
              <a:t>8:</a:t>
            </a:r>
            <a:endParaRPr lang="en-US" dirty="0"/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1752600" y="1600200"/>
          <a:ext cx="1662112" cy="441325"/>
        </p:xfrm>
        <a:graphic>
          <a:graphicData uri="http://schemas.openxmlformats.org/presentationml/2006/ole">
            <p:oleObj spid="_x0000_s44040" name="Equation" r:id="rId3" imgW="825480" imgH="203040" progId="Equation.3">
              <p:embed/>
            </p:oleObj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1729014" y="2101624"/>
          <a:ext cx="1866900" cy="441325"/>
        </p:xfrm>
        <a:graphic>
          <a:graphicData uri="http://schemas.openxmlformats.org/presentationml/2006/ole">
            <p:oleObj spid="_x0000_s44041" name="Equation" r:id="rId4" imgW="927000" imgH="203040" progId="Equation.3">
              <p:embed/>
            </p:oleObj>
          </a:graphicData>
        </a:graphic>
      </p:graphicFrame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2265363" y="2654300"/>
          <a:ext cx="793750" cy="441325"/>
        </p:xfrm>
        <a:graphic>
          <a:graphicData uri="http://schemas.openxmlformats.org/presentationml/2006/ole">
            <p:oleObj spid="_x0000_s44042" name="Equation" r:id="rId5" imgW="393480" imgH="203040" progId="Equation.3">
              <p:embed/>
            </p:oleObj>
          </a:graphicData>
        </a:graphic>
      </p:graphicFrame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2278062" y="3228975"/>
          <a:ext cx="1074738" cy="385763"/>
        </p:xfrm>
        <a:graphic>
          <a:graphicData uri="http://schemas.openxmlformats.org/presentationml/2006/ole">
            <p:oleObj spid="_x0000_s44043" name="Equation" r:id="rId6" imgW="533160" imgH="177480" progId="Equation.3">
              <p:embed/>
            </p:oleObj>
          </a:graphicData>
        </a:graphic>
      </p:graphicFrame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2238828" y="3703638"/>
          <a:ext cx="3505200" cy="522287"/>
        </p:xfrm>
        <a:graphic>
          <a:graphicData uri="http://schemas.openxmlformats.org/presentationml/2006/ole">
            <p:oleObj spid="_x0000_s44044" name="Equation" r:id="rId7" imgW="1739880" imgH="241200" progId="Equation.3">
              <p:embed/>
            </p:oleObj>
          </a:graphicData>
        </a:graphic>
      </p:graphicFrame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2243591" y="4325938"/>
          <a:ext cx="6319837" cy="493712"/>
        </p:xfrm>
        <a:graphic>
          <a:graphicData uri="http://schemas.openxmlformats.org/presentationml/2006/ole">
            <p:oleObj spid="_x0000_s44045" name="Equation" r:id="rId8" imgW="3136680" imgH="228600" progId="Equation.3">
              <p:embed/>
            </p:oleObj>
          </a:graphicData>
        </a:graphic>
      </p:graphicFrame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2286000" y="4872038"/>
          <a:ext cx="538163" cy="385762"/>
        </p:xfrm>
        <a:graphic>
          <a:graphicData uri="http://schemas.openxmlformats.org/presentationml/2006/ole">
            <p:oleObj spid="_x0000_s44046" name="Equation" r:id="rId9" imgW="266400" imgH="177480" progId="Equation.3">
              <p:embed/>
            </p:oleObj>
          </a:graphicData>
        </a:graphic>
      </p:graphicFrame>
      <p:graphicFrame>
        <p:nvGraphicFramePr>
          <p:cNvPr id="44047" name="Object 15"/>
          <p:cNvGraphicFramePr>
            <a:graphicFrameLocks noChangeAspect="1"/>
          </p:cNvGraphicFramePr>
          <p:nvPr/>
        </p:nvGraphicFramePr>
        <p:xfrm>
          <a:off x="1768475" y="5397500"/>
          <a:ext cx="1203325" cy="441325"/>
        </p:xfrm>
        <a:graphic>
          <a:graphicData uri="http://schemas.openxmlformats.org/presentationml/2006/ole">
            <p:oleObj spid="_x0000_s44047" name="Equation" r:id="rId10" imgW="596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238" y="533400"/>
            <a:ext cx="8183562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300" dirty="0" smtClean="0"/>
              <a:t>Algorithm 1: A Simple Algorithm for K-Center Problem - Example</a:t>
            </a:r>
            <a:endParaRPr lang="ko-KR" altLang="en-US" sz="33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3400" y="6000750"/>
            <a:ext cx="825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Presented by Donghyun Kim on October 24, 2008</a:t>
            </a:r>
            <a:b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</a:br>
            <a:r>
              <a:rPr lang="en-US" altLang="ko-KR" sz="11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Mobile Computing and Wireless Networking Research Group at The University of Texas at Dallas</a:t>
            </a:r>
            <a:endParaRPr lang="ko-KR" altLang="en-US" sz="11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70305" y="182880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44880" y="3075709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46580" y="25561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66240" y="3699164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38450" y="2660073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6" idx="4"/>
            <a:endCxn id="7" idx="0"/>
          </p:cNvCxnSpPr>
          <p:nvPr/>
        </p:nvCxnSpPr>
        <p:spPr>
          <a:xfrm rot="5400000">
            <a:off x="822296" y="2547360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2"/>
            <a:endCxn id="7" idx="7"/>
          </p:cNvCxnSpPr>
          <p:nvPr/>
        </p:nvCxnSpPr>
        <p:spPr>
          <a:xfrm rot="10800000" flipV="1">
            <a:off x="1252741" y="2763980"/>
            <a:ext cx="593840" cy="37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8" idx="4"/>
          </p:cNvCxnSpPr>
          <p:nvPr/>
        </p:nvCxnSpPr>
        <p:spPr>
          <a:xfrm rot="5400000" flipH="1" flipV="1">
            <a:off x="1573068" y="3245312"/>
            <a:ext cx="727364" cy="1803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6"/>
            <a:endCxn id="10" idx="2"/>
          </p:cNvCxnSpPr>
          <p:nvPr/>
        </p:nvCxnSpPr>
        <p:spPr>
          <a:xfrm>
            <a:off x="2207260" y="2763982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14400" y="2366530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23594" y="2514600"/>
            <a:ext cx="288036" cy="367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97430" y="234834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16430" y="3186545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230418" y="1863436"/>
          <a:ext cx="255482" cy="303068"/>
        </p:xfrm>
        <a:graphic>
          <a:graphicData uri="http://schemas.openxmlformats.org/presentationml/2006/ole">
            <p:oleObj spid="_x0000_s45058" name="Equation" r:id="rId3" imgW="126720" imgH="1396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020022" y="3112511"/>
          <a:ext cx="255482" cy="385330"/>
        </p:xfrm>
        <a:graphic>
          <a:graphicData uri="http://schemas.openxmlformats.org/presentationml/2006/ole">
            <p:oleObj spid="_x0000_s45059" name="Equation" r:id="rId4" imgW="126720" imgH="177480" progId="Equation.3">
              <p:embed/>
            </p:oleObj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1919844" y="2660073"/>
          <a:ext cx="229182" cy="303068"/>
        </p:xfrm>
        <a:graphic>
          <a:graphicData uri="http://schemas.openxmlformats.org/presentationml/2006/ole">
            <p:oleObj spid="_x0000_s45060" name="Equation" r:id="rId5" imgW="114120" imgH="139680" progId="Equation.3">
              <p:embed/>
            </p:oleObj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883535" y="2670897"/>
          <a:ext cx="281781" cy="385330"/>
        </p:xfrm>
        <a:graphic>
          <a:graphicData uri="http://schemas.openxmlformats.org/presentationml/2006/ole">
            <p:oleObj spid="_x0000_s45061" name="Equation" r:id="rId6" imgW="139680" imgH="177480" progId="Equation.3">
              <p:embed/>
            </p:oleObj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1741382" y="3753284"/>
          <a:ext cx="229182" cy="303068"/>
        </p:xfrm>
        <a:graphic>
          <a:graphicData uri="http://schemas.openxmlformats.org/presentationml/2006/ole">
            <p:oleObj spid="_x0000_s45062" name="Equation" r:id="rId7" imgW="114120" imgH="139680" progId="Equation.3">
              <p:embed/>
            </p:oleObj>
          </a:graphicData>
        </a:graphic>
      </p:graphicFrame>
      <p:cxnSp>
        <p:nvCxnSpPr>
          <p:cNvPr id="27" name="Straight Connector 26"/>
          <p:cNvCxnSpPr>
            <a:stCxn id="7" idx="5"/>
            <a:endCxn id="9" idx="1"/>
          </p:cNvCxnSpPr>
          <p:nvPr/>
        </p:nvCxnSpPr>
        <p:spPr>
          <a:xfrm rot="16200000" flipH="1">
            <a:off x="1321123" y="3362094"/>
            <a:ext cx="329555" cy="466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65314" y="3556661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1" name="Straight Connector 30"/>
          <p:cNvCxnSpPr>
            <a:stCxn id="9" idx="6"/>
            <a:endCxn id="10" idx="3"/>
          </p:cNvCxnSpPr>
          <p:nvPr/>
        </p:nvCxnSpPr>
        <p:spPr>
          <a:xfrm flipV="1">
            <a:off x="2026920" y="3014841"/>
            <a:ext cx="864350" cy="8921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56180" y="3353459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1676400" y="4955887"/>
          <a:ext cx="711200" cy="385763"/>
        </p:xfrm>
        <a:graphic>
          <a:graphicData uri="http://schemas.openxmlformats.org/presentationml/2006/ole">
            <p:oleObj spid="_x0000_s45063" name="Equation" r:id="rId8" imgW="355320" imgH="177480" progId="Equation.3">
              <p:embed/>
            </p:oleObj>
          </a:graphicData>
        </a:graphic>
      </p:graphicFrame>
      <p:sp>
        <p:nvSpPr>
          <p:cNvPr id="66" name="Oval 65"/>
          <p:cNvSpPr/>
          <p:nvPr/>
        </p:nvSpPr>
        <p:spPr>
          <a:xfrm>
            <a:off x="3806825" y="1831687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81400" y="3078596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483100" y="2559051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302760" y="3702051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474970" y="266296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70" idx="6"/>
            <a:endCxn id="80" idx="2"/>
          </p:cNvCxnSpPr>
          <p:nvPr/>
        </p:nvCxnSpPr>
        <p:spPr>
          <a:xfrm>
            <a:off x="4843780" y="2766869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933950" y="2351232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90" name="Object 89"/>
          <p:cNvGraphicFramePr>
            <a:graphicFrameLocks noChangeAspect="1"/>
          </p:cNvGraphicFramePr>
          <p:nvPr/>
        </p:nvGraphicFramePr>
        <p:xfrm>
          <a:off x="3866938" y="1866323"/>
          <a:ext cx="255482" cy="303068"/>
        </p:xfrm>
        <a:graphic>
          <a:graphicData uri="http://schemas.openxmlformats.org/presentationml/2006/ole">
            <p:oleObj spid="_x0000_s45076" name="Equation" r:id="rId9" imgW="126720" imgH="139680" progId="Equation.3">
              <p:embed/>
            </p:oleObj>
          </a:graphicData>
        </a:graphic>
      </p:graphicFrame>
      <p:graphicFrame>
        <p:nvGraphicFramePr>
          <p:cNvPr id="91" name="Object 2"/>
          <p:cNvGraphicFramePr>
            <a:graphicFrameLocks noChangeAspect="1"/>
          </p:cNvGraphicFramePr>
          <p:nvPr/>
        </p:nvGraphicFramePr>
        <p:xfrm>
          <a:off x="3656542" y="3115398"/>
          <a:ext cx="255482" cy="385330"/>
        </p:xfrm>
        <a:graphic>
          <a:graphicData uri="http://schemas.openxmlformats.org/presentationml/2006/ole">
            <p:oleObj spid="_x0000_s45077" name="수식" r:id="rId10" imgW="126720" imgH="177480" progId="Equation.3">
              <p:embed/>
            </p:oleObj>
          </a:graphicData>
        </a:graphic>
      </p:graphicFrame>
      <p:graphicFrame>
        <p:nvGraphicFramePr>
          <p:cNvPr id="92" name="Object 3"/>
          <p:cNvGraphicFramePr>
            <a:graphicFrameLocks noChangeAspect="1"/>
          </p:cNvGraphicFramePr>
          <p:nvPr/>
        </p:nvGraphicFramePr>
        <p:xfrm>
          <a:off x="4556364" y="2662960"/>
          <a:ext cx="229182" cy="303068"/>
        </p:xfrm>
        <a:graphic>
          <a:graphicData uri="http://schemas.openxmlformats.org/presentationml/2006/ole">
            <p:oleObj spid="_x0000_s45078" name="Equation" r:id="rId11" imgW="114120" imgH="139680" progId="Equation.3">
              <p:embed/>
            </p:oleObj>
          </a:graphicData>
        </a:graphic>
      </p:graphicFrame>
      <p:graphicFrame>
        <p:nvGraphicFramePr>
          <p:cNvPr id="93" name="Object 4"/>
          <p:cNvGraphicFramePr>
            <a:graphicFrameLocks noChangeAspect="1"/>
          </p:cNvGraphicFramePr>
          <p:nvPr/>
        </p:nvGraphicFramePr>
        <p:xfrm>
          <a:off x="5520055" y="2673784"/>
          <a:ext cx="281781" cy="385330"/>
        </p:xfrm>
        <a:graphic>
          <a:graphicData uri="http://schemas.openxmlformats.org/presentationml/2006/ole">
            <p:oleObj spid="_x0000_s45079" name="Equation" r:id="rId12" imgW="139680" imgH="177480" progId="Equation.3">
              <p:embed/>
            </p:oleObj>
          </a:graphicData>
        </a:graphic>
      </p:graphicFrame>
      <p:graphicFrame>
        <p:nvGraphicFramePr>
          <p:cNvPr id="94" name="Object 5"/>
          <p:cNvGraphicFramePr>
            <a:graphicFrameLocks noChangeAspect="1"/>
          </p:cNvGraphicFramePr>
          <p:nvPr/>
        </p:nvGraphicFramePr>
        <p:xfrm>
          <a:off x="4377902" y="3756171"/>
          <a:ext cx="229182" cy="303068"/>
        </p:xfrm>
        <a:graphic>
          <a:graphicData uri="http://schemas.openxmlformats.org/presentationml/2006/ole">
            <p:oleObj spid="_x0000_s45080" name="Equation" r:id="rId13" imgW="114120" imgH="139680" progId="Equation.3">
              <p:embed/>
            </p:oleObj>
          </a:graphicData>
        </a:graphic>
      </p:graphicFrame>
      <p:cxnSp>
        <p:nvCxnSpPr>
          <p:cNvPr id="95" name="Straight Connector 94"/>
          <p:cNvCxnSpPr>
            <a:stCxn id="67" idx="5"/>
            <a:endCxn id="72" idx="1"/>
          </p:cNvCxnSpPr>
          <p:nvPr/>
        </p:nvCxnSpPr>
        <p:spPr>
          <a:xfrm rot="16200000" flipH="1">
            <a:off x="3957643" y="3364981"/>
            <a:ext cx="329555" cy="466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801834" y="3559548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99" name="Object 9"/>
          <p:cNvGraphicFramePr>
            <a:graphicFrameLocks noChangeAspect="1"/>
          </p:cNvGraphicFramePr>
          <p:nvPr/>
        </p:nvGraphicFramePr>
        <p:xfrm>
          <a:off x="4491038" y="4303425"/>
          <a:ext cx="355600" cy="468312"/>
        </p:xfrm>
        <a:graphic>
          <a:graphicData uri="http://schemas.openxmlformats.org/presentationml/2006/ole">
            <p:oleObj spid="_x0000_s45081" name="Equation" r:id="rId14" imgW="177480" imgH="215640" progId="Equation.3">
              <p:embed/>
            </p:oleObj>
          </a:graphicData>
        </a:graphic>
      </p:graphicFrame>
      <p:sp>
        <p:nvSpPr>
          <p:cNvPr id="116" name="Oval 115"/>
          <p:cNvSpPr/>
          <p:nvPr/>
        </p:nvSpPr>
        <p:spPr>
          <a:xfrm>
            <a:off x="6581775" y="1831687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356350" y="3078596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258050" y="2559051"/>
            <a:ext cx="360680" cy="41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7077710" y="3702051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8249920" y="2662960"/>
            <a:ext cx="360680" cy="4156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/>
          <p:cNvCxnSpPr>
            <a:stCxn id="116" idx="4"/>
            <a:endCxn id="117" idx="0"/>
          </p:cNvCxnSpPr>
          <p:nvPr/>
        </p:nvCxnSpPr>
        <p:spPr>
          <a:xfrm rot="5400000">
            <a:off x="6233766" y="2550247"/>
            <a:ext cx="831273" cy="225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8" idx="6"/>
            <a:endCxn id="120" idx="2"/>
          </p:cNvCxnSpPr>
          <p:nvPr/>
        </p:nvCxnSpPr>
        <p:spPr>
          <a:xfrm>
            <a:off x="7618730" y="2766869"/>
            <a:ext cx="631190" cy="103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6325870" y="2369417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708900" y="2351232"/>
            <a:ext cx="450850" cy="503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129" name="Object 128"/>
          <p:cNvGraphicFramePr>
            <a:graphicFrameLocks noChangeAspect="1"/>
          </p:cNvGraphicFramePr>
          <p:nvPr/>
        </p:nvGraphicFramePr>
        <p:xfrm>
          <a:off x="6641888" y="1866323"/>
          <a:ext cx="255482" cy="303068"/>
        </p:xfrm>
        <a:graphic>
          <a:graphicData uri="http://schemas.openxmlformats.org/presentationml/2006/ole">
            <p:oleObj spid="_x0000_s45088" name="Equation" r:id="rId15" imgW="126720" imgH="139680" progId="Equation.3">
              <p:embed/>
            </p:oleObj>
          </a:graphicData>
        </a:graphic>
      </p:graphicFrame>
      <p:graphicFrame>
        <p:nvGraphicFramePr>
          <p:cNvPr id="130" name="Object 2"/>
          <p:cNvGraphicFramePr>
            <a:graphicFrameLocks noChangeAspect="1"/>
          </p:cNvGraphicFramePr>
          <p:nvPr/>
        </p:nvGraphicFramePr>
        <p:xfrm>
          <a:off x="6431492" y="3115398"/>
          <a:ext cx="255482" cy="385330"/>
        </p:xfrm>
        <a:graphic>
          <a:graphicData uri="http://schemas.openxmlformats.org/presentationml/2006/ole">
            <p:oleObj spid="_x0000_s45089" name="수식" r:id="rId16" imgW="126720" imgH="177480" progId="Equation.3">
              <p:embed/>
            </p:oleObj>
          </a:graphicData>
        </a:graphic>
      </p:graphicFrame>
      <p:graphicFrame>
        <p:nvGraphicFramePr>
          <p:cNvPr id="131" name="Object 3"/>
          <p:cNvGraphicFramePr>
            <a:graphicFrameLocks noChangeAspect="1"/>
          </p:cNvGraphicFramePr>
          <p:nvPr/>
        </p:nvGraphicFramePr>
        <p:xfrm>
          <a:off x="7331314" y="2662960"/>
          <a:ext cx="229182" cy="303068"/>
        </p:xfrm>
        <a:graphic>
          <a:graphicData uri="http://schemas.openxmlformats.org/presentationml/2006/ole">
            <p:oleObj spid="_x0000_s45090" name="Equation" r:id="rId17" imgW="114120" imgH="139680" progId="Equation.3">
              <p:embed/>
            </p:oleObj>
          </a:graphicData>
        </a:graphic>
      </p:graphicFrame>
      <p:graphicFrame>
        <p:nvGraphicFramePr>
          <p:cNvPr id="132" name="Object 4"/>
          <p:cNvGraphicFramePr>
            <a:graphicFrameLocks noChangeAspect="1"/>
          </p:cNvGraphicFramePr>
          <p:nvPr/>
        </p:nvGraphicFramePr>
        <p:xfrm>
          <a:off x="8295005" y="2673784"/>
          <a:ext cx="281781" cy="385330"/>
        </p:xfrm>
        <a:graphic>
          <a:graphicData uri="http://schemas.openxmlformats.org/presentationml/2006/ole">
            <p:oleObj spid="_x0000_s45091" name="Equation" r:id="rId18" imgW="139680" imgH="177480" progId="Equation.3">
              <p:embed/>
            </p:oleObj>
          </a:graphicData>
        </a:graphic>
      </p:graphicFrame>
      <p:graphicFrame>
        <p:nvGraphicFramePr>
          <p:cNvPr id="133" name="Object 5"/>
          <p:cNvGraphicFramePr>
            <a:graphicFrameLocks noChangeAspect="1"/>
          </p:cNvGraphicFramePr>
          <p:nvPr/>
        </p:nvGraphicFramePr>
        <p:xfrm>
          <a:off x="7152852" y="3756171"/>
          <a:ext cx="229182" cy="303068"/>
        </p:xfrm>
        <a:graphic>
          <a:graphicData uri="http://schemas.openxmlformats.org/presentationml/2006/ole">
            <p:oleObj spid="_x0000_s45092" name="Equation" r:id="rId19" imgW="114120" imgH="139680" progId="Equation.3">
              <p:embed/>
            </p:oleObj>
          </a:graphicData>
        </a:graphic>
      </p:graphicFrame>
      <p:cxnSp>
        <p:nvCxnSpPr>
          <p:cNvPr id="134" name="Straight Connector 133"/>
          <p:cNvCxnSpPr>
            <a:stCxn id="117" idx="5"/>
            <a:endCxn id="119" idx="1"/>
          </p:cNvCxnSpPr>
          <p:nvPr/>
        </p:nvCxnSpPr>
        <p:spPr>
          <a:xfrm rot="16200000" flipH="1">
            <a:off x="6732593" y="3364981"/>
            <a:ext cx="329555" cy="466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6576784" y="3559548"/>
            <a:ext cx="450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138" name="Object 9"/>
          <p:cNvGraphicFramePr>
            <a:graphicFrameLocks noChangeAspect="1"/>
          </p:cNvGraphicFramePr>
          <p:nvPr/>
        </p:nvGraphicFramePr>
        <p:xfrm>
          <a:off x="7240588" y="4303713"/>
          <a:ext cx="406400" cy="468312"/>
        </p:xfrm>
        <a:graphic>
          <a:graphicData uri="http://schemas.openxmlformats.org/presentationml/2006/ole">
            <p:oleObj spid="_x0000_s45093" name="수식" r:id="rId20" imgW="203040" imgH="215640" progId="Equation.3">
              <p:embed/>
            </p:oleObj>
          </a:graphicData>
        </a:graphic>
      </p:graphicFrame>
      <p:graphicFrame>
        <p:nvGraphicFramePr>
          <p:cNvPr id="45094" name="Object 38"/>
          <p:cNvGraphicFramePr>
            <a:graphicFrameLocks noChangeAspect="1"/>
          </p:cNvGraphicFramePr>
          <p:nvPr/>
        </p:nvGraphicFramePr>
        <p:xfrm>
          <a:off x="1752600" y="4305012"/>
          <a:ext cx="406400" cy="495300"/>
        </p:xfrm>
        <a:graphic>
          <a:graphicData uri="http://schemas.openxmlformats.org/presentationml/2006/ole">
            <p:oleObj spid="_x0000_s45094" name="Equation" r:id="rId21" imgW="203040" imgH="228600" progId="Equation.3">
              <p:embed/>
            </p:oleObj>
          </a:graphicData>
        </a:graphic>
      </p:graphicFrame>
      <p:sp>
        <p:nvSpPr>
          <p:cNvPr id="139" name="TextBox 138"/>
          <p:cNvSpPr txBox="1"/>
          <p:nvPr/>
        </p:nvSpPr>
        <p:spPr>
          <a:xfrm>
            <a:off x="1981200" y="5486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 find a size     dominating set? (NP-Hard)</a:t>
            </a:r>
          </a:p>
        </p:txBody>
      </p:sp>
      <p:graphicFrame>
        <p:nvGraphicFramePr>
          <p:cNvPr id="45095" name="Object 39"/>
          <p:cNvGraphicFramePr>
            <a:graphicFrameLocks noChangeAspect="1"/>
          </p:cNvGraphicFramePr>
          <p:nvPr/>
        </p:nvGraphicFramePr>
        <p:xfrm>
          <a:off x="4205514" y="5471886"/>
          <a:ext cx="254000" cy="385763"/>
        </p:xfrm>
        <a:graphic>
          <a:graphicData uri="http://schemas.openxmlformats.org/presentationml/2006/ole">
            <p:oleObj spid="_x0000_s45095" name="Equation" r:id="rId22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8104</TotalTime>
  <Words>743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모양</vt:lpstr>
      <vt:lpstr>Equation</vt:lpstr>
      <vt:lpstr>수식</vt:lpstr>
      <vt:lpstr>Microsoft Equation 3.0</vt:lpstr>
      <vt:lpstr>Bottleneck Problems and  Powers of Graphs </vt:lpstr>
      <vt:lpstr>Preliminaries</vt:lpstr>
      <vt:lpstr>The K-Center Problem</vt:lpstr>
      <vt:lpstr>Best Approximation Ratio Result  for The K-Center Problem</vt:lpstr>
      <vt:lpstr>Best Approximation Ratio Result  for The K-Center Problem – cont’</vt:lpstr>
      <vt:lpstr>Bottleneck Problems</vt:lpstr>
      <vt:lpstr>K-Center Problem is a Bottleneck Problem?</vt:lpstr>
      <vt:lpstr>Algorithm 1: A Simple Algorithm for K-Center Problem</vt:lpstr>
      <vt:lpstr>Algorithm 1: A Simple Algorithm for K-Center Problem - Example</vt:lpstr>
      <vt:lpstr>Power of Powers of Graphs</vt:lpstr>
      <vt:lpstr>Performance Analysis of Algorithm 1</vt:lpstr>
      <vt:lpstr>General Results</vt:lpstr>
      <vt:lpstr>General Results – cont’</vt:lpstr>
      <vt:lpstr>General Results – cont’</vt:lpstr>
      <vt:lpstr>General Results – cont’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Optimal Wireless Channel Allocation:  Stochastic Approach</dc:title>
  <dc:creator>totheast</dc:creator>
  <cp:lastModifiedBy>totheast</cp:lastModifiedBy>
  <cp:revision>1341</cp:revision>
  <dcterms:created xsi:type="dcterms:W3CDTF">2008-01-19T15:55:43Z</dcterms:created>
  <dcterms:modified xsi:type="dcterms:W3CDTF">2008-10-24T01:35:41Z</dcterms:modified>
</cp:coreProperties>
</file>