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5"/>
  </p:notesMasterIdLst>
  <p:sldIdLst>
    <p:sldId id="453" r:id="rId2"/>
    <p:sldId id="447" r:id="rId3"/>
    <p:sldId id="459" r:id="rId4"/>
    <p:sldId id="454" r:id="rId5"/>
    <p:sldId id="455" r:id="rId6"/>
    <p:sldId id="456" r:id="rId7"/>
    <p:sldId id="457" r:id="rId8"/>
    <p:sldId id="458" r:id="rId9"/>
    <p:sldId id="460" r:id="rId10"/>
    <p:sldId id="461" r:id="rId11"/>
    <p:sldId id="462" r:id="rId12"/>
    <p:sldId id="463" r:id="rId13"/>
    <p:sldId id="464" r:id="rId14"/>
  </p:sldIdLst>
  <p:sldSz cx="9144000" cy="6858000" type="screen4x3"/>
  <p:notesSz cx="7010400" cy="92964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121"/>
    <a:srgbClr val="006C31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050" autoAdjust="0"/>
    <p:restoredTop sz="94660"/>
  </p:normalViewPr>
  <p:slideViewPr>
    <p:cSldViewPr>
      <p:cViewPr varScale="1">
        <p:scale>
          <a:sx n="104" d="100"/>
          <a:sy n="104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11" Type="http://schemas.openxmlformats.org/officeDocument/2006/relationships/image" Target="../media/image29.wmf"/><Relationship Id="rId5" Type="http://schemas.openxmlformats.org/officeDocument/2006/relationships/image" Target="../media/image23.wmf"/><Relationship Id="rId10" Type="http://schemas.openxmlformats.org/officeDocument/2006/relationships/image" Target="../media/image28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94" cy="4651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70869" y="0"/>
            <a:ext cx="3037894" cy="4651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36D1E-4939-4ABB-97E8-595B19CFCCAC}" type="datetimeFigureOut">
              <a:rPr lang="ko-KR" altLang="en-US" smtClean="0"/>
              <a:pPr/>
              <a:t>2009-01-22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0550" y="4415604"/>
            <a:ext cx="5609302" cy="4183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829723"/>
            <a:ext cx="3037894" cy="4651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70869" y="8829723"/>
            <a:ext cx="3037894" cy="4651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9BAAE-39B5-4E1E-810F-84516EE09F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D2D33-F06A-47D2-8B8C-977AD172027D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0" name="부제목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19" name="날짜 개체 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모서리가 둥근 직사각형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2009-01-22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2009-01-22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한쪽 모서리가 둥근 사각형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dirty="0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제목 개체 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5" name="날짜 개체 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8D1FFCF-9FA3-40C8-803E-83B5359237A7}" type="datetimeFigureOut">
              <a:rPr lang="ko-KR" altLang="en-US" smtClean="0"/>
              <a:pPr/>
              <a:t>2009-01-22</a:t>
            </a:fld>
            <a:endParaRPr lang="ko-KR" altLang="en-US" dirty="0"/>
          </a:p>
        </p:txBody>
      </p:sp>
      <p:sp>
        <p:nvSpPr>
          <p:cNvPr id="18" name="바닥글 개체 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1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1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1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1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1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e.gatech.edu/research/labs/bwn/UWASN/figures/2D_arch.gif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oleObject" Target="../embeddings/oleObject27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0.bin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19.bin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22376" y="1752600"/>
            <a:ext cx="7772400" cy="1828800"/>
          </a:xfrm>
        </p:spPr>
        <p:txBody>
          <a:bodyPr>
            <a:noAutofit/>
          </a:bodyPr>
          <a:lstStyle/>
          <a:p>
            <a:r>
              <a:rPr lang="en-US" altLang="ko-KR" sz="3800" dirty="0" smtClean="0"/>
              <a:t>Distributed Minimum-Cost Clustering for Underwater Sensor Networks</a:t>
            </a:r>
            <a:endParaRPr lang="ko-KR" altLang="en-US" sz="38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22376" y="3733800"/>
            <a:ext cx="7772400" cy="21336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1400" dirty="0" err="1" smtClean="0"/>
              <a:t>Pu</a:t>
            </a:r>
            <a:r>
              <a:rPr lang="en-US" sz="1400" dirty="0" smtClean="0"/>
              <a:t> Wang, Cheng Li, Jun </a:t>
            </a:r>
            <a:r>
              <a:rPr lang="en-US" sz="1400" dirty="0" err="1" smtClean="0"/>
              <a:t>Zheng</a:t>
            </a:r>
            <a:r>
              <a:rPr lang="en-US" sz="1400" dirty="0" smtClean="0"/>
              <a:t>, Distributed Minimum-Cost Clustering Protocol for </a:t>
            </a:r>
            <a:r>
              <a:rPr lang="en-US" sz="1400" dirty="0" err="1" smtClean="0"/>
              <a:t>UnderWater</a:t>
            </a:r>
            <a:r>
              <a:rPr lang="en-US" sz="1400" dirty="0" smtClean="0"/>
              <a:t> Sensor Networks (UWSNs), </a:t>
            </a:r>
            <a:r>
              <a:rPr lang="en-US" sz="1400" i="1" dirty="0" smtClean="0"/>
              <a:t>IEEE International Conference on Communications (ICC '07)</a:t>
            </a:r>
            <a:r>
              <a:rPr lang="en-US" sz="1400" dirty="0" smtClean="0"/>
              <a:t>, pp. 3510-3515, June 24-28, 2007. </a:t>
            </a:r>
            <a:r>
              <a:rPr lang="en-US" sz="1400" dirty="0" smtClean="0"/>
              <a:t>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endParaRPr lang="en-US" altLang="ko-KR" sz="2400" b="1" dirty="0" smtClean="0"/>
          </a:p>
          <a:p>
            <a:pPr algn="ctr"/>
            <a:r>
              <a:rPr lang="en-US" altLang="ko-KR" sz="2400" b="1" dirty="0" smtClean="0"/>
              <a:t>Presented By Donghyun Kim</a:t>
            </a:r>
            <a:br>
              <a:rPr lang="en-US" altLang="ko-KR" sz="2400" b="1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January 15, </a:t>
            </a:r>
            <a:r>
              <a:rPr lang="en-US" altLang="ko-KR" dirty="0" smtClean="0"/>
              <a:t>2009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Mobile Computing and Wireless Networking Research Group </a:t>
            </a:r>
          </a:p>
          <a:p>
            <a:pPr algn="ctr"/>
            <a:r>
              <a:rPr lang="en-US" altLang="ko-KR" dirty="0" smtClean="0"/>
              <a:t>at University of Texas at Dallas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Cost Metric – cont’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264152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To more comprehensively reflect the dynamic energy status of the cluster, the residual energy of the cluster head and its cluster members should also be considered</a:t>
            </a:r>
          </a:p>
          <a:p>
            <a:r>
              <a:rPr lang="en-US" altLang="ko-KR" dirty="0" smtClean="0"/>
              <a:t>Idea </a:t>
            </a:r>
          </a:p>
          <a:p>
            <a:pPr lvl="1"/>
            <a:r>
              <a:rPr lang="en-US" altLang="ko-KR" dirty="0" smtClean="0"/>
              <a:t>Initially, the cost function is dominated by energy consumption</a:t>
            </a:r>
          </a:p>
          <a:p>
            <a:pPr lvl="1"/>
            <a:r>
              <a:rPr lang="en-US" altLang="ko-KR" dirty="0" smtClean="0"/>
              <a:t>When the residual energy of the </a:t>
            </a:r>
            <a:r>
              <a:rPr lang="en-US" altLang="ko-KR" dirty="0" err="1" smtClean="0"/>
              <a:t>clusterhead</a:t>
            </a:r>
            <a:r>
              <a:rPr lang="en-US" altLang="ko-KR" dirty="0" smtClean="0"/>
              <a:t> candidate becomes small, the residual energy tem dominates the cost function</a:t>
            </a:r>
          </a:p>
          <a:p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January 15, 2009 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Cost Metric – cont’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3578352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Final cost function</a:t>
            </a:r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where    (or   ) is the residual energy of node   </a:t>
            </a:r>
            <a:br>
              <a:rPr lang="en-US" altLang="ko-KR" dirty="0" smtClean="0"/>
            </a:br>
            <a:r>
              <a:rPr lang="en-US" altLang="ko-KR" dirty="0" smtClean="0"/>
              <a:t>   (or   ) normalized by the initial energy of the node and</a:t>
            </a:r>
            <a:br>
              <a:rPr lang="en-US" altLang="ko-KR" dirty="0" smtClean="0"/>
            </a:b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January 15, 2009 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144387" name="Object 3"/>
          <p:cNvGraphicFramePr>
            <a:graphicFrameLocks noChangeAspect="1"/>
          </p:cNvGraphicFramePr>
          <p:nvPr/>
        </p:nvGraphicFramePr>
        <p:xfrm>
          <a:off x="2075688" y="2079198"/>
          <a:ext cx="4419599" cy="892602"/>
        </p:xfrm>
        <a:graphic>
          <a:graphicData uri="http://schemas.openxmlformats.org/presentationml/2006/ole">
            <p:oleObj spid="_x0000_s144387" name="Equation" r:id="rId3" imgW="2882880" imgH="583920" progId="Equation.3">
              <p:embed/>
            </p:oleObj>
          </a:graphicData>
        </a:graphic>
      </p:graphicFrame>
      <p:graphicFrame>
        <p:nvGraphicFramePr>
          <p:cNvPr id="144389" name="Object 5"/>
          <p:cNvGraphicFramePr>
            <a:graphicFrameLocks noChangeAspect="1"/>
          </p:cNvGraphicFramePr>
          <p:nvPr/>
        </p:nvGraphicFramePr>
        <p:xfrm>
          <a:off x="2133600" y="2932176"/>
          <a:ext cx="292100" cy="350837"/>
        </p:xfrm>
        <a:graphic>
          <a:graphicData uri="http://schemas.openxmlformats.org/presentationml/2006/ole">
            <p:oleObj spid="_x0000_s144389" name="Equation" r:id="rId4" imgW="190440" imgH="228600" progId="Equation.3">
              <p:embed/>
            </p:oleObj>
          </a:graphicData>
        </a:graphic>
      </p:graphicFrame>
      <p:graphicFrame>
        <p:nvGraphicFramePr>
          <p:cNvPr id="144390" name="Object 6"/>
          <p:cNvGraphicFramePr>
            <a:graphicFrameLocks noChangeAspect="1"/>
          </p:cNvGraphicFramePr>
          <p:nvPr/>
        </p:nvGraphicFramePr>
        <p:xfrm>
          <a:off x="2971800" y="2932176"/>
          <a:ext cx="292100" cy="350837"/>
        </p:xfrm>
        <a:graphic>
          <a:graphicData uri="http://schemas.openxmlformats.org/presentationml/2006/ole">
            <p:oleObj spid="_x0000_s144390" name="Equation" r:id="rId5" imgW="190440" imgH="228600" progId="Equation.3">
              <p:embed/>
            </p:oleObj>
          </a:graphicData>
        </a:graphic>
      </p:graphicFrame>
      <p:graphicFrame>
        <p:nvGraphicFramePr>
          <p:cNvPr id="144391" name="Object 7"/>
          <p:cNvGraphicFramePr>
            <a:graphicFrameLocks noChangeAspect="1"/>
          </p:cNvGraphicFramePr>
          <p:nvPr/>
        </p:nvGraphicFramePr>
        <p:xfrm>
          <a:off x="1905000" y="3352800"/>
          <a:ext cx="176213" cy="214312"/>
        </p:xfrm>
        <a:graphic>
          <a:graphicData uri="http://schemas.openxmlformats.org/presentationml/2006/ole">
            <p:oleObj spid="_x0000_s144391" name="Equation" r:id="rId6" imgW="114120" imgH="139680" progId="Equation.3">
              <p:embed/>
            </p:oleObj>
          </a:graphicData>
        </a:graphic>
      </p:graphicFrame>
      <p:graphicFrame>
        <p:nvGraphicFramePr>
          <p:cNvPr id="144392" name="Object 8"/>
          <p:cNvGraphicFramePr>
            <a:graphicFrameLocks noChangeAspect="1"/>
          </p:cNvGraphicFramePr>
          <p:nvPr/>
        </p:nvGraphicFramePr>
        <p:xfrm>
          <a:off x="950976" y="3343656"/>
          <a:ext cx="195263" cy="214312"/>
        </p:xfrm>
        <a:graphic>
          <a:graphicData uri="http://schemas.openxmlformats.org/presentationml/2006/ole">
            <p:oleObj spid="_x0000_s144392" name="Equation" r:id="rId7" imgW="126720" imgH="139680" progId="Equation.3">
              <p:embed/>
            </p:oleObj>
          </a:graphicData>
        </a:graphic>
      </p:graphicFrame>
      <p:graphicFrame>
        <p:nvGraphicFramePr>
          <p:cNvPr id="144393" name="Object 9"/>
          <p:cNvGraphicFramePr>
            <a:graphicFrameLocks noChangeAspect="1"/>
          </p:cNvGraphicFramePr>
          <p:nvPr/>
        </p:nvGraphicFramePr>
        <p:xfrm>
          <a:off x="1524000" y="3998976"/>
          <a:ext cx="5867400" cy="1716024"/>
        </p:xfrm>
        <a:graphic>
          <a:graphicData uri="http://schemas.openxmlformats.org/presentationml/2006/ole">
            <p:oleObj spid="_x0000_s144393" name="Equation" r:id="rId8" imgW="3987720" imgH="1168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200" dirty="0" smtClean="0"/>
              <a:t>Distributed Minimum-Cost Clustering Algorithm (MCCA)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1673352"/>
          </a:xfrm>
        </p:spPr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MCNC is very similar to the Minimum Weight Set Cover (MWSC) problem </a:t>
            </a:r>
          </a:p>
          <a:p>
            <a:r>
              <a:rPr lang="en-US" altLang="ko-KR" dirty="0" smtClean="0"/>
              <a:t>In MWSC, a point can be covered multiple times, while in MCNC, it has to be covered by only one cluster</a:t>
            </a:r>
          </a:p>
          <a:p>
            <a:r>
              <a:rPr lang="en-US" altLang="ko-KR" dirty="0" err="1" smtClean="0"/>
              <a:t>Chvatal’s</a:t>
            </a:r>
            <a:r>
              <a:rPr lang="en-US" altLang="ko-KR" dirty="0" smtClean="0"/>
              <a:t> Algorithm for MWSC (in 1979)</a:t>
            </a:r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January 15, 2009 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145410" name="Object 2"/>
          <p:cNvGraphicFramePr>
            <a:graphicFrameLocks noChangeAspect="1"/>
          </p:cNvGraphicFramePr>
          <p:nvPr/>
        </p:nvGraphicFramePr>
        <p:xfrm>
          <a:off x="1906954" y="3200400"/>
          <a:ext cx="5332046" cy="2590800"/>
        </p:xfrm>
        <a:graphic>
          <a:graphicData uri="http://schemas.openxmlformats.org/presentationml/2006/ole">
            <p:oleObj spid="_x0000_s145410" name="Equation" r:id="rId3" imgW="3288960" imgH="1600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200" dirty="0" smtClean="0"/>
              <a:t>Distributed Minimum-Cost Clustering Algorithm (MCCA) – cont’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264152"/>
          </a:xfrm>
        </p:spPr>
        <p:txBody>
          <a:bodyPr>
            <a:normAutofit/>
          </a:bodyPr>
          <a:lstStyle/>
          <a:p>
            <a:r>
              <a:rPr lang="en-US" altLang="ko-KR" smtClean="0"/>
              <a:t>Proposed Algorithm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January 15, 2009 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148482" name="Object 2"/>
          <p:cNvGraphicFramePr>
            <a:graphicFrameLocks noChangeAspect="1"/>
          </p:cNvGraphicFramePr>
          <p:nvPr/>
        </p:nvGraphicFramePr>
        <p:xfrm>
          <a:off x="996950" y="2182464"/>
          <a:ext cx="7080250" cy="3684936"/>
        </p:xfrm>
        <a:graphic>
          <a:graphicData uri="http://schemas.openxmlformats.org/presentationml/2006/ole">
            <p:oleObj spid="_x0000_s148482" name="Equation" r:id="rId3" imgW="4775040" imgH="248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200" dirty="0" smtClean="0"/>
              <a:t>Target Underwater Sensor Network (USN) Structure 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A (normally 2D, static) USN normally consists of</a:t>
            </a:r>
          </a:p>
          <a:p>
            <a:pPr lvl="1"/>
            <a:r>
              <a:rPr lang="en-US" altLang="ko-KR" dirty="0" smtClean="0"/>
              <a:t>Underwater sensor nodes</a:t>
            </a:r>
          </a:p>
          <a:p>
            <a:pPr lvl="1"/>
            <a:r>
              <a:rPr lang="en-US" altLang="ko-KR" dirty="0" smtClean="0"/>
              <a:t>One or more </a:t>
            </a:r>
            <a:r>
              <a:rPr lang="en-US" altLang="ko-KR" dirty="0" err="1" smtClean="0"/>
              <a:t>UnderWater</a:t>
            </a:r>
            <a:r>
              <a:rPr lang="en-US" altLang="ko-KR" dirty="0" smtClean="0"/>
              <a:t> Sinks (UW-Sinks) </a:t>
            </a:r>
          </a:p>
          <a:p>
            <a:pPr lvl="1"/>
            <a:r>
              <a:rPr lang="en-US" altLang="ko-KR" dirty="0" smtClean="0"/>
              <a:t>One or more out-of-water sinks (Out-of-water sink or station)</a:t>
            </a:r>
          </a:p>
          <a:p>
            <a:pPr lvl="1"/>
            <a:r>
              <a:rPr lang="en-US" altLang="ko-KR" dirty="0" smtClean="0"/>
              <a:t>On-shore station</a:t>
            </a:r>
          </a:p>
          <a:p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January 15, 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2009 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/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Architecture for 2D USNs</a:t>
            </a:r>
            <a:endParaRPr lang="ko-KR" altLang="en-US" sz="33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January 15, 2009 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7" name="Picture 6" descr="2D_arch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676400"/>
            <a:ext cx="4953000" cy="37147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3400" y="5389602"/>
            <a:ext cx="807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(Image Source: </a:t>
            </a:r>
            <a:r>
              <a:rPr lang="en-US" sz="1200" dirty="0" smtClean="0">
                <a:hlinkClick r:id="rId3"/>
              </a:rPr>
              <a:t>http://www.ece.gatech.edu/research/labs/bwn/UWASN/figures/2D_arch.gif</a:t>
            </a:r>
            <a:r>
              <a:rPr lang="en-US" sz="1200" dirty="0" smtClean="0"/>
              <a:t> 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200" dirty="0" smtClean="0"/>
              <a:t>Special Requirements for Minimum Cost Clustering in USNs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Every node is a cluster head candidate (like 1-tier clustering)</a:t>
            </a:r>
          </a:p>
          <a:p>
            <a:r>
              <a:rPr lang="en-US" altLang="ko-KR" dirty="0" smtClean="0"/>
              <a:t>Three cost metrics</a:t>
            </a:r>
          </a:p>
          <a:p>
            <a:pPr lvl="1"/>
            <a:r>
              <a:rPr lang="en-US" altLang="ko-KR" dirty="0" smtClean="0"/>
              <a:t>The total energy consumption of the cluster members for sending data to the cluster head</a:t>
            </a:r>
          </a:p>
          <a:p>
            <a:pPr lvl="1"/>
            <a:r>
              <a:rPr lang="en-US" altLang="ko-KR" dirty="0" smtClean="0"/>
              <a:t>The residual energy of the cluster head and its cluster members</a:t>
            </a:r>
          </a:p>
          <a:p>
            <a:pPr lvl="1"/>
            <a:r>
              <a:rPr lang="en-US" altLang="ko-KR" dirty="0" smtClean="0"/>
              <a:t>The relative location between the cluster head and the UW-Sink (2-tier clustering?)</a:t>
            </a:r>
          </a:p>
          <a:p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January 15, 2009 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Network Model and Assumptions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Homogeneous ocean bottom sensor nodes</a:t>
            </a:r>
          </a:p>
          <a:p>
            <a:r>
              <a:rPr lang="en-US" altLang="ko-KR" i="1" dirty="0" smtClean="0"/>
              <a:t>Each node can adjust its transmission range with transmission power control</a:t>
            </a:r>
          </a:p>
          <a:p>
            <a:r>
              <a:rPr lang="en-US" altLang="ko-KR" dirty="0" smtClean="0"/>
              <a:t>A UW-Sink is connecting sensor nodes to a out-of-water sink (an on-shore control center)</a:t>
            </a:r>
          </a:p>
          <a:p>
            <a:r>
              <a:rPr lang="en-US" altLang="ko-KR" i="1" dirty="0" smtClean="0"/>
              <a:t>This paper assumes only one fixed UW-Sink</a:t>
            </a:r>
          </a:p>
          <a:p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January 15, 2009 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Notations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416552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    is the set of sensor nodes in a given USN.</a:t>
            </a:r>
          </a:p>
          <a:p>
            <a:r>
              <a:rPr lang="en-US" altLang="ko-KR" dirty="0" smtClean="0"/>
              <a:t>     is the set of node within   ’s cluster diameter (1-hop neighbors)</a:t>
            </a:r>
          </a:p>
          <a:p>
            <a:r>
              <a:rPr lang="en-US" altLang="ko-KR" dirty="0" smtClean="0"/>
              <a:t>       is the cardinality of     ’s</a:t>
            </a:r>
          </a:p>
          <a:p>
            <a:r>
              <a:rPr lang="en-US" altLang="ko-KR" dirty="0" smtClean="0"/>
              <a:t>         is the </a:t>
            </a:r>
            <a:r>
              <a:rPr lang="en-US" altLang="ko-KR" dirty="0" err="1" smtClean="0"/>
              <a:t>powerset</a:t>
            </a:r>
            <a:r>
              <a:rPr lang="en-US" altLang="ko-KR" dirty="0" smtClean="0"/>
              <a:t> of</a:t>
            </a:r>
          </a:p>
          <a:p>
            <a:pPr>
              <a:buNone/>
            </a:pPr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               can form a potential cluster (1-hop)</a:t>
            </a:r>
          </a:p>
          <a:p>
            <a:r>
              <a:rPr lang="en-US" altLang="ko-KR" dirty="0" smtClean="0"/>
              <a:t>There can be            potential clusters.</a:t>
            </a:r>
          </a:p>
          <a:p>
            <a:r>
              <a:rPr lang="en-US" altLang="ko-KR" dirty="0" smtClean="0"/>
              <a:t>                              is the cluster set which consists of all the potential clusters in the network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i="1" dirty="0" smtClean="0"/>
          </a:p>
          <a:p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January 15, 2009 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/>
        </p:nvGraphicFramePr>
        <p:xfrm>
          <a:off x="1021085" y="1732672"/>
          <a:ext cx="296592" cy="346024"/>
        </p:xfrm>
        <a:graphic>
          <a:graphicData uri="http://schemas.openxmlformats.org/presentationml/2006/ole">
            <p:oleObj spid="_x0000_s121859" name="수식" r:id="rId3" imgW="152280" imgH="177480" progId="Equation.3">
              <p:embed/>
            </p:oleObj>
          </a:graphicData>
        </a:graphic>
      </p:graphicFrame>
      <p:graphicFrame>
        <p:nvGraphicFramePr>
          <p:cNvPr id="121860" name="Object 4"/>
          <p:cNvGraphicFramePr>
            <a:graphicFrameLocks noChangeAspect="1"/>
          </p:cNvGraphicFramePr>
          <p:nvPr/>
        </p:nvGraphicFramePr>
        <p:xfrm>
          <a:off x="976313" y="2057400"/>
          <a:ext cx="395287" cy="444500"/>
        </p:xfrm>
        <a:graphic>
          <a:graphicData uri="http://schemas.openxmlformats.org/presentationml/2006/ole">
            <p:oleObj spid="_x0000_s121860" name="수식" r:id="rId4" imgW="203040" imgH="228600" progId="Equation.3">
              <p:embed/>
            </p:oleObj>
          </a:graphicData>
        </a:graphic>
      </p:graphicFrame>
      <p:graphicFrame>
        <p:nvGraphicFramePr>
          <p:cNvPr id="121861" name="Object 5"/>
          <p:cNvGraphicFramePr>
            <a:graphicFrameLocks noChangeAspect="1"/>
          </p:cNvGraphicFramePr>
          <p:nvPr/>
        </p:nvGraphicFramePr>
        <p:xfrm>
          <a:off x="5645150" y="2166937"/>
          <a:ext cx="222250" cy="271463"/>
        </p:xfrm>
        <a:graphic>
          <a:graphicData uri="http://schemas.openxmlformats.org/presentationml/2006/ole">
            <p:oleObj spid="_x0000_s121861" name="수식" r:id="rId5" imgW="114120" imgH="139680" progId="Equation.3">
              <p:embed/>
            </p:oleObj>
          </a:graphicData>
        </a:graphic>
      </p:graphicFrame>
      <p:graphicFrame>
        <p:nvGraphicFramePr>
          <p:cNvPr id="121862" name="Object 6"/>
          <p:cNvGraphicFramePr>
            <a:graphicFrameLocks noChangeAspect="1"/>
          </p:cNvGraphicFramePr>
          <p:nvPr/>
        </p:nvGraphicFramePr>
        <p:xfrm>
          <a:off x="1058863" y="2755900"/>
          <a:ext cx="617537" cy="444500"/>
        </p:xfrm>
        <a:graphic>
          <a:graphicData uri="http://schemas.openxmlformats.org/presentationml/2006/ole">
            <p:oleObj spid="_x0000_s121862" name="수식" r:id="rId6" imgW="317160" imgH="228600" progId="Equation.3">
              <p:embed/>
            </p:oleObj>
          </a:graphicData>
        </a:graphic>
      </p:graphicFrame>
      <p:graphicFrame>
        <p:nvGraphicFramePr>
          <p:cNvPr id="121863" name="Object 7"/>
          <p:cNvGraphicFramePr>
            <a:graphicFrameLocks noChangeAspect="1"/>
          </p:cNvGraphicFramePr>
          <p:nvPr/>
        </p:nvGraphicFramePr>
        <p:xfrm>
          <a:off x="5091112" y="2743200"/>
          <a:ext cx="395288" cy="444500"/>
        </p:xfrm>
        <a:graphic>
          <a:graphicData uri="http://schemas.openxmlformats.org/presentationml/2006/ole">
            <p:oleObj spid="_x0000_s121863" name="수식" r:id="rId7" imgW="203040" imgH="228600" progId="Equation.3">
              <p:embed/>
            </p:oleObj>
          </a:graphicData>
        </a:graphic>
      </p:graphicFrame>
      <p:graphicFrame>
        <p:nvGraphicFramePr>
          <p:cNvPr id="121864" name="Object 8"/>
          <p:cNvGraphicFramePr>
            <a:graphicFrameLocks noChangeAspect="1"/>
          </p:cNvGraphicFramePr>
          <p:nvPr/>
        </p:nvGraphicFramePr>
        <p:xfrm>
          <a:off x="989012" y="3124200"/>
          <a:ext cx="839788" cy="444500"/>
        </p:xfrm>
        <a:graphic>
          <a:graphicData uri="http://schemas.openxmlformats.org/presentationml/2006/ole">
            <p:oleObj spid="_x0000_s121864" name="수식" r:id="rId8" imgW="431640" imgH="228600" progId="Equation.3">
              <p:embed/>
            </p:oleObj>
          </a:graphicData>
        </a:graphic>
      </p:graphicFrame>
      <p:graphicFrame>
        <p:nvGraphicFramePr>
          <p:cNvPr id="121865" name="Object 9"/>
          <p:cNvGraphicFramePr>
            <a:graphicFrameLocks noChangeAspect="1"/>
          </p:cNvGraphicFramePr>
          <p:nvPr/>
        </p:nvGraphicFramePr>
        <p:xfrm>
          <a:off x="5105400" y="3048000"/>
          <a:ext cx="395287" cy="444500"/>
        </p:xfrm>
        <a:graphic>
          <a:graphicData uri="http://schemas.openxmlformats.org/presentationml/2006/ole">
            <p:oleObj spid="_x0000_s121865" name="수식" r:id="rId9" imgW="203040" imgH="228600" progId="Equation.3">
              <p:embed/>
            </p:oleObj>
          </a:graphicData>
        </a:graphic>
      </p:graphicFrame>
      <p:graphicFrame>
        <p:nvGraphicFramePr>
          <p:cNvPr id="121866" name="Object 10"/>
          <p:cNvGraphicFramePr>
            <a:graphicFrameLocks noChangeAspect="1"/>
          </p:cNvGraphicFramePr>
          <p:nvPr/>
        </p:nvGraphicFramePr>
        <p:xfrm>
          <a:off x="996460" y="3429000"/>
          <a:ext cx="1704975" cy="468312"/>
        </p:xfrm>
        <a:graphic>
          <a:graphicData uri="http://schemas.openxmlformats.org/presentationml/2006/ole">
            <p:oleObj spid="_x0000_s121866" name="수식" r:id="rId10" imgW="876240" imgH="241200" progId="Equation.3">
              <p:embed/>
            </p:oleObj>
          </a:graphicData>
        </a:graphic>
      </p:graphicFrame>
      <p:graphicFrame>
        <p:nvGraphicFramePr>
          <p:cNvPr id="121867" name="Object 11"/>
          <p:cNvGraphicFramePr>
            <a:graphicFrameLocks noChangeAspect="1"/>
          </p:cNvGraphicFramePr>
          <p:nvPr/>
        </p:nvGraphicFramePr>
        <p:xfrm>
          <a:off x="976532" y="3810000"/>
          <a:ext cx="1433512" cy="444500"/>
        </p:xfrm>
        <a:graphic>
          <a:graphicData uri="http://schemas.openxmlformats.org/presentationml/2006/ole">
            <p:oleObj spid="_x0000_s121867" name="수식" r:id="rId11" imgW="736560" imgH="228600" progId="Equation.3">
              <p:embed/>
            </p:oleObj>
          </a:graphicData>
        </a:graphic>
      </p:graphicFrame>
      <p:graphicFrame>
        <p:nvGraphicFramePr>
          <p:cNvPr id="121868" name="Object 12"/>
          <p:cNvGraphicFramePr>
            <a:graphicFrameLocks noChangeAspect="1"/>
          </p:cNvGraphicFramePr>
          <p:nvPr/>
        </p:nvGraphicFramePr>
        <p:xfrm>
          <a:off x="970672" y="4148796"/>
          <a:ext cx="1557337" cy="444500"/>
        </p:xfrm>
        <a:graphic>
          <a:graphicData uri="http://schemas.openxmlformats.org/presentationml/2006/ole">
            <p:oleObj spid="_x0000_s121868" name="수식" r:id="rId12" imgW="799920" imgH="228600" progId="Equation.3">
              <p:embed/>
            </p:oleObj>
          </a:graphicData>
        </a:graphic>
      </p:graphicFrame>
      <p:graphicFrame>
        <p:nvGraphicFramePr>
          <p:cNvPr id="121869" name="Object 13"/>
          <p:cNvGraphicFramePr>
            <a:graphicFrameLocks noChangeAspect="1"/>
          </p:cNvGraphicFramePr>
          <p:nvPr/>
        </p:nvGraphicFramePr>
        <p:xfrm>
          <a:off x="3208338" y="4405532"/>
          <a:ext cx="1211262" cy="568325"/>
        </p:xfrm>
        <a:graphic>
          <a:graphicData uri="http://schemas.openxmlformats.org/presentationml/2006/ole">
            <p:oleObj spid="_x0000_s121869" name="수식" r:id="rId13" imgW="622080" imgH="291960" progId="Equation.3">
              <p:embed/>
            </p:oleObj>
          </a:graphicData>
        </a:graphic>
      </p:graphicFrame>
      <p:graphicFrame>
        <p:nvGraphicFramePr>
          <p:cNvPr id="121870" name="Object 14"/>
          <p:cNvGraphicFramePr>
            <a:graphicFrameLocks noChangeAspect="1"/>
          </p:cNvGraphicFramePr>
          <p:nvPr/>
        </p:nvGraphicFramePr>
        <p:xfrm>
          <a:off x="974184" y="4838108"/>
          <a:ext cx="3430588" cy="469900"/>
        </p:xfrm>
        <a:graphic>
          <a:graphicData uri="http://schemas.openxmlformats.org/presentationml/2006/ole">
            <p:oleObj spid="_x0000_s121870" name="수식" r:id="rId14" imgW="17650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200" dirty="0" smtClean="0"/>
              <a:t>Minimum-Cost Node Clustering (MCNC) Problem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A Cluster-Centric Cost-based Formulation</a:t>
            </a:r>
          </a:p>
          <a:p>
            <a:r>
              <a:rPr lang="en-US" altLang="ko-KR" dirty="0" smtClean="0"/>
              <a:t>Objective:</a:t>
            </a:r>
          </a:p>
          <a:p>
            <a:pPr lvl="1"/>
            <a:r>
              <a:rPr lang="en-US" altLang="ko-KR" dirty="0" smtClean="0"/>
              <a:t>Improve the energy efficiency and prolong the lifetime of the network</a:t>
            </a:r>
          </a:p>
          <a:p>
            <a:pPr lvl="1"/>
            <a:r>
              <a:rPr lang="en-US" altLang="ko-KR" dirty="0" smtClean="0"/>
              <a:t>Select a set of potential clusters           to cover the whole network so that the overall cost of all selected clusters is minimized, i.e.</a:t>
            </a:r>
            <a:br>
              <a:rPr lang="en-US" altLang="ko-KR" dirty="0" smtClean="0"/>
            </a:br>
            <a:r>
              <a:rPr lang="en-US" altLang="ko-KR" dirty="0" smtClean="0"/>
              <a:t>                    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where                and                         .</a:t>
            </a:r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i="1" dirty="0" smtClean="0"/>
          </a:p>
          <a:p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January 15, 2009 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141314" name="Object 2"/>
          <p:cNvGraphicFramePr>
            <a:graphicFrameLocks noChangeAspect="1"/>
          </p:cNvGraphicFramePr>
          <p:nvPr/>
        </p:nvGraphicFramePr>
        <p:xfrm>
          <a:off x="6314856" y="3429000"/>
          <a:ext cx="938212" cy="419100"/>
        </p:xfrm>
        <a:graphic>
          <a:graphicData uri="http://schemas.openxmlformats.org/presentationml/2006/ole">
            <p:oleObj spid="_x0000_s141314" name="수식" r:id="rId3" imgW="482400" imgH="215640" progId="Equation.3">
              <p:embed/>
            </p:oleObj>
          </a:graphicData>
        </a:graphic>
      </p:graphicFrame>
      <p:graphicFrame>
        <p:nvGraphicFramePr>
          <p:cNvPr id="141315" name="Object 3"/>
          <p:cNvGraphicFramePr>
            <a:graphicFrameLocks noChangeAspect="1"/>
          </p:cNvGraphicFramePr>
          <p:nvPr/>
        </p:nvGraphicFramePr>
        <p:xfrm>
          <a:off x="3048000" y="4640702"/>
          <a:ext cx="2887663" cy="665162"/>
        </p:xfrm>
        <a:graphic>
          <a:graphicData uri="http://schemas.openxmlformats.org/presentationml/2006/ole">
            <p:oleObj spid="_x0000_s141315" name="수식" r:id="rId4" imgW="1485720" imgH="342720" progId="Equation.3">
              <p:embed/>
            </p:oleObj>
          </a:graphicData>
        </a:graphic>
      </p:graphicFrame>
      <p:graphicFrame>
        <p:nvGraphicFramePr>
          <p:cNvPr id="141316" name="Object 4"/>
          <p:cNvGraphicFramePr>
            <a:graphicFrameLocks noChangeAspect="1"/>
          </p:cNvGraphicFramePr>
          <p:nvPr/>
        </p:nvGraphicFramePr>
        <p:xfrm>
          <a:off x="2295525" y="5305425"/>
          <a:ext cx="1530350" cy="468313"/>
        </p:xfrm>
        <a:graphic>
          <a:graphicData uri="http://schemas.openxmlformats.org/presentationml/2006/ole">
            <p:oleObj spid="_x0000_s141316" name="수식" r:id="rId5" imgW="787320" imgH="241200" progId="Equation.3">
              <p:embed/>
            </p:oleObj>
          </a:graphicData>
        </a:graphic>
      </p:graphicFrame>
      <p:graphicFrame>
        <p:nvGraphicFramePr>
          <p:cNvPr id="141317" name="Object 5"/>
          <p:cNvGraphicFramePr>
            <a:graphicFrameLocks noChangeAspect="1"/>
          </p:cNvGraphicFramePr>
          <p:nvPr/>
        </p:nvGraphicFramePr>
        <p:xfrm>
          <a:off x="4598988" y="5285936"/>
          <a:ext cx="2640012" cy="444500"/>
        </p:xfrm>
        <a:graphic>
          <a:graphicData uri="http://schemas.openxmlformats.org/presentationml/2006/ole">
            <p:oleObj spid="_x0000_s141317" name="수식" r:id="rId6" imgW="13586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Cost Metric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Cluster cost (cost for a potential cluster)</a:t>
            </a:r>
          </a:p>
          <a:p>
            <a:pPr lvl="1"/>
            <a:r>
              <a:rPr lang="en-US" altLang="ko-KR" dirty="0" smtClean="0"/>
              <a:t>The total energy consumption of the cluster members for sending data to the cluster head</a:t>
            </a:r>
          </a:p>
          <a:p>
            <a:pPr lvl="1"/>
            <a:r>
              <a:rPr lang="en-US" altLang="ko-KR" dirty="0" smtClean="0"/>
              <a:t>The relative location between the cluster head and the (nearest) UW-Sink</a:t>
            </a:r>
          </a:p>
          <a:p>
            <a:pPr lvl="1"/>
            <a:r>
              <a:rPr lang="en-US" altLang="ko-KR" dirty="0" smtClean="0"/>
              <a:t>The residual energy of the cluster head and its cluster members</a:t>
            </a:r>
          </a:p>
          <a:p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January 15, 2009 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Cost Metric – cont’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Given a potential cluster             ,where   is a </a:t>
            </a:r>
            <a:r>
              <a:rPr lang="en-US" altLang="ko-KR" dirty="0" err="1" smtClean="0"/>
              <a:t>clusterhead</a:t>
            </a:r>
            <a:r>
              <a:rPr lang="en-US" altLang="ko-KR" dirty="0" smtClean="0"/>
              <a:t> candidate and     is a cluster member set of   , the cluster cost of cluster    is defined as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where              is the total energy consumed by all sensor nodes in      for sending one data packet to    (also called intra-cluster cost).           is the energy consumed by    for sending </a:t>
            </a:r>
            <a:r>
              <a:rPr lang="en-US" altLang="ko-KR" i="1" dirty="0" smtClean="0"/>
              <a:t>one data packet </a:t>
            </a:r>
            <a:r>
              <a:rPr lang="en-US" altLang="ko-KR" dirty="0" smtClean="0"/>
              <a:t>to the </a:t>
            </a:r>
            <a:r>
              <a:rPr lang="en-US" altLang="ko-KR" dirty="0" err="1" smtClean="0"/>
              <a:t>uw</a:t>
            </a:r>
            <a:r>
              <a:rPr lang="en-US" altLang="ko-KR" dirty="0" smtClean="0"/>
              <a:t>-sink directly (</a:t>
            </a:r>
            <a:r>
              <a:rPr lang="en-US" altLang="ko-KR" dirty="0" err="1" smtClean="0"/>
              <a:t>Euc</a:t>
            </a:r>
            <a:r>
              <a:rPr lang="en-US" altLang="ko-KR" dirty="0" smtClean="0"/>
              <a:t>. distance / data aggregator).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January 15, 2009 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142338" name="Object 2"/>
          <p:cNvGraphicFramePr>
            <a:graphicFrameLocks noChangeAspect="1"/>
          </p:cNvGraphicFramePr>
          <p:nvPr/>
        </p:nvGraphicFramePr>
        <p:xfrm>
          <a:off x="5029200" y="1697736"/>
          <a:ext cx="1557338" cy="444500"/>
        </p:xfrm>
        <a:graphic>
          <a:graphicData uri="http://schemas.openxmlformats.org/presentationml/2006/ole">
            <p:oleObj spid="_x0000_s142338" name="Equation" r:id="rId3" imgW="799920" imgH="228600" progId="Equation.3">
              <p:embed/>
            </p:oleObj>
          </a:graphicData>
        </a:graphic>
      </p:graphicFrame>
      <p:graphicFrame>
        <p:nvGraphicFramePr>
          <p:cNvPr id="142339" name="Object 3"/>
          <p:cNvGraphicFramePr>
            <a:graphicFrameLocks noChangeAspect="1"/>
          </p:cNvGraphicFramePr>
          <p:nvPr/>
        </p:nvGraphicFramePr>
        <p:xfrm>
          <a:off x="7720838" y="1789176"/>
          <a:ext cx="222250" cy="271463"/>
        </p:xfrm>
        <a:graphic>
          <a:graphicData uri="http://schemas.openxmlformats.org/presentationml/2006/ole">
            <p:oleObj spid="_x0000_s142339" name="Equation" r:id="rId4" imgW="114120" imgH="139680" progId="Equation.3">
              <p:embed/>
            </p:oleObj>
          </a:graphicData>
        </a:graphic>
      </p:graphicFrame>
      <p:graphicFrame>
        <p:nvGraphicFramePr>
          <p:cNvPr id="142340" name="Object 4"/>
          <p:cNvGraphicFramePr>
            <a:graphicFrameLocks noChangeAspect="1"/>
          </p:cNvGraphicFramePr>
          <p:nvPr/>
        </p:nvGraphicFramePr>
        <p:xfrm>
          <a:off x="5428488" y="2012188"/>
          <a:ext cx="369888" cy="444500"/>
        </p:xfrm>
        <a:graphic>
          <a:graphicData uri="http://schemas.openxmlformats.org/presentationml/2006/ole">
            <p:oleObj spid="_x0000_s142340" name="Equation" r:id="rId5" imgW="190440" imgH="228600" progId="Equation.3">
              <p:embed/>
            </p:oleObj>
          </a:graphicData>
        </a:graphic>
      </p:graphicFrame>
      <p:graphicFrame>
        <p:nvGraphicFramePr>
          <p:cNvPr id="142341" name="Object 5"/>
          <p:cNvGraphicFramePr>
            <a:graphicFrameLocks noChangeAspect="1"/>
          </p:cNvGraphicFramePr>
          <p:nvPr/>
        </p:nvGraphicFramePr>
        <p:xfrm>
          <a:off x="3505200" y="2438400"/>
          <a:ext cx="222250" cy="271463"/>
        </p:xfrm>
        <a:graphic>
          <a:graphicData uri="http://schemas.openxmlformats.org/presentationml/2006/ole">
            <p:oleObj spid="_x0000_s142341" name="Equation" r:id="rId6" imgW="114120" imgH="139680" progId="Equation.3">
              <p:embed/>
            </p:oleObj>
          </a:graphicData>
        </a:graphic>
      </p:graphicFrame>
      <p:graphicFrame>
        <p:nvGraphicFramePr>
          <p:cNvPr id="142342" name="Object 6"/>
          <p:cNvGraphicFramePr>
            <a:graphicFrameLocks noChangeAspect="1"/>
          </p:cNvGraphicFramePr>
          <p:nvPr/>
        </p:nvGraphicFramePr>
        <p:xfrm>
          <a:off x="8229600" y="2362200"/>
          <a:ext cx="296862" cy="320675"/>
        </p:xfrm>
        <a:graphic>
          <a:graphicData uri="http://schemas.openxmlformats.org/presentationml/2006/ole">
            <p:oleObj spid="_x0000_s142342" name="Equation" r:id="rId7" imgW="152280" imgH="164880" progId="Equation.3">
              <p:embed/>
            </p:oleObj>
          </a:graphicData>
        </a:graphic>
      </p:graphicFrame>
      <p:graphicFrame>
        <p:nvGraphicFramePr>
          <p:cNvPr id="142344" name="Object 8"/>
          <p:cNvGraphicFramePr>
            <a:graphicFrameLocks noChangeAspect="1"/>
          </p:cNvGraphicFramePr>
          <p:nvPr/>
        </p:nvGraphicFramePr>
        <p:xfrm>
          <a:off x="2438400" y="2964561"/>
          <a:ext cx="4098925" cy="714375"/>
        </p:xfrm>
        <a:graphic>
          <a:graphicData uri="http://schemas.openxmlformats.org/presentationml/2006/ole">
            <p:oleObj spid="_x0000_s142344" name="Equation" r:id="rId8" imgW="2108160" imgH="368280" progId="Equation.3">
              <p:embed/>
            </p:oleObj>
          </a:graphicData>
        </a:graphic>
      </p:graphicFrame>
      <p:graphicFrame>
        <p:nvGraphicFramePr>
          <p:cNvPr id="142345" name="Object 9"/>
          <p:cNvGraphicFramePr>
            <a:graphicFrameLocks noChangeAspect="1"/>
          </p:cNvGraphicFramePr>
          <p:nvPr/>
        </p:nvGraphicFramePr>
        <p:xfrm>
          <a:off x="1962912" y="3392424"/>
          <a:ext cx="1579562" cy="714375"/>
        </p:xfrm>
        <a:graphic>
          <a:graphicData uri="http://schemas.openxmlformats.org/presentationml/2006/ole">
            <p:oleObj spid="_x0000_s142345" name="Equation" r:id="rId9" imgW="812520" imgH="368280" progId="Equation.3">
              <p:embed/>
            </p:oleObj>
          </a:graphicData>
        </a:graphic>
      </p:graphicFrame>
      <p:graphicFrame>
        <p:nvGraphicFramePr>
          <p:cNvPr id="142346" name="Object 10"/>
          <p:cNvGraphicFramePr>
            <a:graphicFrameLocks noChangeAspect="1"/>
          </p:cNvGraphicFramePr>
          <p:nvPr/>
        </p:nvGraphicFramePr>
        <p:xfrm>
          <a:off x="4706112" y="3700915"/>
          <a:ext cx="438912" cy="718685"/>
        </p:xfrm>
        <a:graphic>
          <a:graphicData uri="http://schemas.openxmlformats.org/presentationml/2006/ole">
            <p:oleObj spid="_x0000_s142346" name="Equation" r:id="rId10" imgW="139680" imgH="228600" progId="Equation.3">
              <p:embed/>
            </p:oleObj>
          </a:graphicData>
        </a:graphic>
      </p:graphicFrame>
      <p:graphicFrame>
        <p:nvGraphicFramePr>
          <p:cNvPr id="142347" name="Object 11"/>
          <p:cNvGraphicFramePr>
            <a:graphicFrameLocks noChangeAspect="1"/>
          </p:cNvGraphicFramePr>
          <p:nvPr/>
        </p:nvGraphicFramePr>
        <p:xfrm>
          <a:off x="3429000" y="4267200"/>
          <a:ext cx="280761" cy="358948"/>
        </p:xfrm>
        <a:graphic>
          <a:graphicData uri="http://schemas.openxmlformats.org/presentationml/2006/ole">
            <p:oleObj spid="_x0000_s142347" name="Equation" r:id="rId11" imgW="88560" imgH="114120" progId="Equation.3">
              <p:embed/>
            </p:oleObj>
          </a:graphicData>
        </a:graphic>
      </p:graphicFrame>
      <p:graphicFrame>
        <p:nvGraphicFramePr>
          <p:cNvPr id="142348" name="Object 12"/>
          <p:cNvGraphicFramePr>
            <a:graphicFrameLocks noChangeAspect="1"/>
          </p:cNvGraphicFramePr>
          <p:nvPr/>
        </p:nvGraphicFramePr>
        <p:xfrm>
          <a:off x="7729156" y="4590288"/>
          <a:ext cx="280988" cy="358775"/>
        </p:xfrm>
        <a:graphic>
          <a:graphicData uri="http://schemas.openxmlformats.org/presentationml/2006/ole">
            <p:oleObj spid="_x0000_s142348" name="Equation" r:id="rId12" imgW="88560" imgH="114120" progId="Equation.3">
              <p:embed/>
            </p:oleObj>
          </a:graphicData>
        </a:graphic>
      </p:graphicFrame>
      <p:graphicFrame>
        <p:nvGraphicFramePr>
          <p:cNvPr id="142349" name="Object 13"/>
          <p:cNvGraphicFramePr>
            <a:graphicFrameLocks noChangeAspect="1"/>
          </p:cNvGraphicFramePr>
          <p:nvPr/>
        </p:nvGraphicFramePr>
        <p:xfrm>
          <a:off x="1962912" y="4572000"/>
          <a:ext cx="1162050" cy="395288"/>
        </p:xfrm>
        <a:graphic>
          <a:graphicData uri="http://schemas.openxmlformats.org/presentationml/2006/ole">
            <p:oleObj spid="_x0000_s142349" name="Equation" r:id="rId13" imgW="5968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양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모양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모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11169</TotalTime>
  <Words>631</Words>
  <Application>Microsoft Office PowerPoint</Application>
  <PresentationFormat>On-screen Show (4:3)</PresentationFormat>
  <Paragraphs>79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모양</vt:lpstr>
      <vt:lpstr>수식</vt:lpstr>
      <vt:lpstr>Equation</vt:lpstr>
      <vt:lpstr>Distributed Minimum-Cost Clustering for Underwater Sensor Networks</vt:lpstr>
      <vt:lpstr>Target Underwater Sensor Network (USN) Structure </vt:lpstr>
      <vt:lpstr>Architecture for 2D USNs</vt:lpstr>
      <vt:lpstr>Special Requirements for Minimum Cost Clustering in USNs</vt:lpstr>
      <vt:lpstr>Network Model and Assumptions</vt:lpstr>
      <vt:lpstr>Notations</vt:lpstr>
      <vt:lpstr>Minimum-Cost Node Clustering (MCNC) Problem</vt:lpstr>
      <vt:lpstr>Cost Metric</vt:lpstr>
      <vt:lpstr>Cost Metric – cont’</vt:lpstr>
      <vt:lpstr>Cost Metric – cont’</vt:lpstr>
      <vt:lpstr>Cost Metric – cont’</vt:lpstr>
      <vt:lpstr>Distributed Minimum-Cost Clustering Algorithm (MCCA)</vt:lpstr>
      <vt:lpstr>Distributed Minimum-Cost Clustering Algorithm (MCCA) – cont’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Optimal Wireless Channel Allocation:  Stochastic Approach</dc:title>
  <dc:creator> </dc:creator>
  <cp:lastModifiedBy>DHKim</cp:lastModifiedBy>
  <cp:revision>1714</cp:revision>
  <dcterms:created xsi:type="dcterms:W3CDTF">2008-01-19T15:55:43Z</dcterms:created>
  <dcterms:modified xsi:type="dcterms:W3CDTF">2009-01-22T18:06:58Z</dcterms:modified>
</cp:coreProperties>
</file>