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4"/>
  </p:notesMasterIdLst>
  <p:sldIdLst>
    <p:sldId id="453" r:id="rId2"/>
    <p:sldId id="459" r:id="rId3"/>
    <p:sldId id="460" r:id="rId4"/>
    <p:sldId id="461" r:id="rId5"/>
    <p:sldId id="462" r:id="rId6"/>
    <p:sldId id="463" r:id="rId7"/>
    <p:sldId id="464" r:id="rId8"/>
    <p:sldId id="465" r:id="rId9"/>
    <p:sldId id="466" r:id="rId10"/>
    <p:sldId id="468" r:id="rId11"/>
    <p:sldId id="467" r:id="rId12"/>
    <p:sldId id="469" r:id="rId13"/>
  </p:sldIdLst>
  <p:sldSz cx="9144000" cy="6858000" type="screen4x3"/>
  <p:notesSz cx="7010400" cy="92964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121"/>
    <a:srgbClr val="006C31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050" autoAdjust="0"/>
    <p:restoredTop sz="94660"/>
  </p:normalViewPr>
  <p:slideViewPr>
    <p:cSldViewPr>
      <p:cViewPr varScale="1">
        <p:scale>
          <a:sx n="104" d="100"/>
          <a:sy n="104" d="100"/>
        </p:scale>
        <p:origin x="-2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Relationship Id="rId9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94" cy="4651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70869" y="0"/>
            <a:ext cx="3037894" cy="4651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936D1E-4939-4ABB-97E8-595B19CFCCAC}" type="datetimeFigureOut">
              <a:rPr lang="ko-KR" altLang="en-US" smtClean="0"/>
              <a:pPr/>
              <a:t>2009-01-22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00550" y="4415604"/>
            <a:ext cx="5609302" cy="41837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829723"/>
            <a:ext cx="3037894" cy="4651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70869" y="8829723"/>
            <a:ext cx="3037894" cy="4651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B9BAAE-39B5-4E1E-810F-84516EE09FA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D2D33-F06A-47D2-8B8C-977AD172027D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모서리가 둥근 직사각형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제목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0" name="부제목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19" name="날짜 개체 틀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2009-01-22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11" name="슬라이드 번호 개체 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2009-01-22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2009-01-22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2009-01-22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모서리가 둥근 직사각형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2009-01-22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2009-01-22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2009-01-22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2009-01-22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2009-01-22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2009-01-22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한쪽 모서리가 둥근 사각형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2009-01-22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dirty="0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모서리가 둥근 직사각형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제목 개체 틀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5" name="날짜 개체 틀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8D1FFCF-9FA3-40C8-803E-83B5359237A7}" type="datetimeFigureOut">
              <a:rPr lang="ko-KR" altLang="en-US" smtClean="0"/>
              <a:pPr/>
              <a:t>2009-01-22</a:t>
            </a:fld>
            <a:endParaRPr lang="ko-KR" altLang="en-US" dirty="0"/>
          </a:p>
        </p:txBody>
      </p:sp>
      <p:sp>
        <p:nvSpPr>
          <p:cNvPr id="18" name="바닥글 개체 틀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1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1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1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1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1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1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1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1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1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1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4.bin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22376" y="1752600"/>
            <a:ext cx="7772400" cy="1828800"/>
          </a:xfrm>
        </p:spPr>
        <p:txBody>
          <a:bodyPr>
            <a:noAutofit/>
          </a:bodyPr>
          <a:lstStyle/>
          <a:p>
            <a:r>
              <a:rPr lang="en-US" sz="4000" dirty="0" smtClean="0"/>
              <a:t>A Distributed Clustering </a:t>
            </a:r>
            <a:br>
              <a:rPr lang="en-US" sz="4000" dirty="0" smtClean="0"/>
            </a:br>
            <a:r>
              <a:rPr lang="en-US" sz="4000" dirty="0" smtClean="0"/>
              <a:t>Scheme For Underwater </a:t>
            </a:r>
            <a:br>
              <a:rPr lang="en-US" sz="4000" dirty="0" smtClean="0"/>
            </a:br>
            <a:r>
              <a:rPr lang="en-US" sz="4000" dirty="0" smtClean="0"/>
              <a:t>Sensor Networks</a:t>
            </a:r>
            <a:endParaRPr lang="ko-KR" altLang="en-US" sz="38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22376" y="3733800"/>
            <a:ext cx="7772400" cy="2133600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en-US" sz="1400" dirty="0" smtClean="0"/>
              <a:t> 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sz="2400" dirty="0" smtClean="0"/>
              <a:t>M.C. Domingo and R. Prior, A Distributed Clustering Scheme For Underwater Wireless Sensor Networks, the 18th IEEE International Symposium on Personal Indoor and Mobile Radio Communications (PIMRC 2007), Sept. 3-7, 2007. </a:t>
            </a:r>
          </a:p>
          <a:p>
            <a:pPr algn="ctr"/>
            <a:endParaRPr lang="en-US" altLang="ko-KR" sz="2400" b="1" dirty="0" smtClean="0"/>
          </a:p>
          <a:p>
            <a:pPr algn="ctr"/>
            <a:r>
              <a:rPr lang="en-US" altLang="ko-KR" sz="2400" b="1" dirty="0" smtClean="0"/>
              <a:t>Presented By Donghyun Kim</a:t>
            </a:r>
            <a:br>
              <a:rPr lang="en-US" altLang="ko-KR" sz="2400" b="1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January 22, 2009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Mobile Computing and Wireless Networking Research Group </a:t>
            </a:r>
          </a:p>
          <a:p>
            <a:pPr algn="ctr"/>
            <a:r>
              <a:rPr lang="en-US" altLang="ko-KR" dirty="0" smtClean="0"/>
              <a:t>at University of Texas at Dallas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200" dirty="0" smtClean="0"/>
              <a:t>DUCS Protocol – cont’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Some notations</a:t>
            </a:r>
          </a:p>
          <a:p>
            <a:pPr lvl="1"/>
            <a:r>
              <a:rPr lang="en-US" altLang="ko-KR" dirty="0" smtClean="0"/>
              <a:t>A set of nodes in a cluster:</a:t>
            </a:r>
          </a:p>
          <a:p>
            <a:pPr lvl="1"/>
            <a:r>
              <a:rPr lang="en-US" altLang="ko-KR" dirty="0" smtClean="0"/>
              <a:t>A </a:t>
            </a:r>
            <a:r>
              <a:rPr lang="en-US" altLang="ko-KR" dirty="0" err="1" smtClean="0"/>
              <a:t>clusterhead</a:t>
            </a:r>
            <a:r>
              <a:rPr lang="en-US" altLang="ko-KR" dirty="0" smtClean="0"/>
              <a:t>:</a:t>
            </a:r>
          </a:p>
          <a:p>
            <a:pPr lvl="1"/>
            <a:r>
              <a:rPr lang="en-US" altLang="ko-KR" dirty="0" smtClean="0"/>
              <a:t>Propagation delay from a node to its </a:t>
            </a:r>
            <a:r>
              <a:rPr lang="en-US" altLang="ko-KR" dirty="0" err="1" smtClean="0"/>
              <a:t>clusterhead</a:t>
            </a:r>
            <a:r>
              <a:rPr lang="en-US" altLang="ko-KR" dirty="0" smtClean="0"/>
              <a:t>:</a:t>
            </a:r>
          </a:p>
          <a:p>
            <a:pPr lvl="1"/>
            <a:r>
              <a:rPr lang="en-US" altLang="ko-KR" dirty="0" smtClean="0"/>
              <a:t>Current round:</a:t>
            </a:r>
          </a:p>
          <a:p>
            <a:r>
              <a:rPr lang="en-US" altLang="ko-KR" dirty="0" smtClean="0"/>
              <a:t>First node transmits a message at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Second node transmits a message at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In general, node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In (t+1) round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>
              <a:buNone/>
            </a:pPr>
            <a:endParaRPr lang="en-US" altLang="ko-KR" dirty="0" smtClean="0"/>
          </a:p>
          <a:p>
            <a:pPr lvl="1"/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January 22, 2009 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aphicFrame>
        <p:nvGraphicFramePr>
          <p:cNvPr id="153602" name="Object 2"/>
          <p:cNvGraphicFramePr>
            <a:graphicFrameLocks noChangeAspect="1"/>
          </p:cNvGraphicFramePr>
          <p:nvPr/>
        </p:nvGraphicFramePr>
        <p:xfrm>
          <a:off x="4724400" y="2066544"/>
          <a:ext cx="1221028" cy="331070"/>
        </p:xfrm>
        <a:graphic>
          <a:graphicData uri="http://schemas.openxmlformats.org/presentationml/2006/ole">
            <p:oleObj spid="_x0000_s153602" name="Equation" r:id="rId3" imgW="888840" imgH="241200" progId="Equation.3">
              <p:embed/>
            </p:oleObj>
          </a:graphicData>
        </a:graphic>
      </p:graphicFrame>
      <p:graphicFrame>
        <p:nvGraphicFramePr>
          <p:cNvPr id="153603" name="Object 3"/>
          <p:cNvGraphicFramePr>
            <a:graphicFrameLocks noChangeAspect="1"/>
          </p:cNvGraphicFramePr>
          <p:nvPr/>
        </p:nvGraphicFramePr>
        <p:xfrm>
          <a:off x="3133344" y="2353056"/>
          <a:ext cx="436562" cy="331069"/>
        </p:xfrm>
        <a:graphic>
          <a:graphicData uri="http://schemas.openxmlformats.org/presentationml/2006/ole">
            <p:oleObj spid="_x0000_s153603" name="Equation" r:id="rId4" imgW="317160" imgH="241200" progId="Equation.3">
              <p:embed/>
            </p:oleObj>
          </a:graphicData>
        </a:graphic>
      </p:graphicFrame>
      <p:graphicFrame>
        <p:nvGraphicFramePr>
          <p:cNvPr id="153604" name="Object 4"/>
          <p:cNvGraphicFramePr>
            <a:graphicFrameLocks noChangeAspect="1"/>
          </p:cNvGraphicFramePr>
          <p:nvPr/>
        </p:nvGraphicFramePr>
        <p:xfrm>
          <a:off x="7677912" y="2618232"/>
          <a:ext cx="1012286" cy="331069"/>
        </p:xfrm>
        <a:graphic>
          <a:graphicData uri="http://schemas.openxmlformats.org/presentationml/2006/ole">
            <p:oleObj spid="_x0000_s153604" name="Equation" r:id="rId5" imgW="736560" imgH="241200" progId="Equation.3">
              <p:embed/>
            </p:oleObj>
          </a:graphicData>
        </a:graphic>
      </p:graphicFrame>
      <p:graphicFrame>
        <p:nvGraphicFramePr>
          <p:cNvPr id="153605" name="Object 5"/>
          <p:cNvGraphicFramePr>
            <a:graphicFrameLocks noChangeAspect="1"/>
          </p:cNvGraphicFramePr>
          <p:nvPr/>
        </p:nvGraphicFramePr>
        <p:xfrm>
          <a:off x="3142488" y="2960370"/>
          <a:ext cx="122238" cy="209550"/>
        </p:xfrm>
        <a:graphic>
          <a:graphicData uri="http://schemas.openxmlformats.org/presentationml/2006/ole">
            <p:oleObj spid="_x0000_s153605" name="Equation" r:id="rId6" imgW="88560" imgH="152280" progId="Equation.3">
              <p:embed/>
            </p:oleObj>
          </a:graphicData>
        </a:graphic>
      </p:graphicFrame>
      <p:graphicFrame>
        <p:nvGraphicFramePr>
          <p:cNvPr id="153606" name="Object 6"/>
          <p:cNvGraphicFramePr>
            <a:graphicFrameLocks noChangeAspect="1"/>
          </p:cNvGraphicFramePr>
          <p:nvPr/>
        </p:nvGraphicFramePr>
        <p:xfrm>
          <a:off x="3276600" y="3554413"/>
          <a:ext cx="828901" cy="349980"/>
        </p:xfrm>
        <a:graphic>
          <a:graphicData uri="http://schemas.openxmlformats.org/presentationml/2006/ole">
            <p:oleObj spid="_x0000_s153606" name="Equation" r:id="rId7" imgW="571320" imgH="241200" progId="Equation.3">
              <p:embed/>
            </p:oleObj>
          </a:graphicData>
        </a:graphic>
      </p:graphicFrame>
      <p:graphicFrame>
        <p:nvGraphicFramePr>
          <p:cNvPr id="153607" name="Object 7"/>
          <p:cNvGraphicFramePr>
            <a:graphicFrameLocks noChangeAspect="1"/>
          </p:cNvGraphicFramePr>
          <p:nvPr/>
        </p:nvGraphicFramePr>
        <p:xfrm>
          <a:off x="3260725" y="4154488"/>
          <a:ext cx="2026204" cy="349980"/>
        </p:xfrm>
        <a:graphic>
          <a:graphicData uri="http://schemas.openxmlformats.org/presentationml/2006/ole">
            <p:oleObj spid="_x0000_s153607" name="Equation" r:id="rId8" imgW="1396800" imgH="241200" progId="Equation.3">
              <p:embed/>
            </p:oleObj>
          </a:graphicData>
        </a:graphic>
      </p:graphicFrame>
      <p:graphicFrame>
        <p:nvGraphicFramePr>
          <p:cNvPr id="153608" name="Object 8"/>
          <p:cNvGraphicFramePr>
            <a:graphicFrameLocks noChangeAspect="1"/>
          </p:cNvGraphicFramePr>
          <p:nvPr/>
        </p:nvGraphicFramePr>
        <p:xfrm>
          <a:off x="3535680" y="4535043"/>
          <a:ext cx="401638" cy="314325"/>
        </p:xfrm>
        <a:graphic>
          <a:graphicData uri="http://schemas.openxmlformats.org/presentationml/2006/ole">
            <p:oleObj spid="_x0000_s153608" name="Equation" r:id="rId9" imgW="291960" imgH="228600" progId="Equation.3">
              <p:embed/>
            </p:oleObj>
          </a:graphicData>
        </a:graphic>
      </p:graphicFrame>
      <p:graphicFrame>
        <p:nvGraphicFramePr>
          <p:cNvPr id="153609" name="Object 9"/>
          <p:cNvGraphicFramePr>
            <a:graphicFrameLocks noChangeAspect="1"/>
          </p:cNvGraphicFramePr>
          <p:nvPr/>
        </p:nvGraphicFramePr>
        <p:xfrm>
          <a:off x="3232150" y="4724400"/>
          <a:ext cx="2339975" cy="644525"/>
        </p:xfrm>
        <a:graphic>
          <a:graphicData uri="http://schemas.openxmlformats.org/presentationml/2006/ole">
            <p:oleObj spid="_x0000_s153609" name="Equation" r:id="rId10" imgW="1612800" imgH="444240" progId="Equation.3">
              <p:embed/>
            </p:oleObj>
          </a:graphicData>
        </a:graphic>
      </p:graphicFrame>
      <p:graphicFrame>
        <p:nvGraphicFramePr>
          <p:cNvPr id="153610" name="Object 10"/>
          <p:cNvGraphicFramePr>
            <a:graphicFrameLocks noChangeAspect="1"/>
          </p:cNvGraphicFramePr>
          <p:nvPr/>
        </p:nvGraphicFramePr>
        <p:xfrm>
          <a:off x="3276600" y="5334000"/>
          <a:ext cx="3427413" cy="644525"/>
        </p:xfrm>
        <a:graphic>
          <a:graphicData uri="http://schemas.openxmlformats.org/presentationml/2006/ole">
            <p:oleObj spid="_x0000_s153610" name="Equation" r:id="rId11" imgW="236196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200" dirty="0" smtClean="0"/>
              <a:t>DUCS Protocol – cont’</a:t>
            </a:r>
            <a:endParaRPr lang="ko-KR" altLang="en-US" sz="33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January 22, 2009 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pic>
        <p:nvPicPr>
          <p:cNvPr id="152578" name="Picture 2" descr="C:\Documents and Settings\totheast\Desktop\Captu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7863" y="4364038"/>
            <a:ext cx="9525" cy="9525"/>
          </a:xfrm>
          <a:prstGeom prst="rect">
            <a:avLst/>
          </a:prstGeom>
          <a:noFill/>
        </p:spPr>
      </p:pic>
      <p:pic>
        <p:nvPicPr>
          <p:cNvPr id="152580" name="Picture 4" descr="C:\Documents and Settings\totheast\Desktop\Captur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16125" y="1676400"/>
            <a:ext cx="4994275" cy="40901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200" dirty="0" smtClean="0"/>
              <a:t>DUCS Protocol – cont’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 fontScale="92500"/>
          </a:bodyPr>
          <a:lstStyle/>
          <a:p>
            <a:r>
              <a:rPr lang="en-US" altLang="ko-KR" dirty="0" smtClean="0"/>
              <a:t>So far, we assume that          are invariant</a:t>
            </a:r>
          </a:p>
          <a:p>
            <a:r>
              <a:rPr lang="en-US" altLang="ko-KR" dirty="0" smtClean="0"/>
              <a:t>Use one tenth of a time slot as a guard time (do not use)</a:t>
            </a:r>
          </a:p>
          <a:p>
            <a:r>
              <a:rPr lang="en-US" altLang="ko-KR" dirty="0" smtClean="0"/>
              <a:t>Cluster maintenance </a:t>
            </a:r>
          </a:p>
          <a:p>
            <a:pPr lvl="1"/>
            <a:r>
              <a:rPr lang="en-US" altLang="ko-KR" dirty="0" smtClean="0"/>
              <a:t>In each time slot reserved for maintenance, each node estimate its propagation delay</a:t>
            </a:r>
          </a:p>
          <a:p>
            <a:pPr lvl="1"/>
            <a:r>
              <a:rPr lang="en-US" altLang="ko-KR" dirty="0" smtClean="0"/>
              <a:t>If this delay changed more than 50%, it chooses another </a:t>
            </a:r>
            <a:r>
              <a:rPr lang="en-US" altLang="ko-KR" dirty="0" err="1" smtClean="0"/>
              <a:t>clusterhead</a:t>
            </a:r>
            <a:r>
              <a:rPr lang="en-US" altLang="ko-KR" dirty="0" smtClean="0"/>
              <a:t> (what happens if CH is gone?)</a:t>
            </a:r>
          </a:p>
          <a:p>
            <a:r>
              <a:rPr lang="en-US" altLang="ko-KR" dirty="0" smtClean="0"/>
              <a:t>Message Routing</a:t>
            </a:r>
          </a:p>
          <a:p>
            <a:pPr lvl="1"/>
            <a:r>
              <a:rPr lang="en-US" altLang="ko-KR" dirty="0" smtClean="0"/>
              <a:t>Shortest path routing…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>
              <a:buNone/>
            </a:pPr>
            <a:endParaRPr lang="en-US" altLang="ko-KR" dirty="0" smtClean="0"/>
          </a:p>
          <a:p>
            <a:pPr lvl="1"/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January 22, 2009 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aphicFrame>
        <p:nvGraphicFramePr>
          <p:cNvPr id="154626" name="Object 2"/>
          <p:cNvGraphicFramePr>
            <a:graphicFrameLocks noChangeAspect="1"/>
          </p:cNvGraphicFramePr>
          <p:nvPr/>
        </p:nvGraphicFramePr>
        <p:xfrm>
          <a:off x="4773168" y="1810512"/>
          <a:ext cx="1163054" cy="381000"/>
        </p:xfrm>
        <a:graphic>
          <a:graphicData uri="http://schemas.openxmlformats.org/presentationml/2006/ole">
            <p:oleObj spid="_x0000_s154626" name="Equation" r:id="rId3" imgW="73656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Architecture for 2D USNs</a:t>
            </a:r>
            <a:endParaRPr lang="ko-KR" altLang="en-US" sz="33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January 22, 2009 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pic>
        <p:nvPicPr>
          <p:cNvPr id="7" name="Picture 6" descr="2D_arch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1676400"/>
            <a:ext cx="5486400" cy="411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Architecture for 3D USNs</a:t>
            </a:r>
            <a:endParaRPr lang="ko-KR" altLang="en-US" sz="33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January 22, 2009 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pic>
        <p:nvPicPr>
          <p:cNvPr id="7" name="Picture 6" descr="2D_arch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1600200"/>
            <a:ext cx="5516917" cy="42154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altLang="ko-KR" sz="3200" dirty="0" smtClean="0"/>
              <a:t>Underwater Sensor Networks (USNs)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Has to support</a:t>
            </a:r>
          </a:p>
          <a:p>
            <a:pPr lvl="1"/>
            <a:r>
              <a:rPr lang="en-US" altLang="ko-KR" dirty="0" smtClean="0"/>
              <a:t>Scalability</a:t>
            </a:r>
          </a:p>
          <a:p>
            <a:pPr lvl="1"/>
            <a:r>
              <a:rPr lang="en-US" altLang="ko-KR" dirty="0" smtClean="0"/>
              <a:t>Mobility</a:t>
            </a:r>
          </a:p>
          <a:p>
            <a:pPr lvl="1"/>
            <a:r>
              <a:rPr lang="en-US" altLang="ko-KR" dirty="0" smtClean="0"/>
              <a:t>Self-organization</a:t>
            </a:r>
          </a:p>
          <a:p>
            <a:pPr lvl="1"/>
            <a:r>
              <a:rPr lang="en-US" altLang="ko-KR" dirty="0" smtClean="0"/>
              <a:t>Energy-efficiency</a:t>
            </a:r>
          </a:p>
          <a:p>
            <a:r>
              <a:rPr lang="en-US" altLang="ko-KR" dirty="0" smtClean="0"/>
              <a:t>Challenges</a:t>
            </a:r>
          </a:p>
          <a:p>
            <a:pPr lvl="1"/>
            <a:r>
              <a:rPr lang="en-US" altLang="ko-KR" dirty="0" smtClean="0"/>
              <a:t>Large propagation delay</a:t>
            </a:r>
          </a:p>
          <a:p>
            <a:pPr lvl="1"/>
            <a:r>
              <a:rPr lang="en-US" altLang="ko-KR" dirty="0" smtClean="0"/>
              <a:t>Node mobility</a:t>
            </a:r>
          </a:p>
          <a:p>
            <a:pPr lvl="1"/>
            <a:r>
              <a:rPr lang="en-US" altLang="ko-KR" dirty="0" smtClean="0"/>
              <a:t>High error probability of acoustic underwater channels (especially for a long range communication)</a:t>
            </a:r>
          </a:p>
          <a:p>
            <a:pPr lvl="1"/>
            <a:r>
              <a:rPr lang="en-US" altLang="ko-KR" dirty="0" smtClean="0"/>
              <a:t>Etc. (a lot)</a:t>
            </a:r>
          </a:p>
          <a:p>
            <a:r>
              <a:rPr lang="en-US" altLang="ko-KR" dirty="0" smtClean="0"/>
              <a:t>It is important to design a robust, scalable, and energy-efficient routing protocol (it is a multi-hop network).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January 22, 2009 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altLang="ko-KR" sz="3200" dirty="0" smtClean="0"/>
              <a:t>Searching for the Best Routing Scheme for USNs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Proactive ad-hoc routing protocols</a:t>
            </a:r>
          </a:p>
          <a:p>
            <a:pPr lvl="1"/>
            <a:r>
              <a:rPr lang="en-US" altLang="ko-KR" dirty="0" smtClean="0"/>
              <a:t>Exchange message continuously</a:t>
            </a:r>
          </a:p>
          <a:p>
            <a:r>
              <a:rPr lang="en-US" altLang="ko-KR" dirty="0" smtClean="0"/>
              <a:t>Reactive ad-hoc routing protocols</a:t>
            </a:r>
          </a:p>
          <a:p>
            <a:pPr lvl="1"/>
            <a:r>
              <a:rPr lang="en-US" altLang="ko-KR" dirty="0" smtClean="0"/>
              <a:t>Use flooding-based technique for a route discovery </a:t>
            </a:r>
          </a:p>
          <a:p>
            <a:r>
              <a:rPr lang="en-US" altLang="ko-KR" dirty="0" smtClean="0"/>
              <a:t>This paper present a Distributed Underwater Clustering Scheme (DUCS)</a:t>
            </a:r>
          </a:p>
          <a:p>
            <a:pPr lvl="1"/>
            <a:r>
              <a:rPr lang="en-US" altLang="ko-KR" dirty="0" smtClean="0"/>
              <a:t>A new distributed energy-aware routing protocol designed for </a:t>
            </a:r>
            <a:r>
              <a:rPr lang="en-US" altLang="ko-KR" b="1" dirty="0" smtClean="0"/>
              <a:t>long-term non-time-critical aquatic monitoring applications </a:t>
            </a:r>
          </a:p>
          <a:p>
            <a:pPr lvl="1"/>
            <a:r>
              <a:rPr lang="en-US" altLang="ko-KR" dirty="0" smtClean="0"/>
              <a:t>GPS-free routing protocol for UWSNs which does not use flooding techniques</a:t>
            </a:r>
          </a:p>
          <a:p>
            <a:pPr lvl="1"/>
            <a:r>
              <a:rPr lang="en-US" altLang="ko-KR" dirty="0" smtClean="0"/>
              <a:t>Minimize the proactive routing message exchange</a:t>
            </a:r>
          </a:p>
          <a:p>
            <a:pPr lvl="1"/>
            <a:r>
              <a:rPr lang="en-US" altLang="ko-KR" dirty="0" smtClean="0"/>
              <a:t>Use data aggregation to eliminate redundant information</a:t>
            </a:r>
          </a:p>
          <a:p>
            <a:pPr lvl="1"/>
            <a:r>
              <a:rPr lang="en-US" altLang="ko-KR" dirty="0" smtClean="0"/>
              <a:t>Consider random node mobility and compensate the high propagation delays of the underwater medium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January 22, 2009 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200" dirty="0" smtClean="0"/>
              <a:t>Assumptions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Underwater sensor nodes always have data to be sent to the sink</a:t>
            </a:r>
          </a:p>
          <a:p>
            <a:r>
              <a:rPr lang="en-US" altLang="ko-KR" dirty="0" smtClean="0"/>
              <a:t>The nodes can use power control to adjust its transmission power</a:t>
            </a:r>
          </a:p>
          <a:p>
            <a:r>
              <a:rPr lang="en-US" altLang="ko-KR" dirty="0" smtClean="0"/>
              <a:t>Node are time synchronized (did not mentioned explicitly in the paper)</a:t>
            </a:r>
          </a:p>
          <a:p>
            <a:pPr lvl="1">
              <a:buNone/>
            </a:pPr>
            <a:endParaRPr lang="en-US" altLang="ko-KR" dirty="0" smtClean="0"/>
          </a:p>
          <a:p>
            <a:pPr lvl="1"/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January 22, 2009 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200" dirty="0" smtClean="0"/>
              <a:t>DUCS Protocol  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Construct a single hop clustered network</a:t>
            </a:r>
          </a:p>
          <a:p>
            <a:pPr lvl="1"/>
            <a:r>
              <a:rPr lang="en-US" altLang="ko-KR" dirty="0" err="1" smtClean="0"/>
              <a:t>Clusterheads</a:t>
            </a:r>
            <a:r>
              <a:rPr lang="en-US" altLang="ko-KR" dirty="0" smtClean="0"/>
              <a:t> are rotated randomly to avoid the energy exhaustion of one node</a:t>
            </a:r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January 22, 2009 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pic>
        <p:nvPicPr>
          <p:cNvPr id="149506" name="Picture 2" descr="C:\Documents and Settings\totheast\Desktop\Captu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25713" y="3049615"/>
            <a:ext cx="3951287" cy="27415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200" dirty="0" smtClean="0"/>
              <a:t>DUCS Protocol – cont’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 err="1" smtClean="0"/>
              <a:t>Clusterhead</a:t>
            </a:r>
            <a:r>
              <a:rPr lang="en-US" altLang="ko-KR" dirty="0" smtClean="0"/>
              <a:t> selection algorithm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Each non-</a:t>
            </a:r>
            <a:r>
              <a:rPr lang="en-US" altLang="ko-KR" dirty="0" err="1" smtClean="0"/>
              <a:t>clusterhead</a:t>
            </a:r>
            <a:r>
              <a:rPr lang="en-US" altLang="ko-KR" dirty="0" smtClean="0"/>
              <a:t> decides to which cluster it belongs by choosing the </a:t>
            </a:r>
            <a:r>
              <a:rPr lang="en-US" altLang="ko-KR" dirty="0" err="1" smtClean="0"/>
              <a:t>clusterhead</a:t>
            </a:r>
            <a:r>
              <a:rPr lang="en-US" altLang="ko-KR" dirty="0" smtClean="0"/>
              <a:t> that requires the minimum communication energy and consequently its power level required for transmission (proportional to distance which can be found using </a:t>
            </a:r>
            <a:r>
              <a:rPr lang="en-US" altLang="ko-KR" dirty="0" err="1" smtClean="0"/>
              <a:t>ToA</a:t>
            </a:r>
            <a:r>
              <a:rPr lang="en-US" altLang="ko-KR" dirty="0" smtClean="0"/>
              <a:t> (Time-of-Arrival) method) is minimized.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>
              <a:buNone/>
            </a:pPr>
            <a:endParaRPr lang="en-US" altLang="ko-KR" dirty="0" smtClean="0"/>
          </a:p>
          <a:p>
            <a:pPr lvl="1"/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January 22, 2009 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941513" y="2286000"/>
          <a:ext cx="4292600" cy="838200"/>
        </p:xfrm>
        <a:graphic>
          <a:graphicData uri="http://schemas.openxmlformats.org/presentationml/2006/ole">
            <p:oleObj spid="_x0000_s150530" name="Equation" r:id="rId3" imgW="220968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200" dirty="0" smtClean="0"/>
              <a:t>DUCS Protocol – cont’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Cluster Formation Algorithm and Network Operation Phase</a:t>
            </a:r>
          </a:p>
          <a:p>
            <a:pPr lvl="1"/>
            <a:r>
              <a:rPr lang="en-US" altLang="ko-KR" dirty="0" smtClean="0"/>
              <a:t>A </a:t>
            </a:r>
            <a:r>
              <a:rPr lang="en-US" altLang="ko-KR" dirty="0" err="1" smtClean="0"/>
              <a:t>clusterhead</a:t>
            </a:r>
            <a:r>
              <a:rPr lang="en-US" altLang="ko-KR" dirty="0" smtClean="0"/>
              <a:t> communicates with its members using CDMA</a:t>
            </a:r>
          </a:p>
          <a:p>
            <a:pPr lvl="1"/>
            <a:r>
              <a:rPr lang="en-US" altLang="ko-KR" dirty="0" smtClean="0"/>
              <a:t>Use TDMA as a MAC to allow non-</a:t>
            </a:r>
            <a:r>
              <a:rPr lang="en-US" altLang="ko-KR" dirty="0" err="1" smtClean="0"/>
              <a:t>clusterhead</a:t>
            </a:r>
            <a:r>
              <a:rPr lang="en-US" altLang="ko-KR" dirty="0" smtClean="0"/>
              <a:t> node can sleep for some time</a:t>
            </a:r>
          </a:p>
          <a:p>
            <a:r>
              <a:rPr lang="en-US" altLang="ko-KR" dirty="0" smtClean="0"/>
              <a:t>How to prevent collision on the </a:t>
            </a:r>
            <a:r>
              <a:rPr lang="en-US" altLang="ko-KR" dirty="0" err="1" smtClean="0"/>
              <a:t>clusterhead</a:t>
            </a:r>
            <a:r>
              <a:rPr lang="en-US" altLang="ko-KR" dirty="0" smtClean="0"/>
              <a:t> caused by the long propagation delay?</a:t>
            </a:r>
          </a:p>
          <a:p>
            <a:pPr lvl="1"/>
            <a:r>
              <a:rPr lang="en-US" altLang="ko-KR" dirty="0" smtClean="0"/>
              <a:t>Each node transmits in advance relatively to its reception by a time compensating the propagation delay (timing advance – computed by a </a:t>
            </a:r>
            <a:r>
              <a:rPr lang="en-US" altLang="ko-KR" dirty="0" err="1" smtClean="0"/>
              <a:t>clusterhead</a:t>
            </a:r>
            <a:r>
              <a:rPr lang="en-US" altLang="ko-KR" dirty="0" smtClean="0"/>
              <a:t>)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>
              <a:buNone/>
            </a:pPr>
            <a:endParaRPr lang="en-US" altLang="ko-KR" dirty="0" smtClean="0"/>
          </a:p>
          <a:p>
            <a:pPr lvl="1"/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January 22, 2009 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모양">
  <a:themeElements>
    <a:clrScheme name="모양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모양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모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11327</TotalTime>
  <Words>570</Words>
  <Application>Microsoft Office PowerPoint</Application>
  <PresentationFormat>On-screen Show (4:3)</PresentationFormat>
  <Paragraphs>118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모양</vt:lpstr>
      <vt:lpstr>Equation</vt:lpstr>
      <vt:lpstr>A Distributed Clustering  Scheme For Underwater  Sensor Networks</vt:lpstr>
      <vt:lpstr>Architecture for 2D USNs</vt:lpstr>
      <vt:lpstr>Architecture for 3D USNs</vt:lpstr>
      <vt:lpstr>Underwater Sensor Networks (USNs)</vt:lpstr>
      <vt:lpstr>Searching for the Best Routing Scheme for USNs</vt:lpstr>
      <vt:lpstr>Assumptions</vt:lpstr>
      <vt:lpstr>DUCS Protocol  </vt:lpstr>
      <vt:lpstr>DUCS Protocol – cont’</vt:lpstr>
      <vt:lpstr>DUCS Protocol – cont’</vt:lpstr>
      <vt:lpstr>DUCS Protocol – cont’</vt:lpstr>
      <vt:lpstr>DUCS Protocol – cont’</vt:lpstr>
      <vt:lpstr>DUCS Protocol – cont’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Distributed Optimal Wireless Channel Allocation:  Stochastic Approach</dc:title>
  <dc:creator> </dc:creator>
  <cp:lastModifiedBy>DHKim</cp:lastModifiedBy>
  <cp:revision>1738</cp:revision>
  <dcterms:created xsi:type="dcterms:W3CDTF">2008-01-19T15:55:43Z</dcterms:created>
  <dcterms:modified xsi:type="dcterms:W3CDTF">2009-01-22T18:08:34Z</dcterms:modified>
</cp:coreProperties>
</file>