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373" r:id="rId2"/>
    <p:sldId id="383" r:id="rId3"/>
    <p:sldId id="403" r:id="rId4"/>
    <p:sldId id="384" r:id="rId5"/>
    <p:sldId id="386" r:id="rId6"/>
    <p:sldId id="385" r:id="rId7"/>
    <p:sldId id="388" r:id="rId8"/>
    <p:sldId id="389" r:id="rId9"/>
    <p:sldId id="387" r:id="rId10"/>
    <p:sldId id="390" r:id="rId11"/>
    <p:sldId id="391" r:id="rId12"/>
    <p:sldId id="392" r:id="rId13"/>
    <p:sldId id="393" r:id="rId14"/>
    <p:sldId id="394" r:id="rId15"/>
    <p:sldId id="400" r:id="rId16"/>
    <p:sldId id="401" r:id="rId17"/>
    <p:sldId id="395" r:id="rId18"/>
    <p:sldId id="402" r:id="rId19"/>
    <p:sldId id="404" r:id="rId20"/>
  </p:sldIdLst>
  <p:sldSz cx="9144000" cy="6858000" type="screen4x3"/>
  <p:notesSz cx="6834188" cy="99790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121"/>
    <a:srgbClr val="006C31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337" autoAdjust="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0" name="부제목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19" name="날짜 개체 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11" name="슬라이드 번호 개체 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모서리가 둥근 직사각형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2009-01-29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2009-01-29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한쪽 모서리가 둥근 사각형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2009-01-29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dirty="0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제목 개체 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5" name="날짜 개체 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8D1FFCF-9FA3-40C8-803E-83B5359237A7}" type="datetimeFigureOut">
              <a:rPr lang="ko-KR" altLang="en-US" smtClean="0"/>
              <a:pPr/>
              <a:t>2009-01-29</a:t>
            </a:fld>
            <a:endParaRPr lang="ko-KR" altLang="en-US" dirty="0"/>
          </a:p>
        </p:txBody>
      </p:sp>
      <p:sp>
        <p:nvSpPr>
          <p:cNvPr id="18" name="바닥글 개체 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1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1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1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1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1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theory.utdallas.edu/Donghyun_Kim/Seminar1_Fall2008/dhk20080905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33400" y="1752600"/>
            <a:ext cx="7961376" cy="1828800"/>
          </a:xfrm>
        </p:spPr>
        <p:txBody>
          <a:bodyPr>
            <a:noAutofit/>
          </a:bodyPr>
          <a:lstStyle/>
          <a:p>
            <a:r>
              <a:rPr lang="en-US" sz="4000" dirty="0" smtClean="0"/>
              <a:t>Multi-Level Hierarchies for </a:t>
            </a:r>
            <a:br>
              <a:rPr lang="en-US" sz="4000" dirty="0" smtClean="0"/>
            </a:br>
            <a:r>
              <a:rPr lang="en-US" sz="4000" dirty="0" smtClean="0"/>
              <a:t>Scalable Ad hoc Routing</a:t>
            </a:r>
            <a:endParaRPr lang="ko-KR" altLang="en-US" sz="4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22376" y="3733800"/>
            <a:ext cx="7772400" cy="21336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1700" dirty="0" smtClean="0"/>
              <a:t>E.M. Belding-Royer, Multi-level hierarchies for scalable ad hoc routing, Wireless </a:t>
            </a:r>
            <a:br>
              <a:rPr lang="en-US" sz="1700" dirty="0" smtClean="0"/>
            </a:br>
            <a:r>
              <a:rPr lang="en-US" sz="1700" dirty="0" smtClean="0"/>
              <a:t>Networks, Volume 9 , Issue 5, pp.461-478, September 2003.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endParaRPr lang="en-US" altLang="ko-KR" sz="2400" b="1" dirty="0" smtClean="0"/>
          </a:p>
          <a:p>
            <a:pPr algn="ctr"/>
            <a:r>
              <a:rPr lang="en-US" altLang="ko-KR" sz="2400" b="1" dirty="0" smtClean="0"/>
              <a:t>Presented By Donghyun Kim</a:t>
            </a:r>
            <a:br>
              <a:rPr lang="en-US" altLang="ko-KR" sz="2400" b="1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dirty="0" smtClean="0"/>
              <a:t>January 29, 2009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Mobile Computing and Wireless Networking Research Group </a:t>
            </a:r>
          </a:p>
          <a:p>
            <a:pPr algn="ctr"/>
            <a:r>
              <a:rPr lang="en-US" altLang="ko-KR" dirty="0" smtClean="0"/>
              <a:t>at University of Texas at Dallas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1368425"/>
          </a:xfrm>
        </p:spPr>
        <p:txBody>
          <a:bodyPr>
            <a:normAutofit fontScale="62500" lnSpcReduction="20000"/>
          </a:bodyPr>
          <a:lstStyle/>
          <a:p>
            <a:r>
              <a:rPr lang="en-US" altLang="ko-KR" dirty="0" smtClean="0"/>
              <a:t>Benefit of multi-layer clustering</a:t>
            </a:r>
          </a:p>
          <a:p>
            <a:pPr lvl="1"/>
            <a:r>
              <a:rPr lang="en-US" altLang="ko-KR" dirty="0" smtClean="0">
                <a:latin typeface="+mj-lt"/>
                <a:cs typeface="Courier New" pitchFamily="49" charset="0"/>
              </a:rPr>
              <a:t>Route path without clustering</a:t>
            </a:r>
          </a:p>
          <a:p>
            <a:pPr lvl="2"/>
            <a:r>
              <a:rPr lang="en-US" altLang="ko-KR" dirty="0" smtClean="0">
                <a:latin typeface="+mj-lt"/>
                <a:cs typeface="Courier New" pitchFamily="49" charset="0"/>
              </a:rPr>
              <a:t>A-B-C-D-E-F-G-H-I (Precise (shortest path) routing but bigger routing table)</a:t>
            </a:r>
          </a:p>
          <a:p>
            <a:pPr lvl="1"/>
            <a:r>
              <a:rPr lang="en-US" altLang="ko-KR" dirty="0" smtClean="0">
                <a:latin typeface="+mj-lt"/>
                <a:cs typeface="Courier New" pitchFamily="49" charset="0"/>
              </a:rPr>
              <a:t>Route path with clustering</a:t>
            </a:r>
          </a:p>
          <a:p>
            <a:pPr lvl="2"/>
            <a:r>
              <a:rPr lang="en-US" altLang="ko-KR" dirty="0" smtClean="0">
                <a:latin typeface="+mj-lt"/>
                <a:cs typeface="Courier New" pitchFamily="49" charset="0"/>
              </a:rPr>
              <a:t>A-B-D-H-I </a:t>
            </a:r>
          </a:p>
          <a:p>
            <a:endParaRPr lang="en-US" altLang="ko-KR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sz="1100" dirty="0" smtClean="0"/>
              <a:t>January 29, 2009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/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6146" name="Picture 2" descr="C:\Documents and Settings\totheast\Desktop\Capt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6464" y="2927799"/>
            <a:ext cx="6400800" cy="2854257"/>
          </a:xfrm>
          <a:prstGeom prst="rect">
            <a:avLst/>
          </a:prstGeom>
          <a:noFill/>
        </p:spPr>
      </p:pic>
      <p:sp>
        <p:nvSpPr>
          <p:cNvPr id="7" name="제목 1"/>
          <p:cNvSpPr txBox="1">
            <a:spLocks/>
          </p:cNvSpPr>
          <p:nvPr/>
        </p:nvSpPr>
        <p:spPr>
          <a:xfrm>
            <a:off x="503238" y="533400"/>
            <a:ext cx="8183562" cy="1050925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4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Multi-Level Hierarchical Clusters </a:t>
            </a:r>
            <a:r>
              <a:rPr kumimoji="0" lang="en-US" altLang="ko-KR" sz="32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ko-KR" sz="32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-Adaptive Routing using Cluster Hierarchies (ARCH) Protocol 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000" dirty="0" smtClean="0"/>
              <a:t>Adaptive </a:t>
            </a:r>
            <a:r>
              <a:rPr lang="en-US" altLang="ko-KR" sz="3000" dirty="0" smtClean="0"/>
              <a:t>Routing using </a:t>
            </a:r>
            <a:r>
              <a:rPr lang="en-US" altLang="ko-KR" sz="3000" dirty="0" smtClean="0"/>
              <a:t>Cluster Hierarchies (ARCH) Protocol  </a:t>
            </a:r>
            <a:endParaRPr lang="ko-KR" altLang="en-US" sz="34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4187825"/>
          </a:xfrm>
        </p:spPr>
        <p:txBody>
          <a:bodyPr/>
          <a:lstStyle/>
          <a:p>
            <a:r>
              <a:rPr lang="en-US" altLang="ko-KR" dirty="0" smtClean="0"/>
              <a:t>Each node maintains (status, status level) pair.</a:t>
            </a:r>
          </a:p>
          <a:p>
            <a:pPr lvl="1"/>
            <a:r>
              <a:rPr lang="en-US" altLang="ko-KR" dirty="0" smtClean="0"/>
              <a:t>Ordinary node: (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altLang="ko-KR" dirty="0" smtClean="0"/>
              <a:t>,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undef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Gateway node: (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gateway</a:t>
            </a:r>
            <a:r>
              <a:rPr lang="en-US" altLang="ko-KR" dirty="0" smtClean="0"/>
              <a:t>,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undef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Level-</a:t>
            </a:r>
            <a:r>
              <a:rPr lang="en-US" altLang="ko-KR" i="1" dirty="0" smtClean="0"/>
              <a:t>m</a:t>
            </a:r>
            <a:r>
              <a:rPr lang="en-US" altLang="ko-KR" dirty="0" smtClean="0"/>
              <a:t> leader node: (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cldr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m</a:t>
            </a:r>
            <a:r>
              <a:rPr lang="en-US" altLang="ko-KR" dirty="0" smtClean="0"/>
              <a:t>) </a:t>
            </a:r>
          </a:p>
          <a:p>
            <a:pPr lvl="1"/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  <a:p>
            <a:endParaRPr lang="en-US" altLang="ko-KR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sz="1100" dirty="0" smtClean="0"/>
              <a:t>January 29, 2009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/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000" dirty="0" smtClean="0"/>
              <a:t>Adaptive </a:t>
            </a:r>
            <a:r>
              <a:rPr lang="en-US" altLang="ko-KR" sz="3000" dirty="0" smtClean="0"/>
              <a:t>Routing using </a:t>
            </a:r>
            <a:r>
              <a:rPr lang="en-US" altLang="ko-KR" sz="3000" dirty="0" smtClean="0"/>
              <a:t>Cluster Hierarchies (ARCH) Protocol – cont’ </a:t>
            </a:r>
            <a:r>
              <a:rPr lang="en-US" altLang="ko-KR" sz="3400" dirty="0" smtClean="0"/>
              <a:t> </a:t>
            </a:r>
            <a:endParaRPr lang="ko-KR" altLang="en-US" sz="34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1444625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Hierarchy </a:t>
            </a:r>
            <a:r>
              <a:rPr lang="en-US" altLang="ko-KR" dirty="0" smtClean="0"/>
              <a:t>i</a:t>
            </a:r>
            <a:r>
              <a:rPr lang="en-US" altLang="ko-KR" dirty="0" smtClean="0"/>
              <a:t>nitialization and discovery</a:t>
            </a:r>
          </a:p>
          <a:p>
            <a:pPr lvl="1"/>
            <a:r>
              <a:rPr lang="en-US" altLang="ko-KR" dirty="0" smtClean="0"/>
              <a:t>A leader at status level-    is also a level-  cluster leader for all           .</a:t>
            </a:r>
          </a:p>
          <a:p>
            <a:pPr lvl="1"/>
            <a:r>
              <a:rPr lang="en-US" altLang="ko-KR" dirty="0" smtClean="0"/>
              <a:t>At each level, the distance between any two cluster leader can be at most 3 hops – assume this as 1 unit (cluster) hop.</a:t>
            </a:r>
            <a:endParaRPr lang="en-US" altLang="ko-KR" dirty="0" smtClean="0"/>
          </a:p>
          <a:p>
            <a:endParaRPr lang="en-US" altLang="ko-KR" dirty="0" smtClean="0"/>
          </a:p>
          <a:p>
            <a:pPr lvl="1"/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  <a:p>
            <a:endParaRPr lang="en-US" altLang="ko-KR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sz="1100" dirty="0" smtClean="0"/>
              <a:t>January 29, 2009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/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" name="Oval 4"/>
          <p:cNvSpPr/>
          <p:nvPr/>
        </p:nvSpPr>
        <p:spPr>
          <a:xfrm>
            <a:off x="2184400" y="4495800"/>
            <a:ext cx="228600" cy="228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17800" y="3505200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95400" y="37973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2260600" y="39624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>
            <a:off x="1574800" y="4038600"/>
            <a:ext cx="533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743200" y="4242137"/>
            <a:ext cx="5562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Hello (</a:t>
            </a:r>
          </a:p>
          <a:p>
            <a:pPr marL="800100" lvl="1" indent="-342900">
              <a:buAutoNum type="arabicPeriod"/>
            </a:pPr>
            <a:r>
              <a:rPr lang="en-US" sz="1400" dirty="0" smtClean="0"/>
              <a:t>associated cluster leader list </a:t>
            </a:r>
            <a:br>
              <a:rPr lang="en-US" sz="1400" dirty="0" smtClean="0"/>
            </a:br>
            <a:r>
              <a:rPr lang="en-US" sz="1400" dirty="0" smtClean="0"/>
              <a:t>= {(leader IP, level),…}, </a:t>
            </a:r>
          </a:p>
          <a:p>
            <a:pPr marL="800100" lvl="1" indent="-342900">
              <a:buAutoNum type="arabicPeriod"/>
            </a:pPr>
            <a:r>
              <a:rPr lang="en-US" sz="1400" dirty="0" smtClean="0"/>
              <a:t>associated upper level leader’s hierarchy structure</a:t>
            </a:r>
            <a:br>
              <a:rPr lang="en-US" sz="1400" dirty="0" smtClean="0"/>
            </a:br>
            <a:r>
              <a:rPr lang="en-US" sz="1400" dirty="0" smtClean="0"/>
              <a:t>= {(leader IP, level, hop distance),…}</a:t>
            </a:r>
          </a:p>
          <a:p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1143000" y="4191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Hello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" y="4800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(Undefined)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8200" y="34406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(Gateway)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62200" y="3124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1570268" y="2276858"/>
          <a:ext cx="880322" cy="267924"/>
        </p:xfrm>
        <a:graphic>
          <a:graphicData uri="http://schemas.openxmlformats.org/presentationml/2006/ole">
            <p:oleObj spid="_x0000_s7170" name="Equation" r:id="rId3" imgW="583920" imgH="177480" progId="Equation.3">
              <p:embed/>
            </p:oleObj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4096514" y="2079851"/>
          <a:ext cx="248736" cy="210910"/>
        </p:xfrm>
        <a:graphic>
          <a:graphicData uri="http://schemas.openxmlformats.org/presentationml/2006/ole">
            <p:oleObj spid="_x0000_s7172" name="Equation" r:id="rId4" imgW="164880" imgH="139680" progId="Equation.3">
              <p:embed/>
            </p:oleObj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6172202" y="2048257"/>
          <a:ext cx="191424" cy="268223"/>
        </p:xfrm>
        <a:graphic>
          <a:graphicData uri="http://schemas.openxmlformats.org/presentationml/2006/ole">
            <p:oleObj spid="_x0000_s7173" name="Equation" r:id="rId5" imgW="12672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000" dirty="0" smtClean="0"/>
              <a:t>Adaptive </a:t>
            </a:r>
            <a:r>
              <a:rPr lang="en-US" altLang="ko-KR" sz="3000" dirty="0" smtClean="0"/>
              <a:t>Routing using </a:t>
            </a:r>
            <a:r>
              <a:rPr lang="en-US" altLang="ko-KR" sz="3000" dirty="0" smtClean="0"/>
              <a:t>Cluster Hierarchies (ARCH) Protocol – cont’ </a:t>
            </a:r>
            <a:r>
              <a:rPr lang="en-US" altLang="ko-KR" sz="3400" dirty="0" smtClean="0"/>
              <a:t> </a:t>
            </a:r>
            <a:endParaRPr lang="ko-KR" altLang="en-US" sz="34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4187825"/>
          </a:xfrm>
        </p:spPr>
        <p:txBody>
          <a:bodyPr/>
          <a:lstStyle/>
          <a:p>
            <a:pPr lvl="1"/>
            <a:r>
              <a:rPr lang="en-US" altLang="ko-KR" dirty="0" smtClean="0"/>
              <a:t>Topology discovery example.</a:t>
            </a:r>
          </a:p>
          <a:p>
            <a:pPr lvl="2"/>
            <a:r>
              <a:rPr lang="en-US" altLang="ko-KR" dirty="0" smtClean="0"/>
              <a:t>    = level 2 cluster leader</a:t>
            </a:r>
          </a:p>
          <a:p>
            <a:pPr lvl="2"/>
            <a:r>
              <a:rPr lang="en-US" altLang="ko-KR" dirty="0" smtClean="0"/>
              <a:t>    = level 1 cluster leader</a:t>
            </a:r>
            <a:r>
              <a:rPr lang="en-US" altLang="ko-KR" dirty="0" smtClean="0"/>
              <a:t> 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pPr lvl="1"/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  <a:p>
            <a:endParaRPr lang="en-US" altLang="ko-KR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sz="1100" dirty="0" smtClean="0"/>
              <a:t>January 29, 2009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/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7174" name="Picture 6" descr="C:\Documents and Settings\totheast\Desktop\Captur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3293499"/>
            <a:ext cx="4038600" cy="2421501"/>
          </a:xfrm>
          <a:prstGeom prst="rect">
            <a:avLst/>
          </a:prstGeom>
          <a:noFill/>
        </p:spPr>
      </p:pic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1447800" y="2191512"/>
          <a:ext cx="401637" cy="325438"/>
        </p:xfrm>
        <a:graphic>
          <a:graphicData uri="http://schemas.openxmlformats.org/presentationml/2006/ole">
            <p:oleObj spid="_x0000_s8197" name="Equation" r:id="rId4" imgW="266400" imgH="215640" progId="Equation.3">
              <p:embed/>
            </p:oleObj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1466088" y="2563368"/>
          <a:ext cx="382587" cy="325438"/>
        </p:xfrm>
        <a:graphic>
          <a:graphicData uri="http://schemas.openxmlformats.org/presentationml/2006/ole">
            <p:oleObj spid="_x0000_s8198" name="Equation" r:id="rId5" imgW="25380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000" dirty="0" smtClean="0"/>
              <a:t>Adaptive </a:t>
            </a:r>
            <a:r>
              <a:rPr lang="en-US" altLang="ko-KR" sz="3000" dirty="0" smtClean="0"/>
              <a:t>Routing using </a:t>
            </a:r>
            <a:r>
              <a:rPr lang="en-US" altLang="ko-KR" sz="3000" dirty="0" smtClean="0"/>
              <a:t>Cluster Hierarchies (ARCH) Protocol – cont’</a:t>
            </a:r>
            <a:endParaRPr lang="ko-KR" altLang="en-US" sz="34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4187825"/>
          </a:xfrm>
        </p:spPr>
        <p:txBody>
          <a:bodyPr/>
          <a:lstStyle/>
          <a:p>
            <a:r>
              <a:rPr lang="en-US" altLang="ko-KR" dirty="0" smtClean="0"/>
              <a:t>Building and maintaining the hierarchy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  <a:p>
            <a:endParaRPr lang="en-US" altLang="ko-KR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sz="1100" dirty="0" smtClean="0"/>
              <a:t>January 29, 2009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/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" name="Oval 4"/>
          <p:cNvSpPr/>
          <p:nvPr/>
        </p:nvSpPr>
        <p:spPr>
          <a:xfrm>
            <a:off x="4013200" y="3341132"/>
            <a:ext cx="228600" cy="2286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953000" y="3429000"/>
            <a:ext cx="228600" cy="2286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124200" y="2642632"/>
            <a:ext cx="228600" cy="2286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9" name="Straight Arrow Connector 8"/>
          <p:cNvCxnSpPr>
            <a:stCxn id="5" idx="1"/>
            <a:endCxn id="7" idx="5"/>
          </p:cNvCxnSpPr>
          <p:nvPr/>
        </p:nvCxnSpPr>
        <p:spPr>
          <a:xfrm rot="16200000" flipV="1">
            <a:off x="3414572" y="2742504"/>
            <a:ext cx="536856" cy="727356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819400" y="3429000"/>
            <a:ext cx="228600" cy="22860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5943600" y="3429000"/>
            <a:ext cx="228600" cy="22860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5" idx="2"/>
            <a:endCxn id="14" idx="6"/>
          </p:cNvCxnSpPr>
          <p:nvPr/>
        </p:nvCxnSpPr>
        <p:spPr>
          <a:xfrm rot="10800000" flipV="1">
            <a:off x="3048000" y="3455432"/>
            <a:ext cx="965200" cy="8786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3"/>
            <a:endCxn id="14" idx="0"/>
          </p:cNvCxnSpPr>
          <p:nvPr/>
        </p:nvCxnSpPr>
        <p:spPr>
          <a:xfrm rot="5400000">
            <a:off x="2750066" y="3021388"/>
            <a:ext cx="591246" cy="22397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6" idx="0"/>
          </p:cNvCxnSpPr>
          <p:nvPr/>
        </p:nvCxnSpPr>
        <p:spPr>
          <a:xfrm rot="5400000">
            <a:off x="4857750" y="2919272"/>
            <a:ext cx="719278" cy="30017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6" idx="2"/>
            <a:endCxn id="6" idx="6"/>
          </p:cNvCxnSpPr>
          <p:nvPr/>
        </p:nvCxnSpPr>
        <p:spPr>
          <a:xfrm rot="10800000">
            <a:off x="5181600" y="3543300"/>
            <a:ext cx="762000" cy="158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16" idx="1"/>
          </p:cNvCxnSpPr>
          <p:nvPr/>
        </p:nvCxnSpPr>
        <p:spPr>
          <a:xfrm rot="16200000" flipH="1">
            <a:off x="5376722" y="2862122"/>
            <a:ext cx="752756" cy="447956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2"/>
            <a:endCxn id="5" idx="6"/>
          </p:cNvCxnSpPr>
          <p:nvPr/>
        </p:nvCxnSpPr>
        <p:spPr>
          <a:xfrm rot="10800000">
            <a:off x="4241800" y="3455432"/>
            <a:ext cx="711200" cy="8786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>
            <a:off x="4013200" y="5093732"/>
            <a:ext cx="228600" cy="2286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2" name="Oval 91"/>
          <p:cNvSpPr/>
          <p:nvPr/>
        </p:nvSpPr>
        <p:spPr>
          <a:xfrm>
            <a:off x="4953000" y="5181600"/>
            <a:ext cx="228600" cy="22860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3" name="Oval 92"/>
          <p:cNvSpPr/>
          <p:nvPr/>
        </p:nvSpPr>
        <p:spPr>
          <a:xfrm>
            <a:off x="3124200" y="4395232"/>
            <a:ext cx="228600" cy="2286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94" name="Straight Arrow Connector 93"/>
          <p:cNvCxnSpPr>
            <a:stCxn id="91" idx="1"/>
            <a:endCxn id="93" idx="5"/>
          </p:cNvCxnSpPr>
          <p:nvPr/>
        </p:nvCxnSpPr>
        <p:spPr>
          <a:xfrm rot="16200000" flipV="1">
            <a:off x="3414572" y="4495104"/>
            <a:ext cx="536856" cy="727356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2819400" y="5181600"/>
            <a:ext cx="228600" cy="22860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7" name="Oval 96"/>
          <p:cNvSpPr/>
          <p:nvPr/>
        </p:nvSpPr>
        <p:spPr>
          <a:xfrm>
            <a:off x="5943600" y="5181600"/>
            <a:ext cx="228600" cy="2286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98" name="Straight Arrow Connector 97"/>
          <p:cNvCxnSpPr>
            <a:stCxn id="91" idx="2"/>
            <a:endCxn id="95" idx="6"/>
          </p:cNvCxnSpPr>
          <p:nvPr/>
        </p:nvCxnSpPr>
        <p:spPr>
          <a:xfrm rot="10800000" flipV="1">
            <a:off x="3048000" y="5208032"/>
            <a:ext cx="965200" cy="8786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93" idx="3"/>
            <a:endCxn id="95" idx="0"/>
          </p:cNvCxnSpPr>
          <p:nvPr/>
        </p:nvCxnSpPr>
        <p:spPr>
          <a:xfrm rot="5400000">
            <a:off x="2750066" y="4773988"/>
            <a:ext cx="591246" cy="22397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endCxn id="92" idx="0"/>
          </p:cNvCxnSpPr>
          <p:nvPr/>
        </p:nvCxnSpPr>
        <p:spPr>
          <a:xfrm rot="5400000">
            <a:off x="4857750" y="4671872"/>
            <a:ext cx="719278" cy="30017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97" idx="2"/>
            <a:endCxn id="92" idx="6"/>
          </p:cNvCxnSpPr>
          <p:nvPr/>
        </p:nvCxnSpPr>
        <p:spPr>
          <a:xfrm rot="10800000">
            <a:off x="5181600" y="5295900"/>
            <a:ext cx="762000" cy="158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endCxn id="97" idx="1"/>
          </p:cNvCxnSpPr>
          <p:nvPr/>
        </p:nvCxnSpPr>
        <p:spPr>
          <a:xfrm rot="16200000" flipH="1">
            <a:off x="5376722" y="4614722"/>
            <a:ext cx="752756" cy="447956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92" idx="2"/>
            <a:endCxn id="91" idx="6"/>
          </p:cNvCxnSpPr>
          <p:nvPr/>
        </p:nvCxnSpPr>
        <p:spPr>
          <a:xfrm rot="10800000">
            <a:off x="4241800" y="5208032"/>
            <a:ext cx="711200" cy="8786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5" idx="3"/>
            <a:endCxn id="93" idx="7"/>
          </p:cNvCxnSpPr>
          <p:nvPr/>
        </p:nvCxnSpPr>
        <p:spPr>
          <a:xfrm rot="5400000">
            <a:off x="3236772" y="3618804"/>
            <a:ext cx="892456" cy="727356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8" name="Oval 107"/>
          <p:cNvSpPr/>
          <p:nvPr/>
        </p:nvSpPr>
        <p:spPr>
          <a:xfrm>
            <a:off x="5334000" y="2514600"/>
            <a:ext cx="228600" cy="2286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5334000" y="4267200"/>
            <a:ext cx="228600" cy="2286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6" name="Oval 115"/>
          <p:cNvSpPr/>
          <p:nvPr/>
        </p:nvSpPr>
        <p:spPr>
          <a:xfrm>
            <a:off x="2676144" y="2514600"/>
            <a:ext cx="1600200" cy="1600200"/>
          </a:xfrm>
          <a:prstGeom prst="ellipse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2667000" y="4419600"/>
            <a:ext cx="1600200" cy="1600200"/>
          </a:xfrm>
          <a:prstGeom prst="ellipse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4800600" y="2438400"/>
            <a:ext cx="1600200" cy="1600200"/>
          </a:xfrm>
          <a:prstGeom prst="ellipse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4724400" y="4343400"/>
            <a:ext cx="1600200" cy="1600200"/>
          </a:xfrm>
          <a:prstGeom prst="ellipse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0" name="Object 119"/>
          <p:cNvGraphicFramePr>
            <a:graphicFrameLocks noChangeAspect="1"/>
          </p:cNvGraphicFramePr>
          <p:nvPr/>
        </p:nvGraphicFramePr>
        <p:xfrm>
          <a:off x="2743200" y="3200400"/>
          <a:ext cx="152400" cy="215900"/>
        </p:xfrm>
        <a:graphic>
          <a:graphicData uri="http://schemas.openxmlformats.org/presentationml/2006/ole">
            <p:oleObj spid="_x0000_s9218" name="Equation" r:id="rId3" imgW="152280" imgH="215640" progId="Equation.3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6172200" y="3276600"/>
          <a:ext cx="165100" cy="215900"/>
        </p:xfrm>
        <a:graphic>
          <a:graphicData uri="http://schemas.openxmlformats.org/presentationml/2006/ole">
            <p:oleObj spid="_x0000_s9219" name="Equation" r:id="rId4" imgW="164880" imgH="215640" progId="Equation.3">
              <p:embed/>
            </p:oleObj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3048000" y="5334000"/>
          <a:ext cx="165100" cy="228600"/>
        </p:xfrm>
        <a:graphic>
          <a:graphicData uri="http://schemas.openxmlformats.org/presentationml/2006/ole">
            <p:oleObj spid="_x0000_s9220" name="Equation" r:id="rId5" imgW="164880" imgH="228600" progId="Equation.3">
              <p:embed/>
            </p:oleObj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5181600" y="5410200"/>
          <a:ext cx="165100" cy="215900"/>
        </p:xfrm>
        <a:graphic>
          <a:graphicData uri="http://schemas.openxmlformats.org/presentationml/2006/ole">
            <p:oleObj spid="_x0000_s9221" name="Equation" r:id="rId6" imgW="1648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000" dirty="0" smtClean="0"/>
              <a:t>Adaptive </a:t>
            </a:r>
            <a:r>
              <a:rPr lang="en-US" altLang="ko-KR" sz="3000" dirty="0" smtClean="0"/>
              <a:t>Routing using </a:t>
            </a:r>
            <a:r>
              <a:rPr lang="en-US" altLang="ko-KR" sz="3000" dirty="0" smtClean="0"/>
              <a:t>Cluster Hierarchies (ARCH) Protocol – cont’</a:t>
            </a:r>
            <a:endParaRPr lang="ko-KR" altLang="en-US" sz="34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4187825"/>
          </a:xfrm>
        </p:spPr>
        <p:txBody>
          <a:bodyPr/>
          <a:lstStyle/>
          <a:p>
            <a:r>
              <a:rPr lang="en-US" altLang="ko-KR" dirty="0" smtClean="0"/>
              <a:t>Building and maintaining the hierarchy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  <a:p>
            <a:endParaRPr lang="en-US" altLang="ko-KR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sz="1100" dirty="0" smtClean="0"/>
              <a:t>January 29, 2009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/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" name="Oval 4"/>
          <p:cNvSpPr/>
          <p:nvPr/>
        </p:nvSpPr>
        <p:spPr>
          <a:xfrm>
            <a:off x="4013200" y="3341132"/>
            <a:ext cx="228600" cy="2286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953000" y="3429000"/>
            <a:ext cx="228600" cy="2286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124200" y="2642632"/>
            <a:ext cx="228600" cy="2286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9" name="Straight Arrow Connector 8"/>
          <p:cNvCxnSpPr>
            <a:stCxn id="5" idx="1"/>
            <a:endCxn id="7" idx="5"/>
          </p:cNvCxnSpPr>
          <p:nvPr/>
        </p:nvCxnSpPr>
        <p:spPr>
          <a:xfrm rot="16200000" flipV="1">
            <a:off x="3414572" y="2742504"/>
            <a:ext cx="536856" cy="727356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819400" y="3429000"/>
            <a:ext cx="228600" cy="22860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5943600" y="3429000"/>
            <a:ext cx="228600" cy="22860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5" idx="2"/>
            <a:endCxn id="14" idx="6"/>
          </p:cNvCxnSpPr>
          <p:nvPr/>
        </p:nvCxnSpPr>
        <p:spPr>
          <a:xfrm rot="10800000" flipV="1">
            <a:off x="3048000" y="3455432"/>
            <a:ext cx="965200" cy="8786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3"/>
            <a:endCxn id="14" idx="0"/>
          </p:cNvCxnSpPr>
          <p:nvPr/>
        </p:nvCxnSpPr>
        <p:spPr>
          <a:xfrm rot="5400000">
            <a:off x="2750066" y="3021388"/>
            <a:ext cx="591246" cy="22397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6" idx="0"/>
          </p:cNvCxnSpPr>
          <p:nvPr/>
        </p:nvCxnSpPr>
        <p:spPr>
          <a:xfrm rot="5400000">
            <a:off x="4857750" y="2919272"/>
            <a:ext cx="719278" cy="30017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6" idx="2"/>
            <a:endCxn id="6" idx="6"/>
          </p:cNvCxnSpPr>
          <p:nvPr/>
        </p:nvCxnSpPr>
        <p:spPr>
          <a:xfrm rot="10800000">
            <a:off x="5181600" y="3543300"/>
            <a:ext cx="762000" cy="158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16" idx="1"/>
          </p:cNvCxnSpPr>
          <p:nvPr/>
        </p:nvCxnSpPr>
        <p:spPr>
          <a:xfrm rot="16200000" flipH="1">
            <a:off x="5376722" y="2862122"/>
            <a:ext cx="752756" cy="447956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2"/>
            <a:endCxn id="5" idx="6"/>
          </p:cNvCxnSpPr>
          <p:nvPr/>
        </p:nvCxnSpPr>
        <p:spPr>
          <a:xfrm rot="10800000">
            <a:off x="4241800" y="3455432"/>
            <a:ext cx="711200" cy="8786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>
            <a:off x="4013200" y="5246132"/>
            <a:ext cx="228600" cy="2286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2" name="Oval 91"/>
          <p:cNvSpPr/>
          <p:nvPr/>
        </p:nvSpPr>
        <p:spPr>
          <a:xfrm>
            <a:off x="4953000" y="5334000"/>
            <a:ext cx="228600" cy="22860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3" name="Oval 92"/>
          <p:cNvSpPr/>
          <p:nvPr/>
        </p:nvSpPr>
        <p:spPr>
          <a:xfrm>
            <a:off x="3124200" y="4547632"/>
            <a:ext cx="228600" cy="2286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94" name="Straight Arrow Connector 93"/>
          <p:cNvCxnSpPr>
            <a:stCxn id="91" idx="1"/>
            <a:endCxn id="93" idx="5"/>
          </p:cNvCxnSpPr>
          <p:nvPr/>
        </p:nvCxnSpPr>
        <p:spPr>
          <a:xfrm rot="16200000" flipV="1">
            <a:off x="3414572" y="4647504"/>
            <a:ext cx="536856" cy="727356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2819400" y="5334000"/>
            <a:ext cx="228600" cy="22860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7" name="Oval 96"/>
          <p:cNvSpPr/>
          <p:nvPr/>
        </p:nvSpPr>
        <p:spPr>
          <a:xfrm>
            <a:off x="5943600" y="5334000"/>
            <a:ext cx="228600" cy="2286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98" name="Straight Arrow Connector 97"/>
          <p:cNvCxnSpPr>
            <a:stCxn id="91" idx="2"/>
            <a:endCxn id="95" idx="6"/>
          </p:cNvCxnSpPr>
          <p:nvPr/>
        </p:nvCxnSpPr>
        <p:spPr>
          <a:xfrm rot="10800000" flipV="1">
            <a:off x="3048000" y="5360432"/>
            <a:ext cx="965200" cy="8786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93" idx="3"/>
            <a:endCxn id="95" idx="0"/>
          </p:cNvCxnSpPr>
          <p:nvPr/>
        </p:nvCxnSpPr>
        <p:spPr>
          <a:xfrm rot="5400000">
            <a:off x="2750066" y="4926388"/>
            <a:ext cx="591246" cy="22397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endCxn id="92" idx="0"/>
          </p:cNvCxnSpPr>
          <p:nvPr/>
        </p:nvCxnSpPr>
        <p:spPr>
          <a:xfrm rot="5400000">
            <a:off x="4857750" y="4824272"/>
            <a:ext cx="719278" cy="30017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97" idx="2"/>
            <a:endCxn id="92" idx="6"/>
          </p:cNvCxnSpPr>
          <p:nvPr/>
        </p:nvCxnSpPr>
        <p:spPr>
          <a:xfrm rot="10800000">
            <a:off x="5181600" y="5448300"/>
            <a:ext cx="762000" cy="158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endCxn id="97" idx="1"/>
          </p:cNvCxnSpPr>
          <p:nvPr/>
        </p:nvCxnSpPr>
        <p:spPr>
          <a:xfrm rot="16200000" flipH="1">
            <a:off x="5376722" y="4767122"/>
            <a:ext cx="752756" cy="447956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92" idx="2"/>
            <a:endCxn id="91" idx="6"/>
          </p:cNvCxnSpPr>
          <p:nvPr/>
        </p:nvCxnSpPr>
        <p:spPr>
          <a:xfrm rot="10800000">
            <a:off x="4241800" y="5360432"/>
            <a:ext cx="711200" cy="8786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5" idx="3"/>
            <a:endCxn id="93" idx="7"/>
          </p:cNvCxnSpPr>
          <p:nvPr/>
        </p:nvCxnSpPr>
        <p:spPr>
          <a:xfrm rot="5400000">
            <a:off x="3160572" y="3695004"/>
            <a:ext cx="1044856" cy="727356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8" name="Oval 107"/>
          <p:cNvSpPr/>
          <p:nvPr/>
        </p:nvSpPr>
        <p:spPr>
          <a:xfrm>
            <a:off x="5334000" y="2514600"/>
            <a:ext cx="228600" cy="2286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5334000" y="4419600"/>
            <a:ext cx="228600" cy="2286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0" name="Oval 109"/>
          <p:cNvSpPr/>
          <p:nvPr/>
        </p:nvSpPr>
        <p:spPr>
          <a:xfrm>
            <a:off x="2676144" y="2514600"/>
            <a:ext cx="1600200" cy="1600200"/>
          </a:xfrm>
          <a:prstGeom prst="ellipse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2667000" y="4419600"/>
            <a:ext cx="1600200" cy="1600200"/>
          </a:xfrm>
          <a:prstGeom prst="ellipse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4800600" y="2438400"/>
            <a:ext cx="1600200" cy="1600200"/>
          </a:xfrm>
          <a:prstGeom prst="ellipse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4724400" y="4343400"/>
            <a:ext cx="1600200" cy="1600200"/>
          </a:xfrm>
          <a:prstGeom prst="ellipse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2109216" y="2209800"/>
            <a:ext cx="4648200" cy="2057400"/>
          </a:xfrm>
          <a:prstGeom prst="ellipse">
            <a:avLst/>
          </a:prstGeom>
          <a:noFill/>
          <a:ln w="19050">
            <a:solidFill>
              <a:srgbClr val="0070C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2191512" y="4151376"/>
            <a:ext cx="4648200" cy="1981200"/>
          </a:xfrm>
          <a:prstGeom prst="ellipse">
            <a:avLst/>
          </a:prstGeom>
          <a:noFill/>
          <a:ln w="19050">
            <a:solidFill>
              <a:srgbClr val="0070C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2743200" y="3200400"/>
          <a:ext cx="152400" cy="215900"/>
        </p:xfrm>
        <a:graphic>
          <a:graphicData uri="http://schemas.openxmlformats.org/presentationml/2006/ole">
            <p:oleObj spid="_x0000_s10242" name="Equation" r:id="rId3" imgW="152280" imgH="215640" progId="Equation.3">
              <p:embed/>
            </p:oleObj>
          </a:graphicData>
        </a:graphic>
      </p:graphicFrame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6172200" y="3276600"/>
          <a:ext cx="165100" cy="215900"/>
        </p:xfrm>
        <a:graphic>
          <a:graphicData uri="http://schemas.openxmlformats.org/presentationml/2006/ole">
            <p:oleObj spid="_x0000_s10243" name="Equation" r:id="rId4" imgW="164880" imgH="215640" progId="Equation.3">
              <p:embed/>
            </p:oleObj>
          </a:graphicData>
        </a:graphic>
      </p:graphicFrame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3048000" y="5334000"/>
          <a:ext cx="165100" cy="228600"/>
        </p:xfrm>
        <a:graphic>
          <a:graphicData uri="http://schemas.openxmlformats.org/presentationml/2006/ole">
            <p:oleObj spid="_x0000_s10244" name="Equation" r:id="rId5" imgW="164880" imgH="228600" progId="Equation.3">
              <p:embed/>
            </p:oleObj>
          </a:graphicData>
        </a:graphic>
      </p:graphicFrame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5181600" y="5410200"/>
          <a:ext cx="165100" cy="215900"/>
        </p:xfrm>
        <a:graphic>
          <a:graphicData uri="http://schemas.openxmlformats.org/presentationml/2006/ole">
            <p:oleObj spid="_x0000_s10245" name="Equation" r:id="rId6" imgW="1648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000" dirty="0" smtClean="0"/>
              <a:t>Adaptive </a:t>
            </a:r>
            <a:r>
              <a:rPr lang="en-US" altLang="ko-KR" sz="3000" dirty="0" smtClean="0"/>
              <a:t>Routing using </a:t>
            </a:r>
            <a:r>
              <a:rPr lang="en-US" altLang="ko-KR" sz="3000" dirty="0" smtClean="0"/>
              <a:t>Cluster Hierarchies (ARCH) Protocol – cont’</a:t>
            </a:r>
            <a:endParaRPr lang="ko-KR" altLang="en-US" sz="34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4187825"/>
          </a:xfrm>
        </p:spPr>
        <p:txBody>
          <a:bodyPr/>
          <a:lstStyle/>
          <a:p>
            <a:r>
              <a:rPr lang="en-US" altLang="ko-KR" dirty="0" smtClean="0"/>
              <a:t>Building and maintaining the hierarchy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  <a:p>
            <a:endParaRPr lang="en-US" altLang="ko-KR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sz="1100" dirty="0" smtClean="0"/>
              <a:t>January 29, 2009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/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" name="Oval 4"/>
          <p:cNvSpPr/>
          <p:nvPr/>
        </p:nvSpPr>
        <p:spPr>
          <a:xfrm>
            <a:off x="4013200" y="3341132"/>
            <a:ext cx="228600" cy="2286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953000" y="3429000"/>
            <a:ext cx="228600" cy="2286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124200" y="2642632"/>
            <a:ext cx="228600" cy="2286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9" name="Straight Arrow Connector 8"/>
          <p:cNvCxnSpPr>
            <a:stCxn id="5" idx="1"/>
            <a:endCxn id="7" idx="5"/>
          </p:cNvCxnSpPr>
          <p:nvPr/>
        </p:nvCxnSpPr>
        <p:spPr>
          <a:xfrm rot="16200000" flipV="1">
            <a:off x="3414572" y="2742504"/>
            <a:ext cx="536856" cy="727356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819400" y="3429000"/>
            <a:ext cx="228600" cy="22860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5943600" y="3429000"/>
            <a:ext cx="228600" cy="22860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5" idx="2"/>
            <a:endCxn id="14" idx="6"/>
          </p:cNvCxnSpPr>
          <p:nvPr/>
        </p:nvCxnSpPr>
        <p:spPr>
          <a:xfrm rot="10800000" flipV="1">
            <a:off x="3048000" y="3455432"/>
            <a:ext cx="965200" cy="8786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3"/>
            <a:endCxn id="14" idx="0"/>
          </p:cNvCxnSpPr>
          <p:nvPr/>
        </p:nvCxnSpPr>
        <p:spPr>
          <a:xfrm rot="5400000">
            <a:off x="2750066" y="3021388"/>
            <a:ext cx="591246" cy="22397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6" idx="0"/>
          </p:cNvCxnSpPr>
          <p:nvPr/>
        </p:nvCxnSpPr>
        <p:spPr>
          <a:xfrm rot="5400000">
            <a:off x="4857750" y="2919272"/>
            <a:ext cx="719278" cy="30017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6" idx="2"/>
            <a:endCxn id="6" idx="6"/>
          </p:cNvCxnSpPr>
          <p:nvPr/>
        </p:nvCxnSpPr>
        <p:spPr>
          <a:xfrm rot="10800000">
            <a:off x="5181600" y="3543300"/>
            <a:ext cx="762000" cy="158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16" idx="1"/>
          </p:cNvCxnSpPr>
          <p:nvPr/>
        </p:nvCxnSpPr>
        <p:spPr>
          <a:xfrm rot="16200000" flipH="1">
            <a:off x="5376722" y="2862122"/>
            <a:ext cx="752756" cy="447956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2"/>
            <a:endCxn id="5" idx="6"/>
          </p:cNvCxnSpPr>
          <p:nvPr/>
        </p:nvCxnSpPr>
        <p:spPr>
          <a:xfrm rot="10800000">
            <a:off x="4241800" y="3455432"/>
            <a:ext cx="711200" cy="8786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>
            <a:off x="4013200" y="5246132"/>
            <a:ext cx="228600" cy="2286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2" name="Oval 91"/>
          <p:cNvSpPr/>
          <p:nvPr/>
        </p:nvSpPr>
        <p:spPr>
          <a:xfrm>
            <a:off x="4953000" y="5334000"/>
            <a:ext cx="228600" cy="22860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3" name="Oval 92"/>
          <p:cNvSpPr/>
          <p:nvPr/>
        </p:nvSpPr>
        <p:spPr>
          <a:xfrm>
            <a:off x="3124200" y="4547632"/>
            <a:ext cx="228600" cy="2286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94" name="Straight Arrow Connector 93"/>
          <p:cNvCxnSpPr>
            <a:stCxn id="91" idx="1"/>
            <a:endCxn id="93" idx="5"/>
          </p:cNvCxnSpPr>
          <p:nvPr/>
        </p:nvCxnSpPr>
        <p:spPr>
          <a:xfrm rot="16200000" flipV="1">
            <a:off x="3414572" y="4647504"/>
            <a:ext cx="536856" cy="727356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2819400" y="5334000"/>
            <a:ext cx="228600" cy="22860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7" name="Oval 96"/>
          <p:cNvSpPr/>
          <p:nvPr/>
        </p:nvSpPr>
        <p:spPr>
          <a:xfrm>
            <a:off x="5943600" y="5334000"/>
            <a:ext cx="228600" cy="2286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98" name="Straight Arrow Connector 97"/>
          <p:cNvCxnSpPr>
            <a:stCxn id="91" idx="2"/>
            <a:endCxn id="95" idx="6"/>
          </p:cNvCxnSpPr>
          <p:nvPr/>
        </p:nvCxnSpPr>
        <p:spPr>
          <a:xfrm rot="10800000" flipV="1">
            <a:off x="3048000" y="5360432"/>
            <a:ext cx="965200" cy="8786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93" idx="3"/>
            <a:endCxn id="95" idx="0"/>
          </p:cNvCxnSpPr>
          <p:nvPr/>
        </p:nvCxnSpPr>
        <p:spPr>
          <a:xfrm rot="5400000">
            <a:off x="2750066" y="4926388"/>
            <a:ext cx="591246" cy="22397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endCxn id="92" idx="0"/>
          </p:cNvCxnSpPr>
          <p:nvPr/>
        </p:nvCxnSpPr>
        <p:spPr>
          <a:xfrm rot="5400000">
            <a:off x="4857750" y="4824272"/>
            <a:ext cx="719278" cy="30017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97" idx="2"/>
            <a:endCxn id="92" idx="6"/>
          </p:cNvCxnSpPr>
          <p:nvPr/>
        </p:nvCxnSpPr>
        <p:spPr>
          <a:xfrm rot="10800000">
            <a:off x="5181600" y="5448300"/>
            <a:ext cx="762000" cy="158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endCxn id="97" idx="1"/>
          </p:cNvCxnSpPr>
          <p:nvPr/>
        </p:nvCxnSpPr>
        <p:spPr>
          <a:xfrm rot="16200000" flipH="1">
            <a:off x="5376722" y="4767122"/>
            <a:ext cx="752756" cy="447956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92" idx="2"/>
            <a:endCxn id="91" idx="6"/>
          </p:cNvCxnSpPr>
          <p:nvPr/>
        </p:nvCxnSpPr>
        <p:spPr>
          <a:xfrm rot="10800000">
            <a:off x="4241800" y="5360432"/>
            <a:ext cx="711200" cy="8786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5" idx="3"/>
            <a:endCxn id="93" idx="7"/>
          </p:cNvCxnSpPr>
          <p:nvPr/>
        </p:nvCxnSpPr>
        <p:spPr>
          <a:xfrm rot="5400000">
            <a:off x="3160572" y="3695004"/>
            <a:ext cx="1044856" cy="727356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8" name="Oval 107"/>
          <p:cNvSpPr/>
          <p:nvPr/>
        </p:nvSpPr>
        <p:spPr>
          <a:xfrm>
            <a:off x="5334000" y="2514600"/>
            <a:ext cx="228600" cy="2286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5334000" y="4419600"/>
            <a:ext cx="228600" cy="2286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0" name="Oval 109"/>
          <p:cNvSpPr/>
          <p:nvPr/>
        </p:nvSpPr>
        <p:spPr>
          <a:xfrm>
            <a:off x="2676144" y="2514600"/>
            <a:ext cx="1600200" cy="1600200"/>
          </a:xfrm>
          <a:prstGeom prst="ellipse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2667000" y="4419600"/>
            <a:ext cx="1600200" cy="1600200"/>
          </a:xfrm>
          <a:prstGeom prst="ellipse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4800600" y="2438400"/>
            <a:ext cx="1600200" cy="1600200"/>
          </a:xfrm>
          <a:prstGeom prst="ellipse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4724400" y="4343400"/>
            <a:ext cx="1600200" cy="1600200"/>
          </a:xfrm>
          <a:prstGeom prst="ellipse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2109216" y="2209800"/>
            <a:ext cx="4648200" cy="2057400"/>
          </a:xfrm>
          <a:prstGeom prst="ellipse">
            <a:avLst/>
          </a:prstGeom>
          <a:noFill/>
          <a:ln w="19050">
            <a:solidFill>
              <a:srgbClr val="0070C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2191512" y="4151376"/>
            <a:ext cx="4648200" cy="1981200"/>
          </a:xfrm>
          <a:prstGeom prst="ellipse">
            <a:avLst/>
          </a:prstGeom>
          <a:noFill/>
          <a:ln w="19050">
            <a:solidFill>
              <a:srgbClr val="0070C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2743200" y="3200400"/>
          <a:ext cx="152400" cy="215900"/>
        </p:xfrm>
        <a:graphic>
          <a:graphicData uri="http://schemas.openxmlformats.org/presentationml/2006/ole">
            <p:oleObj spid="_x0000_s11266" name="Equation" r:id="rId3" imgW="152280" imgH="215640" progId="Equation.3">
              <p:embed/>
            </p:oleObj>
          </a:graphicData>
        </a:graphic>
      </p:graphicFrame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6172200" y="3276600"/>
          <a:ext cx="165100" cy="215900"/>
        </p:xfrm>
        <a:graphic>
          <a:graphicData uri="http://schemas.openxmlformats.org/presentationml/2006/ole">
            <p:oleObj spid="_x0000_s11267" name="Equation" r:id="rId4" imgW="164880" imgH="215640" progId="Equation.3">
              <p:embed/>
            </p:oleObj>
          </a:graphicData>
        </a:graphic>
      </p:graphicFrame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3048000" y="5334000"/>
          <a:ext cx="165100" cy="228600"/>
        </p:xfrm>
        <a:graphic>
          <a:graphicData uri="http://schemas.openxmlformats.org/presentationml/2006/ole">
            <p:oleObj spid="_x0000_s11268" name="Equation" r:id="rId5" imgW="164880" imgH="228600" progId="Equation.3">
              <p:embed/>
            </p:oleObj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5181600" y="5410200"/>
          <a:ext cx="165100" cy="215900"/>
        </p:xfrm>
        <a:graphic>
          <a:graphicData uri="http://schemas.openxmlformats.org/presentationml/2006/ole">
            <p:oleObj spid="_x0000_s11269" name="Equation" r:id="rId6" imgW="1648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000" dirty="0" smtClean="0"/>
              <a:t>Adaptive </a:t>
            </a:r>
            <a:r>
              <a:rPr lang="en-US" altLang="ko-KR" sz="3000" dirty="0" smtClean="0"/>
              <a:t>Routing using </a:t>
            </a:r>
            <a:r>
              <a:rPr lang="en-US" altLang="ko-KR" sz="3000" dirty="0" smtClean="0"/>
              <a:t>Cluster Hierarchies (ARCH) Protocol – cont’  </a:t>
            </a:r>
            <a:endParaRPr lang="ko-KR" altLang="en-US" sz="34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2206625"/>
          </a:xfrm>
        </p:spPr>
        <p:txBody>
          <a:bodyPr>
            <a:normAutofit fontScale="47500" lnSpcReduction="20000"/>
          </a:bodyPr>
          <a:lstStyle/>
          <a:p>
            <a:r>
              <a:rPr lang="en-US" altLang="ko-KR" dirty="0" smtClean="0"/>
              <a:t>In general, each leader examines the hierarchical information contained in the hierarchy list of the Hello message.</a:t>
            </a:r>
          </a:p>
          <a:p>
            <a:r>
              <a:rPr lang="en-US" altLang="ko-KR" dirty="0" smtClean="0"/>
              <a:t>Each of the following conditions must hold true for a leader to increment its level.</a:t>
            </a:r>
          </a:p>
          <a:p>
            <a:pPr lvl="1"/>
            <a:r>
              <a:rPr lang="en-US" altLang="ko-KR" dirty="0" smtClean="0"/>
              <a:t>The leader does not already have a hierarchical parent.</a:t>
            </a:r>
          </a:p>
          <a:p>
            <a:pPr lvl="1"/>
            <a:r>
              <a:rPr lang="en-US" altLang="ko-KR" dirty="0" smtClean="0"/>
              <a:t>The leader is the same status level as another leader in either the hierarchy list or the cluster leader list.</a:t>
            </a:r>
          </a:p>
          <a:p>
            <a:pPr lvl="1"/>
            <a:r>
              <a:rPr lang="en-US" altLang="ko-KR" dirty="0" smtClean="0"/>
              <a:t>The leader’s IP address (which is used to break ties) is greater than that of the other leader with the same status level.</a:t>
            </a:r>
          </a:p>
          <a:p>
            <a:r>
              <a:rPr lang="en-US" altLang="ko-KR" dirty="0" smtClean="0"/>
              <a:t>A leader decrements its status leve</a:t>
            </a:r>
            <a:r>
              <a:rPr lang="en-US" altLang="ko-KR" dirty="0" smtClean="0"/>
              <a:t>l in one of two situation.</a:t>
            </a:r>
          </a:p>
          <a:p>
            <a:pPr lvl="1"/>
            <a:r>
              <a:rPr lang="en-US" altLang="ko-KR" dirty="0" smtClean="0"/>
              <a:t>When its cluster becomes a subset of another cluster.</a:t>
            </a:r>
          </a:p>
          <a:p>
            <a:pPr lvl="1"/>
            <a:r>
              <a:rPr lang="en-US" altLang="ko-KR" dirty="0" smtClean="0"/>
              <a:t>When it determines that it no longer needs to be at as high a level.</a:t>
            </a:r>
            <a:endParaRPr lang="en-US" altLang="ko-KR" dirty="0" smtClean="0"/>
          </a:p>
          <a:p>
            <a:pPr lvl="1"/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  <a:p>
            <a:endParaRPr lang="en-US" altLang="ko-KR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sz="1100" dirty="0" smtClean="0"/>
              <a:t>January 29, 2009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/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cxnSp>
        <p:nvCxnSpPr>
          <p:cNvPr id="7" name="Straight Arrow Connector 6"/>
          <p:cNvCxnSpPr>
            <a:stCxn id="11" idx="2"/>
            <a:endCxn id="10" idx="6"/>
          </p:cNvCxnSpPr>
          <p:nvPr/>
        </p:nvCxnSpPr>
        <p:spPr>
          <a:xfrm rot="10800000">
            <a:off x="914400" y="3942588"/>
            <a:ext cx="381000" cy="158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533400" y="3733800"/>
            <a:ext cx="381000" cy="417576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295400" y="3733800"/>
            <a:ext cx="381000" cy="417576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057400" y="3733800"/>
            <a:ext cx="381000" cy="417576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14" idx="2"/>
            <a:endCxn id="11" idx="6"/>
          </p:cNvCxnSpPr>
          <p:nvPr/>
        </p:nvCxnSpPr>
        <p:spPr>
          <a:xfrm rot="10800000">
            <a:off x="1676400" y="3942588"/>
            <a:ext cx="381000" cy="158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22" idx="2"/>
            <a:endCxn id="21" idx="6"/>
          </p:cNvCxnSpPr>
          <p:nvPr/>
        </p:nvCxnSpPr>
        <p:spPr>
          <a:xfrm rot="10800000">
            <a:off x="914400" y="5277612"/>
            <a:ext cx="381000" cy="158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533400" y="5068824"/>
            <a:ext cx="381000" cy="417576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1295400" y="5068824"/>
            <a:ext cx="381000" cy="417576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2057400" y="5068824"/>
            <a:ext cx="381000" cy="417576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stCxn id="23" idx="2"/>
            <a:endCxn id="22" idx="6"/>
          </p:cNvCxnSpPr>
          <p:nvPr/>
        </p:nvCxnSpPr>
        <p:spPr>
          <a:xfrm rot="10800000">
            <a:off x="1676400" y="5277612"/>
            <a:ext cx="381000" cy="158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Down Arrow 24"/>
          <p:cNvSpPr/>
          <p:nvPr/>
        </p:nvSpPr>
        <p:spPr>
          <a:xfrm>
            <a:off x="1344168" y="4477512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>
            <a:stCxn id="28" idx="2"/>
            <a:endCxn id="27" idx="6"/>
          </p:cNvCxnSpPr>
          <p:nvPr/>
        </p:nvCxnSpPr>
        <p:spPr>
          <a:xfrm rot="10800000">
            <a:off x="3200400" y="3942588"/>
            <a:ext cx="381000" cy="158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2819400" y="3733800"/>
            <a:ext cx="381000" cy="417576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3581400" y="3733800"/>
            <a:ext cx="381000" cy="417576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Down Arrow 30"/>
          <p:cNvSpPr/>
          <p:nvPr/>
        </p:nvSpPr>
        <p:spPr>
          <a:xfrm>
            <a:off x="3276600" y="44958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>
            <a:stCxn id="34" idx="2"/>
            <a:endCxn id="33" idx="6"/>
          </p:cNvCxnSpPr>
          <p:nvPr/>
        </p:nvCxnSpPr>
        <p:spPr>
          <a:xfrm rot="10800000">
            <a:off x="3200400" y="5237988"/>
            <a:ext cx="381000" cy="158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2819400" y="5029200"/>
            <a:ext cx="381000" cy="417576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3581400" y="5029200"/>
            <a:ext cx="381000" cy="417576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/>
          <p:cNvCxnSpPr>
            <a:stCxn id="44" idx="3"/>
            <a:endCxn id="43" idx="6"/>
          </p:cNvCxnSpPr>
          <p:nvPr/>
        </p:nvCxnSpPr>
        <p:spPr>
          <a:xfrm rot="5400000">
            <a:off x="5415904" y="4102807"/>
            <a:ext cx="120589" cy="436796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4876800" y="4172712"/>
            <a:ext cx="381000" cy="417576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5638800" y="3904488"/>
            <a:ext cx="381000" cy="417576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6400800" y="3904488"/>
            <a:ext cx="381000" cy="417576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6" name="Straight Arrow Connector 45"/>
          <p:cNvCxnSpPr>
            <a:stCxn id="45" idx="2"/>
            <a:endCxn id="44" idx="6"/>
          </p:cNvCxnSpPr>
          <p:nvPr/>
        </p:nvCxnSpPr>
        <p:spPr>
          <a:xfrm rot="10800000">
            <a:off x="6019800" y="4113276"/>
            <a:ext cx="381000" cy="158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Down Arrow 51"/>
          <p:cNvSpPr/>
          <p:nvPr/>
        </p:nvSpPr>
        <p:spPr>
          <a:xfrm>
            <a:off x="5687568" y="46482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>
            <a:stCxn id="55" idx="2"/>
            <a:endCxn id="54" idx="6"/>
          </p:cNvCxnSpPr>
          <p:nvPr/>
        </p:nvCxnSpPr>
        <p:spPr>
          <a:xfrm rot="10800000">
            <a:off x="7543800" y="3942588"/>
            <a:ext cx="381000" cy="158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7162800" y="3733800"/>
            <a:ext cx="381000" cy="417576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7924800" y="3733800"/>
            <a:ext cx="381000" cy="417576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Down Arrow 55"/>
          <p:cNvSpPr/>
          <p:nvPr/>
        </p:nvSpPr>
        <p:spPr>
          <a:xfrm>
            <a:off x="7620000" y="44958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7924800" y="5029200"/>
            <a:ext cx="381000" cy="417576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4876800" y="3523488"/>
            <a:ext cx="381000" cy="417576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1" name="Straight Arrow Connector 60"/>
          <p:cNvCxnSpPr>
            <a:stCxn id="60" idx="4"/>
            <a:endCxn id="43" idx="0"/>
          </p:cNvCxnSpPr>
          <p:nvPr/>
        </p:nvCxnSpPr>
        <p:spPr>
          <a:xfrm rot="5400000">
            <a:off x="4951476" y="4056888"/>
            <a:ext cx="231648" cy="158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60" idx="6"/>
            <a:endCxn id="44" idx="1"/>
          </p:cNvCxnSpPr>
          <p:nvPr/>
        </p:nvCxnSpPr>
        <p:spPr>
          <a:xfrm>
            <a:off x="5257800" y="3732276"/>
            <a:ext cx="436796" cy="233365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70" idx="3"/>
            <a:endCxn id="69" idx="6"/>
          </p:cNvCxnSpPr>
          <p:nvPr/>
        </p:nvCxnSpPr>
        <p:spPr>
          <a:xfrm rot="5400000">
            <a:off x="5415904" y="5303719"/>
            <a:ext cx="120589" cy="436796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4876800" y="5373624"/>
            <a:ext cx="381000" cy="417576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Oval 69"/>
          <p:cNvSpPr/>
          <p:nvPr/>
        </p:nvSpPr>
        <p:spPr>
          <a:xfrm>
            <a:off x="5638800" y="5105400"/>
            <a:ext cx="381000" cy="417576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Oval 70"/>
          <p:cNvSpPr/>
          <p:nvPr/>
        </p:nvSpPr>
        <p:spPr>
          <a:xfrm>
            <a:off x="6400800" y="5105400"/>
            <a:ext cx="381000" cy="417576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2" name="Straight Arrow Connector 71"/>
          <p:cNvCxnSpPr>
            <a:stCxn id="71" idx="2"/>
            <a:endCxn id="70" idx="6"/>
          </p:cNvCxnSpPr>
          <p:nvPr/>
        </p:nvCxnSpPr>
        <p:spPr>
          <a:xfrm rot="10800000">
            <a:off x="6019800" y="5314188"/>
            <a:ext cx="381000" cy="158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4876800" y="4724400"/>
            <a:ext cx="381000" cy="417576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4" name="Straight Arrow Connector 73"/>
          <p:cNvCxnSpPr>
            <a:stCxn id="73" idx="4"/>
            <a:endCxn id="69" idx="0"/>
          </p:cNvCxnSpPr>
          <p:nvPr/>
        </p:nvCxnSpPr>
        <p:spPr>
          <a:xfrm rot="5400000">
            <a:off x="4951476" y="5257800"/>
            <a:ext cx="231648" cy="158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73" idx="6"/>
            <a:endCxn id="70" idx="1"/>
          </p:cNvCxnSpPr>
          <p:nvPr/>
        </p:nvCxnSpPr>
        <p:spPr>
          <a:xfrm>
            <a:off x="5257800" y="4933188"/>
            <a:ext cx="436796" cy="233365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000" dirty="0" smtClean="0"/>
              <a:t>Adaptive </a:t>
            </a:r>
            <a:r>
              <a:rPr lang="en-US" altLang="ko-KR" sz="3000" dirty="0" smtClean="0"/>
              <a:t>Routing using </a:t>
            </a:r>
            <a:r>
              <a:rPr lang="en-US" altLang="ko-KR" sz="3000" dirty="0" smtClean="0"/>
              <a:t>Cluster Hierarchies (ARCH) Protocol – cont’  </a:t>
            </a:r>
            <a:endParaRPr lang="ko-KR" altLang="en-US" sz="34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911225"/>
          </a:xfrm>
        </p:spPr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When two leaders come within direct transmission range of each other, it is possible that one of them will give up its leader status.</a:t>
            </a:r>
          </a:p>
          <a:p>
            <a:endParaRPr lang="en-US" altLang="ko-KR" dirty="0" smtClean="0"/>
          </a:p>
          <a:p>
            <a:pPr lvl="1"/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  <a:p>
            <a:endParaRPr lang="en-US" altLang="ko-KR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sz="1100" dirty="0" smtClean="0"/>
              <a:t>January 29, 2009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/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12290" name="Picture 2" descr="C:\Documents and Settings\totheast\Desktop\Capt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2702787"/>
            <a:ext cx="3962400" cy="3088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400" dirty="0" smtClean="0"/>
              <a:t>Conclusion and Future Work</a:t>
            </a:r>
            <a:endParaRPr lang="ko-KR" altLang="en-US" sz="22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sz="1100" dirty="0" smtClean="0"/>
              <a:t>January 29, 2009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/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400" dirty="0" smtClean="0"/>
              <a:t>Introduction to Wireless Network Clustering</a:t>
            </a:r>
            <a:endParaRPr lang="ko-KR" altLang="en-US" sz="22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2587625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See old my presentation file at</a:t>
            </a:r>
          </a:p>
          <a:p>
            <a:pPr lvl="1"/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theory.utdallas.edu/Donghyun_Kim/Seminar1_Fall2008/dhk20080905.pptx</a:t>
            </a:r>
            <a:endParaRPr lang="en-US" dirty="0" smtClean="0"/>
          </a:p>
          <a:p>
            <a:pPr lvl="1">
              <a:buNone/>
            </a:pPr>
            <a:endParaRPr lang="en-US" altLang="ko-KR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sz="1100" dirty="0" smtClean="0"/>
              <a:t>January 29, 2009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/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400" dirty="0" smtClean="0"/>
              <a:t>One-Level Hierarchical Clusters </a:t>
            </a:r>
            <a:r>
              <a:rPr lang="en-US" altLang="ko-KR" sz="2200" dirty="0" smtClean="0"/>
              <a:t/>
            </a:r>
            <a:br>
              <a:rPr lang="en-US" altLang="ko-KR" sz="2200" dirty="0" smtClean="0"/>
            </a:br>
            <a:r>
              <a:rPr lang="en-US" altLang="ko-KR" sz="2200" dirty="0" smtClean="0"/>
              <a:t>-Adaptive Routing using Clusters (ARC) Protocol </a:t>
            </a:r>
            <a:endParaRPr lang="ko-KR" altLang="en-US" sz="22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2587625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ARC groups nodes into clusters based on the nodes’ (geographical) proximity to one another.</a:t>
            </a:r>
          </a:p>
          <a:p>
            <a:r>
              <a:rPr lang="en-US" altLang="ko-KR" dirty="0" smtClean="0"/>
              <a:t>One-hop clustering protocol</a:t>
            </a:r>
          </a:p>
          <a:p>
            <a:r>
              <a:rPr lang="en-US" altLang="ko-KR" dirty="0" smtClean="0"/>
              <a:t>Terms</a:t>
            </a:r>
          </a:p>
          <a:p>
            <a:pPr lvl="1"/>
            <a:r>
              <a:rPr lang="en-US" altLang="ko-KR" dirty="0" smtClean="0"/>
              <a:t>Cluster leader (cluster head) –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cldr</a:t>
            </a:r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altLang="ko-KR" dirty="0" smtClean="0"/>
              <a:t>Gateway node –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gateway</a:t>
            </a:r>
          </a:p>
          <a:p>
            <a:pPr lvl="1"/>
            <a:r>
              <a:rPr lang="en-US" altLang="ko-KR" dirty="0" smtClean="0">
                <a:latin typeface="+mj-lt"/>
                <a:cs typeface="Courier New" pitchFamily="49" charset="0"/>
              </a:rPr>
              <a:t>Joint gateway nodes</a:t>
            </a:r>
            <a:endParaRPr lang="en-US" altLang="ko-KR" dirty="0" smtClean="0">
              <a:latin typeface="+mj-lt"/>
              <a:cs typeface="Courier New" pitchFamily="49" charset="0"/>
            </a:endParaRPr>
          </a:p>
          <a:p>
            <a:pPr lvl="1"/>
            <a:r>
              <a:rPr lang="en-US" altLang="ko-KR" dirty="0" smtClean="0"/>
              <a:t>Ordinary node -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node</a:t>
            </a:r>
          </a:p>
          <a:p>
            <a:endParaRPr lang="en-US" altLang="ko-KR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sz="1100" dirty="0" smtClean="0"/>
              <a:t>January 29, 2009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/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1026" name="Picture 2" descr="C:\Documents and Settings\totheast\Desktop\Capt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4199358"/>
            <a:ext cx="4114800" cy="16680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400" dirty="0" smtClean="0"/>
              <a:t>Adaptive </a:t>
            </a:r>
            <a:r>
              <a:rPr lang="en-US" altLang="ko-KR" sz="3400" dirty="0" smtClean="0"/>
              <a:t>Routing using Clusters (ARC) </a:t>
            </a:r>
            <a:r>
              <a:rPr lang="en-US" altLang="ko-KR" sz="3400" dirty="0" smtClean="0"/>
              <a:t>Protocol  </a:t>
            </a:r>
            <a:endParaRPr lang="ko-KR" altLang="en-US" sz="34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2511425"/>
          </a:xfrm>
        </p:spPr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Initialization</a:t>
            </a:r>
          </a:p>
          <a:p>
            <a:pPr lvl="1"/>
            <a:r>
              <a:rPr lang="en-US" altLang="ko-KR" dirty="0" smtClean="0">
                <a:latin typeface="+mj-lt"/>
                <a:cs typeface="Courier New" pitchFamily="49" charset="0"/>
              </a:rPr>
              <a:t>Periodically, a non-leader node sends a Hello message including its cluster leaders’ IP.</a:t>
            </a:r>
          </a:p>
          <a:p>
            <a:pPr lvl="1"/>
            <a:r>
              <a:rPr lang="en-US" altLang="ko-KR" dirty="0" smtClean="0">
                <a:latin typeface="+mj-lt"/>
                <a:cs typeface="Courier New" pitchFamily="49" charset="0"/>
              </a:rPr>
              <a:t>Hello messages serve the purpose of announcing </a:t>
            </a:r>
            <a:r>
              <a:rPr lang="en-US" altLang="ko-KR" i="1" dirty="0" smtClean="0">
                <a:latin typeface="+mj-lt"/>
                <a:cs typeface="Courier New" pitchFamily="49" charset="0"/>
              </a:rPr>
              <a:t>the presence of nodes</a:t>
            </a:r>
            <a:r>
              <a:rPr lang="en-US" altLang="ko-KR" dirty="0" smtClean="0">
                <a:latin typeface="+mj-lt"/>
                <a:cs typeface="Courier New" pitchFamily="49" charset="0"/>
              </a:rPr>
              <a:t> and </a:t>
            </a:r>
            <a:r>
              <a:rPr lang="en-US" altLang="ko-KR" i="1" dirty="0" smtClean="0">
                <a:latin typeface="+mj-lt"/>
                <a:cs typeface="Courier New" pitchFamily="49" charset="0"/>
              </a:rPr>
              <a:t>their current status level</a:t>
            </a:r>
            <a:r>
              <a:rPr lang="en-US" altLang="ko-KR" dirty="0" smtClean="0">
                <a:latin typeface="+mj-lt"/>
                <a:cs typeface="Courier New" pitchFamily="49" charset="0"/>
              </a:rPr>
              <a:t>, as well as </a:t>
            </a:r>
            <a:r>
              <a:rPr lang="en-US" altLang="ko-KR" i="1" dirty="0" smtClean="0">
                <a:latin typeface="+mj-lt"/>
                <a:cs typeface="Courier New" pitchFamily="49" charset="0"/>
              </a:rPr>
              <a:t>indicating connectivity information</a:t>
            </a:r>
            <a:r>
              <a:rPr lang="en-US" altLang="ko-KR" dirty="0" smtClean="0">
                <a:latin typeface="+mj-lt"/>
                <a:cs typeface="Courier New" pitchFamily="49" charset="0"/>
              </a:rPr>
              <a:t> of the non-leader nodes.</a:t>
            </a:r>
            <a:endParaRPr lang="en-US" altLang="ko-KR" dirty="0" smtClean="0">
              <a:latin typeface="+mj-lt"/>
              <a:cs typeface="Courier New" pitchFamily="49" charset="0"/>
            </a:endParaRPr>
          </a:p>
          <a:p>
            <a:pPr lvl="1"/>
            <a:r>
              <a:rPr lang="en-US" altLang="ko-KR" dirty="0" smtClean="0">
                <a:latin typeface="+mj-lt"/>
                <a:cs typeface="Courier New" pitchFamily="49" charset="0"/>
              </a:rPr>
              <a:t>The TTL of Hello messages is 1 – never retransmitted.</a:t>
            </a:r>
          </a:p>
          <a:p>
            <a:pPr lvl="1"/>
            <a:r>
              <a:rPr lang="en-US" altLang="ko-KR" dirty="0" smtClean="0"/>
              <a:t>After a node sends a Hello message, it starts timer. During this time, the node records the IP address of any cluster leaders from which it receives a Hello message.</a:t>
            </a:r>
            <a:endParaRPr lang="en-US" altLang="ko-KR" dirty="0" smtClean="0">
              <a:cs typeface="Courier New" pitchFamily="49" charset="0"/>
            </a:endParaRPr>
          </a:p>
          <a:p>
            <a:pPr lvl="1"/>
            <a:endParaRPr lang="en-US" altLang="ko-KR" dirty="0" smtClean="0">
              <a:latin typeface="+mj-lt"/>
              <a:cs typeface="Courier New" pitchFamily="49" charset="0"/>
            </a:endParaRPr>
          </a:p>
          <a:p>
            <a:endParaRPr lang="en-US" altLang="ko-KR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sz="1100" dirty="0" smtClean="0"/>
              <a:t>January 29, 2009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/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" name="Oval 4"/>
          <p:cNvSpPr/>
          <p:nvPr/>
        </p:nvSpPr>
        <p:spPr>
          <a:xfrm>
            <a:off x="4851400" y="5269468"/>
            <a:ext cx="228600" cy="228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384800" y="4278868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62400" y="457096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4927600" y="4736068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>
            <a:off x="4241800" y="4812268"/>
            <a:ext cx="533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08600" y="48122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Hello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810000" y="49646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Hello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14800" y="55742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(Undefined)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05200" y="4214336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(Gateway)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29200" y="38978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400" dirty="0" smtClean="0"/>
              <a:t>Adaptive </a:t>
            </a:r>
            <a:r>
              <a:rPr lang="en-US" altLang="ko-KR" sz="3400" dirty="0" smtClean="0"/>
              <a:t>Routing using Clusters (ARC) </a:t>
            </a:r>
            <a:r>
              <a:rPr lang="en-US" altLang="ko-KR" sz="3400" dirty="0" smtClean="0"/>
              <a:t>Protocol – cont’  </a:t>
            </a:r>
            <a:endParaRPr lang="ko-KR" altLang="en-US" sz="34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2816225"/>
          </a:xfrm>
        </p:spPr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Discovering the topology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Case 1: no adjacent cluster leader</a:t>
            </a:r>
          </a:p>
          <a:p>
            <a:pPr lvl="2"/>
            <a:r>
              <a:rPr lang="en-US" altLang="ko-KR" dirty="0" smtClean="0"/>
              <a:t>Becomes a cluster leader</a:t>
            </a:r>
          </a:p>
          <a:p>
            <a:pPr lvl="1"/>
            <a:r>
              <a:rPr lang="en-US" altLang="ko-KR" dirty="0" smtClean="0"/>
              <a:t>Case 2: have only one adjacent cluster leader</a:t>
            </a:r>
          </a:p>
          <a:p>
            <a:pPr lvl="2"/>
            <a:r>
              <a:rPr lang="en-US" altLang="ko-KR" dirty="0" smtClean="0"/>
              <a:t>Becomes an ordinary node</a:t>
            </a:r>
          </a:p>
          <a:p>
            <a:pPr lvl="1"/>
            <a:r>
              <a:rPr lang="en-US" altLang="ko-KR" dirty="0" smtClean="0"/>
              <a:t>Case 3: have more than one adjacent cluster leader</a:t>
            </a:r>
          </a:p>
          <a:p>
            <a:pPr lvl="2"/>
            <a:r>
              <a:rPr lang="en-US" altLang="ko-KR" dirty="0" smtClean="0"/>
              <a:t>Becomes a gateway node</a:t>
            </a:r>
          </a:p>
          <a:p>
            <a:pPr lvl="1"/>
            <a:r>
              <a:rPr lang="en-US" altLang="ko-KR" dirty="0" smtClean="0"/>
              <a:t>Case 4(5): have only one adjacent cluster leader and at least one adjacent gateway node (or an ordinary node adjacent to another leader node)</a:t>
            </a:r>
          </a:p>
          <a:p>
            <a:pPr lvl="2"/>
            <a:r>
              <a:rPr lang="en-US" altLang="ko-KR" dirty="0" smtClean="0"/>
              <a:t>Becomes a (joint)gateway node</a:t>
            </a:r>
          </a:p>
          <a:p>
            <a:pPr lvl="1"/>
            <a:endParaRPr lang="en-US" altLang="ko-KR" dirty="0" smtClean="0">
              <a:latin typeface="+mj-lt"/>
              <a:cs typeface="Courier New" pitchFamily="49" charset="0"/>
            </a:endParaRPr>
          </a:p>
          <a:p>
            <a:endParaRPr lang="en-US" altLang="ko-KR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sz="1100" dirty="0" smtClean="0"/>
              <a:t>January 29, 2009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/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762000" y="5499100"/>
            <a:ext cx="228600" cy="228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295400" y="4508500"/>
            <a:ext cx="228600" cy="228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838200" y="4965700"/>
            <a:ext cx="609600" cy="3048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1905000" y="5575300"/>
            <a:ext cx="228600" cy="228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438400" y="4584700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 rot="5400000" flipH="1" flipV="1">
            <a:off x="1981200" y="5041900"/>
            <a:ext cx="609600" cy="3048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4013200" y="5499100"/>
            <a:ext cx="228600" cy="228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546600" y="4508500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124200" y="4800600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/>
          <p:nvPr/>
        </p:nvCxnSpPr>
        <p:spPr>
          <a:xfrm rot="5400000" flipH="1" flipV="1">
            <a:off x="4089400" y="4965700"/>
            <a:ext cx="609600" cy="3048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10800000">
            <a:off x="3403600" y="5041900"/>
            <a:ext cx="533400" cy="4572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918200" y="5575300"/>
            <a:ext cx="228600" cy="228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451600" y="4584700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029200" y="4876800"/>
            <a:ext cx="228600" cy="228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/>
          <p:nvPr/>
        </p:nvCxnSpPr>
        <p:spPr>
          <a:xfrm rot="5400000" flipH="1" flipV="1">
            <a:off x="5994400" y="5041900"/>
            <a:ext cx="609600" cy="3048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10800000">
            <a:off x="5308600" y="5118100"/>
            <a:ext cx="533400" cy="4572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5842000" y="4038600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Arrow Connector 57"/>
          <p:cNvCxnSpPr/>
          <p:nvPr/>
        </p:nvCxnSpPr>
        <p:spPr>
          <a:xfrm rot="5400000" flipH="1" flipV="1">
            <a:off x="5270500" y="4305300"/>
            <a:ext cx="533400" cy="4572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7772400" y="5575300"/>
            <a:ext cx="228600" cy="228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8305800" y="4584700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6883400" y="48768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Arrow Connector 74"/>
          <p:cNvCxnSpPr/>
          <p:nvPr/>
        </p:nvCxnSpPr>
        <p:spPr>
          <a:xfrm rot="5400000" flipH="1" flipV="1">
            <a:off x="7848600" y="5041900"/>
            <a:ext cx="609600" cy="3048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10800000">
            <a:off x="7162800" y="5118100"/>
            <a:ext cx="533400" cy="4572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7696200" y="4038600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/>
          <p:cNvCxnSpPr/>
          <p:nvPr/>
        </p:nvCxnSpPr>
        <p:spPr>
          <a:xfrm rot="5400000" flipH="1" flipV="1">
            <a:off x="7124700" y="4305300"/>
            <a:ext cx="533400" cy="4572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400" dirty="0" smtClean="0"/>
              <a:t>Adaptive Routing using Clusters (ARC) Protocol – cont’ </a:t>
            </a:r>
            <a:endParaRPr lang="ko-KR" altLang="en-US" sz="22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4187825"/>
          </a:xfrm>
        </p:spPr>
        <p:txBody>
          <a:bodyPr/>
          <a:lstStyle/>
          <a:p>
            <a:r>
              <a:rPr lang="en-US" altLang="ko-KR" dirty="0" smtClean="0"/>
              <a:t>Status changes</a:t>
            </a:r>
          </a:p>
          <a:p>
            <a:pPr lvl="1"/>
            <a:r>
              <a:rPr lang="en-US" altLang="ko-KR" dirty="0" smtClean="0"/>
              <a:t>Ordinary to gateway</a:t>
            </a:r>
          </a:p>
          <a:p>
            <a:pPr lvl="1"/>
            <a:r>
              <a:rPr lang="en-US" altLang="ko-KR" dirty="0" smtClean="0"/>
              <a:t>Gateway to ordinary</a:t>
            </a:r>
          </a:p>
          <a:p>
            <a:pPr lvl="1"/>
            <a:r>
              <a:rPr lang="en-US" altLang="ko-KR" dirty="0" smtClean="0">
                <a:latin typeface="+mj-lt"/>
                <a:cs typeface="Courier New" pitchFamily="49" charset="0"/>
              </a:rPr>
              <a:t>Ordinary to cluster leader </a:t>
            </a:r>
            <a:endParaRPr lang="en-US" altLang="ko-KR" dirty="0" smtClean="0">
              <a:latin typeface="+mj-lt"/>
              <a:cs typeface="Courier New" pitchFamily="49" charset="0"/>
            </a:endParaRPr>
          </a:p>
          <a:p>
            <a:endParaRPr lang="en-US" altLang="ko-KR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sz="1100" dirty="0" smtClean="0"/>
              <a:t>January 29, 2009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/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2050" name="Picture 2" descr="C:\Documents and Settings\totheast\Desktop\Capt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90662" y="3620351"/>
            <a:ext cx="6281738" cy="21708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400" dirty="0" smtClean="0"/>
              <a:t>Adaptive Routing using Clusters (ARC) Protocol – cont’ </a:t>
            </a:r>
            <a:endParaRPr lang="ko-KR" altLang="en-US" sz="22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4187825"/>
          </a:xfrm>
        </p:spPr>
        <p:txBody>
          <a:bodyPr/>
          <a:lstStyle/>
          <a:p>
            <a:pPr lvl="1"/>
            <a:r>
              <a:rPr lang="en-US" altLang="ko-KR" dirty="0" smtClean="0">
                <a:latin typeface="+mj-lt"/>
                <a:cs typeface="Courier New" pitchFamily="49" charset="0"/>
              </a:rPr>
              <a:t>Become an </a:t>
            </a:r>
            <a:r>
              <a:rPr lang="en-US" altLang="ko-KR" dirty="0" smtClean="0">
                <a:latin typeface="+mj-lt"/>
                <a:cs typeface="Courier New" pitchFamily="49" charset="0"/>
              </a:rPr>
              <a:t>o</a:t>
            </a:r>
            <a:r>
              <a:rPr lang="en-US" altLang="ko-KR" dirty="0" smtClean="0">
                <a:latin typeface="+mj-lt"/>
                <a:cs typeface="Courier New" pitchFamily="49" charset="0"/>
              </a:rPr>
              <a:t>rdinary node (Cluster merge)</a:t>
            </a:r>
          </a:p>
          <a:p>
            <a:pPr lvl="2"/>
            <a:r>
              <a:rPr lang="en-US" altLang="ko-KR" dirty="0" smtClean="0">
                <a:latin typeface="+mj-lt"/>
                <a:cs typeface="Courier New" pitchFamily="49" charset="0"/>
              </a:rPr>
              <a:t>More cluster leaders =&gt; less efficient</a:t>
            </a:r>
          </a:p>
          <a:p>
            <a:pPr lvl="2"/>
            <a:r>
              <a:rPr lang="en-US" altLang="ko-KR" dirty="0" smtClean="0">
                <a:latin typeface="+mj-lt"/>
                <a:cs typeface="Courier New" pitchFamily="49" charset="0"/>
              </a:rPr>
              <a:t>Trivial solution: when two cluster leaders come within direct transmission range of one another, one leader must give up its leader status =&gt; cause a rippling effect.</a:t>
            </a:r>
            <a:endParaRPr lang="en-US" altLang="ko-KR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sz="1100" dirty="0" smtClean="0"/>
              <a:t>January 29, 2009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/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3074" name="Picture 2" descr="C:\Documents and Settings\totheast\Desktop\Capt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962400"/>
            <a:ext cx="7621345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400" dirty="0" smtClean="0"/>
              <a:t>Adaptive Routing using Clusters (ARC) Protocol – cont’ </a:t>
            </a:r>
            <a:endParaRPr lang="ko-KR" altLang="en-US" sz="22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4187825"/>
          </a:xfrm>
        </p:spPr>
        <p:txBody>
          <a:bodyPr/>
          <a:lstStyle/>
          <a:p>
            <a:pPr lvl="2"/>
            <a:r>
              <a:rPr lang="en-US" altLang="ko-KR" dirty="0" smtClean="0">
                <a:latin typeface="+mj-lt"/>
                <a:cs typeface="Courier New" pitchFamily="49" charset="0"/>
              </a:rPr>
              <a:t>Cluster leader changes are expensive due to the changes in routing paths which occur as result.</a:t>
            </a:r>
          </a:p>
          <a:p>
            <a:pPr lvl="2"/>
            <a:r>
              <a:rPr lang="en-US" altLang="ko-KR" dirty="0" smtClean="0">
                <a:latin typeface="+mj-lt"/>
                <a:cs typeface="Courier New" pitchFamily="49" charset="0"/>
              </a:rPr>
              <a:t>How to avoid the rippling effect? =&gt; enforce the “subset property”.</a:t>
            </a:r>
            <a:endParaRPr lang="en-US" altLang="ko-KR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sz="1100" dirty="0" smtClean="0"/>
              <a:t>January 29, 2009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/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4098" name="Picture 2" descr="C:\Documents and Settings\totheast\Desktop\Capt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0400" y="3657600"/>
            <a:ext cx="7820026" cy="1943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400" dirty="0" smtClean="0"/>
              <a:t>Multi-Level </a:t>
            </a:r>
            <a:r>
              <a:rPr lang="en-US" altLang="ko-KR" sz="3400" dirty="0" smtClean="0"/>
              <a:t>Hierarchical Clusters </a:t>
            </a:r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en-US" altLang="ko-KR" sz="1800" dirty="0" smtClean="0"/>
              <a:t>-Adaptive Routing using </a:t>
            </a:r>
            <a:r>
              <a:rPr lang="en-US" altLang="ko-KR" sz="1800" dirty="0" smtClean="0"/>
              <a:t>Cluster Hierarchies (ARCH) </a:t>
            </a:r>
            <a:r>
              <a:rPr lang="en-US" altLang="ko-KR" sz="1800" dirty="0" smtClean="0"/>
              <a:t>Protocol </a:t>
            </a:r>
            <a:endParaRPr lang="ko-KR" altLang="en-US" sz="18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987425"/>
          </a:xfrm>
        </p:spPr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A one-level clustering system increases scalability and robustness of routs, but its benefit is limited when networks grow to thousands or tens of thousands of nodes.</a:t>
            </a:r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  <a:p>
            <a:endParaRPr lang="en-US" altLang="ko-KR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sz="1100" dirty="0" smtClean="0"/>
              <a:t>January 29, 2009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/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5122" name="Picture 2" descr="C:\Documents and Settings\totheast\Desktop\Capt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4500" y="2673116"/>
            <a:ext cx="8229600" cy="29656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양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모양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모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8297</TotalTime>
  <Words>1046</Words>
  <Application>Microsoft Office PowerPoint</Application>
  <PresentationFormat>On-screen Show (4:3)</PresentationFormat>
  <Paragraphs>174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모양</vt:lpstr>
      <vt:lpstr>Microsoft Equation 3.0</vt:lpstr>
      <vt:lpstr>Multi-Level Hierarchies for  Scalable Ad hoc Routing</vt:lpstr>
      <vt:lpstr>Introduction to Wireless Network Clustering</vt:lpstr>
      <vt:lpstr>One-Level Hierarchical Clusters  -Adaptive Routing using Clusters (ARC) Protocol </vt:lpstr>
      <vt:lpstr>Adaptive Routing using Clusters (ARC) Protocol  </vt:lpstr>
      <vt:lpstr>Adaptive Routing using Clusters (ARC) Protocol – cont’  </vt:lpstr>
      <vt:lpstr>Adaptive Routing using Clusters (ARC) Protocol – cont’ </vt:lpstr>
      <vt:lpstr>Adaptive Routing using Clusters (ARC) Protocol – cont’ </vt:lpstr>
      <vt:lpstr>Adaptive Routing using Clusters (ARC) Protocol – cont’ </vt:lpstr>
      <vt:lpstr>Multi-Level Hierarchical Clusters  -Adaptive Routing using Cluster Hierarchies (ARCH) Protocol </vt:lpstr>
      <vt:lpstr>Slide 10</vt:lpstr>
      <vt:lpstr>Adaptive Routing using Cluster Hierarchies (ARCH) Protocol  </vt:lpstr>
      <vt:lpstr>Adaptive Routing using Cluster Hierarchies (ARCH) Protocol – cont’  </vt:lpstr>
      <vt:lpstr>Adaptive Routing using Cluster Hierarchies (ARCH) Protocol – cont’  </vt:lpstr>
      <vt:lpstr>Adaptive Routing using Cluster Hierarchies (ARCH) Protocol – cont’</vt:lpstr>
      <vt:lpstr>Adaptive Routing using Cluster Hierarchies (ARCH) Protocol – cont’</vt:lpstr>
      <vt:lpstr>Adaptive Routing using Cluster Hierarchies (ARCH) Protocol – cont’</vt:lpstr>
      <vt:lpstr>Adaptive Routing using Cluster Hierarchies (ARCH) Protocol – cont’  </vt:lpstr>
      <vt:lpstr>Adaptive Routing using Cluster Hierarchies (ARCH) Protocol – cont’  </vt:lpstr>
      <vt:lpstr>Conclusion and Future Work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Optimal Wireless Channel Allocation:  Stochastic Approach</dc:title>
  <dc:creator> </dc:creator>
  <cp:lastModifiedBy>DHKim</cp:lastModifiedBy>
  <cp:revision>1372</cp:revision>
  <dcterms:created xsi:type="dcterms:W3CDTF">2008-01-19T15:55:43Z</dcterms:created>
  <dcterms:modified xsi:type="dcterms:W3CDTF">2009-01-29T19:57:20Z</dcterms:modified>
</cp:coreProperties>
</file>