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373" r:id="rId2"/>
    <p:sldId id="384" r:id="rId3"/>
    <p:sldId id="411" r:id="rId4"/>
    <p:sldId id="385" r:id="rId5"/>
    <p:sldId id="391" r:id="rId6"/>
    <p:sldId id="393" r:id="rId7"/>
    <p:sldId id="409" r:id="rId8"/>
    <p:sldId id="394" r:id="rId9"/>
    <p:sldId id="410" r:id="rId10"/>
    <p:sldId id="395" r:id="rId11"/>
    <p:sldId id="396" r:id="rId12"/>
    <p:sldId id="397" r:id="rId13"/>
    <p:sldId id="398" r:id="rId14"/>
    <p:sldId id="401" r:id="rId15"/>
    <p:sldId id="403" r:id="rId16"/>
    <p:sldId id="412" r:id="rId17"/>
    <p:sldId id="414" r:id="rId18"/>
    <p:sldId id="413" r:id="rId19"/>
    <p:sldId id="416" r:id="rId20"/>
  </p:sldIdLst>
  <p:sldSz cx="9144000" cy="6858000" type="screen4x3"/>
  <p:notesSz cx="6834188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7" autoAdjust="0"/>
    <p:restoredTop sz="94775" autoAdjust="0"/>
  </p:normalViewPr>
  <p:slideViewPr>
    <p:cSldViewPr>
      <p:cViewPr>
        <p:scale>
          <a:sx n="75" d="100"/>
          <a:sy n="75" d="100"/>
        </p:scale>
        <p:origin x="-106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174F4-9F7E-4020-9497-4506889C88B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40B0D-AA5A-41AB-9211-03FF28A30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0B0D-AA5A-41AB-9211-03FF28A30DF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0B0D-AA5A-41AB-9211-03FF28A30DF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0B0D-AA5A-41AB-9211-03FF28A30DF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0B0D-AA5A-41AB-9211-03FF28A30DF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0B0D-AA5A-41AB-9211-03FF28A30DF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2009-03-05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2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e.gatech.edu/research/labs/bwn/UWASN/figures/2D_arch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961376" cy="1828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 Better Approximation for </a:t>
            </a:r>
            <a:br>
              <a:rPr lang="en-US" sz="3200" dirty="0" smtClean="0"/>
            </a:br>
            <a:r>
              <a:rPr lang="en-US" sz="3200" dirty="0" smtClean="0"/>
              <a:t>Minimum Total Routing Path </a:t>
            </a:r>
            <a:br>
              <a:rPr lang="en-US" sz="3200" dirty="0" smtClean="0"/>
            </a:br>
            <a:r>
              <a:rPr lang="en-US" sz="3200" dirty="0" smtClean="0"/>
              <a:t>Clustering Problem in 2-D </a:t>
            </a:r>
            <a:br>
              <a:rPr lang="en-US" sz="3200" dirty="0" smtClean="0"/>
            </a:br>
            <a:r>
              <a:rPr lang="en-US" sz="3200" dirty="0" smtClean="0"/>
              <a:t>Underwater Sensor Networks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1400" dirty="0" smtClean="0"/>
              <a:t>Wei Wang, Donghyun Kim, and Weili Wu, A Better Approximation for Minimum Total </a:t>
            </a:r>
          </a:p>
          <a:p>
            <a:pPr algn="ctr"/>
            <a:r>
              <a:rPr lang="en-US" sz="1400" dirty="0" smtClean="0"/>
              <a:t>Routing Path  Clustering Problem in 2-D Underwater Sensor Networks.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March 5, 2009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Communication in Clustered USNs – cont’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838200" y="3124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371600" y="4038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38400" y="3581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71800" y="4648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24200" y="3048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038600" y="4419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24200" y="5562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267200" y="2209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67200" y="3048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066800" y="4724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181600" y="41148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34000" y="3048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019800" y="2286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6" idx="5"/>
            <a:endCxn id="7" idx="1"/>
          </p:cNvCxnSpPr>
          <p:nvPr/>
        </p:nvCxnSpPr>
        <p:spPr>
          <a:xfrm rot="16200000" flipH="1">
            <a:off x="907863" y="35748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7"/>
            <a:endCxn id="15" idx="3"/>
          </p:cNvCxnSpPr>
          <p:nvPr/>
        </p:nvCxnSpPr>
        <p:spPr>
          <a:xfrm rot="5400000" flipH="1" flipV="1">
            <a:off x="2774763" y="3231963"/>
            <a:ext cx="3178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6"/>
            <a:endCxn id="19" idx="2"/>
          </p:cNvCxnSpPr>
          <p:nvPr/>
        </p:nvCxnSpPr>
        <p:spPr>
          <a:xfrm>
            <a:off x="3429000" y="3200400"/>
            <a:ext cx="8382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3" idx="3"/>
          </p:cNvCxnSpPr>
          <p:nvPr/>
        </p:nvCxnSpPr>
        <p:spPr>
          <a:xfrm rot="5400000" flipH="1" flipV="1">
            <a:off x="1936563" y="35367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0"/>
            <a:endCxn id="7" idx="3"/>
          </p:cNvCxnSpPr>
          <p:nvPr/>
        </p:nvCxnSpPr>
        <p:spPr>
          <a:xfrm rot="5400000" flipH="1" flipV="1">
            <a:off x="1104900" y="44130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0"/>
            <a:endCxn id="14" idx="4"/>
          </p:cNvCxnSpPr>
          <p:nvPr/>
        </p:nvCxnSpPr>
        <p:spPr>
          <a:xfrm rot="16200000" flipV="1">
            <a:off x="2895600" y="51816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4" idx="1"/>
          </p:cNvCxnSpPr>
          <p:nvPr/>
        </p:nvCxnSpPr>
        <p:spPr>
          <a:xfrm rot="16200000" flipH="1">
            <a:off x="2431863" y="4108263"/>
            <a:ext cx="8512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6"/>
            <a:endCxn id="22" idx="2"/>
          </p:cNvCxnSpPr>
          <p:nvPr/>
        </p:nvCxnSpPr>
        <p:spPr>
          <a:xfrm>
            <a:off x="4572000" y="3200400"/>
            <a:ext cx="7620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9" idx="0"/>
            <a:endCxn id="18" idx="4"/>
          </p:cNvCxnSpPr>
          <p:nvPr/>
        </p:nvCxnSpPr>
        <p:spPr>
          <a:xfrm rot="5400000" flipH="1" flipV="1">
            <a:off x="4152900" y="2781300"/>
            <a:ext cx="533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6"/>
            <a:endCxn id="21" idx="2"/>
          </p:cNvCxnSpPr>
          <p:nvPr/>
        </p:nvCxnSpPr>
        <p:spPr>
          <a:xfrm flipV="1">
            <a:off x="4343400" y="4267200"/>
            <a:ext cx="838200" cy="3048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6"/>
            <a:endCxn id="16" idx="2"/>
          </p:cNvCxnSpPr>
          <p:nvPr/>
        </p:nvCxnSpPr>
        <p:spPr>
          <a:xfrm flipV="1">
            <a:off x="3276600" y="4572000"/>
            <a:ext cx="762000" cy="2286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2" idx="7"/>
            <a:endCxn id="23" idx="3"/>
          </p:cNvCxnSpPr>
          <p:nvPr/>
        </p:nvCxnSpPr>
        <p:spPr>
          <a:xfrm rot="5400000" flipH="1" flipV="1">
            <a:off x="5556063" y="2584263"/>
            <a:ext cx="5464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1905000" y="5181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20" idx="5"/>
            <a:endCxn id="70" idx="2"/>
          </p:cNvCxnSpPr>
          <p:nvPr/>
        </p:nvCxnSpPr>
        <p:spPr>
          <a:xfrm rot="16200000" flipH="1">
            <a:off x="1441263" y="48702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0" idx="6"/>
            <a:endCxn id="17" idx="2"/>
          </p:cNvCxnSpPr>
          <p:nvPr/>
        </p:nvCxnSpPr>
        <p:spPr>
          <a:xfrm>
            <a:off x="2209800" y="53340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1" idx="0"/>
            <a:endCxn id="22" idx="4"/>
          </p:cNvCxnSpPr>
          <p:nvPr/>
        </p:nvCxnSpPr>
        <p:spPr>
          <a:xfrm rot="5400000" flipH="1" flipV="1">
            <a:off x="5029200" y="3657600"/>
            <a:ext cx="7620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362200" y="28194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886200" y="51816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16" idx="4"/>
            <a:endCxn id="82" idx="0"/>
          </p:cNvCxnSpPr>
          <p:nvPr/>
        </p:nvCxnSpPr>
        <p:spPr>
          <a:xfrm rot="5400000">
            <a:off x="3886200" y="4876800"/>
            <a:ext cx="4572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7" idx="6"/>
            <a:endCxn id="82" idx="3"/>
          </p:cNvCxnSpPr>
          <p:nvPr/>
        </p:nvCxnSpPr>
        <p:spPr>
          <a:xfrm flipV="1">
            <a:off x="3429000" y="5441763"/>
            <a:ext cx="501837" cy="2732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6"/>
            <a:endCxn id="15" idx="1"/>
          </p:cNvCxnSpPr>
          <p:nvPr/>
        </p:nvCxnSpPr>
        <p:spPr>
          <a:xfrm>
            <a:off x="2667000" y="2971800"/>
            <a:ext cx="501837" cy="1208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1" idx="4"/>
            <a:endCxn id="13" idx="0"/>
          </p:cNvCxnSpPr>
          <p:nvPr/>
        </p:nvCxnSpPr>
        <p:spPr>
          <a:xfrm rot="16200000" flipH="1">
            <a:off x="2324100" y="33147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4" idx="2"/>
            <a:endCxn id="70" idx="7"/>
          </p:cNvCxnSpPr>
          <p:nvPr/>
        </p:nvCxnSpPr>
        <p:spPr>
          <a:xfrm rot="10800000" flipV="1">
            <a:off x="2165164" y="4800599"/>
            <a:ext cx="806637" cy="4256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4" idx="5"/>
            <a:endCxn id="82" idx="1"/>
          </p:cNvCxnSpPr>
          <p:nvPr/>
        </p:nvCxnSpPr>
        <p:spPr>
          <a:xfrm rot="16200000" flipH="1">
            <a:off x="3422463" y="4717863"/>
            <a:ext cx="317874" cy="698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096000" y="4876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629400" y="4267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UW-Sinks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629400" y="4851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Nodes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096000" y="43053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54102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629400" y="53837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Clusterheads</a:t>
            </a:r>
            <a:endParaRPr lang="en-US" dirty="0"/>
          </a:p>
        </p:txBody>
      </p:sp>
      <p:sp>
        <p:nvSpPr>
          <p:cNvPr id="65" name="Freeform 64"/>
          <p:cNvSpPr/>
          <p:nvPr/>
        </p:nvSpPr>
        <p:spPr>
          <a:xfrm>
            <a:off x="1435100" y="3187700"/>
            <a:ext cx="1049867" cy="774700"/>
          </a:xfrm>
          <a:custGeom>
            <a:avLst/>
            <a:gdLst>
              <a:gd name="connsiteX0" fmla="*/ 0 w 1049867"/>
              <a:gd name="connsiteY0" fmla="*/ 774700 h 774700"/>
              <a:gd name="connsiteX1" fmla="*/ 889000 w 1049867"/>
              <a:gd name="connsiteY1" fmla="*/ 495300 h 774700"/>
              <a:gd name="connsiteX2" fmla="*/ 965200 w 1049867"/>
              <a:gd name="connsiteY2" fmla="*/ 0 h 77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9867" h="774700">
                <a:moveTo>
                  <a:pt x="0" y="774700"/>
                </a:moveTo>
                <a:cubicBezTo>
                  <a:pt x="364066" y="699558"/>
                  <a:pt x="728133" y="624417"/>
                  <a:pt x="889000" y="495300"/>
                </a:cubicBezTo>
                <a:cubicBezTo>
                  <a:pt x="1049867" y="366183"/>
                  <a:pt x="956733" y="82550"/>
                  <a:pt x="965200" y="0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Freeform 66"/>
          <p:cNvSpPr/>
          <p:nvPr/>
        </p:nvSpPr>
        <p:spPr>
          <a:xfrm>
            <a:off x="4140200" y="4402667"/>
            <a:ext cx="1153583" cy="766233"/>
          </a:xfrm>
          <a:custGeom>
            <a:avLst/>
            <a:gdLst>
              <a:gd name="connsiteX0" fmla="*/ 228600 w 1153583"/>
              <a:gd name="connsiteY0" fmla="*/ 321733 h 766233"/>
              <a:gd name="connsiteX1" fmla="*/ 1028700 w 1153583"/>
              <a:gd name="connsiteY1" fmla="*/ 29633 h 766233"/>
              <a:gd name="connsiteX2" fmla="*/ 977900 w 1153583"/>
              <a:gd name="connsiteY2" fmla="*/ 143933 h 766233"/>
              <a:gd name="connsiteX3" fmla="*/ 177800 w 1153583"/>
              <a:gd name="connsiteY3" fmla="*/ 436033 h 766233"/>
              <a:gd name="connsiteX4" fmla="*/ 0 w 1153583"/>
              <a:gd name="connsiteY4" fmla="*/ 766233 h 766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583" h="766233">
                <a:moveTo>
                  <a:pt x="228600" y="321733"/>
                </a:moveTo>
                <a:cubicBezTo>
                  <a:pt x="566208" y="190499"/>
                  <a:pt x="903817" y="59266"/>
                  <a:pt x="1028700" y="29633"/>
                </a:cubicBezTo>
                <a:cubicBezTo>
                  <a:pt x="1153583" y="0"/>
                  <a:pt x="1119717" y="76200"/>
                  <a:pt x="977900" y="143933"/>
                </a:cubicBezTo>
                <a:cubicBezTo>
                  <a:pt x="836083" y="211666"/>
                  <a:pt x="340783" y="332316"/>
                  <a:pt x="177800" y="436033"/>
                </a:cubicBezTo>
                <a:cubicBezTo>
                  <a:pt x="14817" y="539750"/>
                  <a:pt x="7408" y="652991"/>
                  <a:pt x="0" y="766233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2679700" y="2362200"/>
            <a:ext cx="3213100" cy="624417"/>
          </a:xfrm>
          <a:custGeom>
            <a:avLst/>
            <a:gdLst>
              <a:gd name="connsiteX0" fmla="*/ 3213100 w 3213100"/>
              <a:gd name="connsiteY0" fmla="*/ 0 h 624417"/>
              <a:gd name="connsiteX1" fmla="*/ 2667000 w 3213100"/>
              <a:gd name="connsiteY1" fmla="*/ 533400 h 624417"/>
              <a:gd name="connsiteX2" fmla="*/ 685800 w 3213100"/>
              <a:gd name="connsiteY2" fmla="*/ 546100 h 624417"/>
              <a:gd name="connsiteX3" fmla="*/ 0 w 3213100"/>
              <a:gd name="connsiteY3" fmla="*/ 342900 h 62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3100" h="624417">
                <a:moveTo>
                  <a:pt x="3213100" y="0"/>
                </a:moveTo>
                <a:cubicBezTo>
                  <a:pt x="3150658" y="221191"/>
                  <a:pt x="3088217" y="442383"/>
                  <a:pt x="2667000" y="533400"/>
                </a:cubicBezTo>
                <a:cubicBezTo>
                  <a:pt x="2245783" y="624417"/>
                  <a:pt x="1130300" y="577850"/>
                  <a:pt x="685800" y="546100"/>
                </a:cubicBezTo>
                <a:cubicBezTo>
                  <a:pt x="241300" y="514350"/>
                  <a:pt x="120650" y="428625"/>
                  <a:pt x="0" y="342900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altLang="ko-KR" dirty="0" smtClean="0"/>
              <a:t>3. Multi-hop: Clustering-based Routing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Assumptions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Assumptions</a:t>
            </a:r>
          </a:p>
          <a:p>
            <a:pPr lvl="1">
              <a:defRPr/>
            </a:pPr>
            <a:r>
              <a:rPr lang="en-US" altLang="ko-KR" dirty="0" smtClean="0"/>
              <a:t>Every node will use the same maximum transmission range for energy efficiency.</a:t>
            </a:r>
          </a:p>
          <a:p>
            <a:pPr lvl="1">
              <a:defRPr/>
            </a:pPr>
            <a:r>
              <a:rPr lang="en-US" altLang="ko-KR" dirty="0" smtClean="0"/>
              <a:t>Target USNs require high data accuracy.</a:t>
            </a:r>
          </a:p>
          <a:p>
            <a:pPr lvl="2">
              <a:defRPr/>
            </a:pPr>
            <a:r>
              <a:rPr lang="en-US" altLang="ko-KR" dirty="0" smtClean="0"/>
              <a:t>Each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is used as a local data fusion point, but no further aggregation.</a:t>
            </a:r>
          </a:p>
          <a:p>
            <a:pPr lvl="1">
              <a:defRPr/>
            </a:pPr>
            <a:r>
              <a:rPr lang="en-US" altLang="ko-KR" dirty="0" smtClean="0"/>
              <a:t>Clustering-based shortest path routing is used. </a:t>
            </a:r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Problem Formulation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5943600" y="2895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477000" y="3810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543800" y="3352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077200" y="4419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229600" y="5334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172200" y="4495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6" idx="5"/>
            <a:endCxn id="7" idx="1"/>
          </p:cNvCxnSpPr>
          <p:nvPr/>
        </p:nvCxnSpPr>
        <p:spPr>
          <a:xfrm rot="16200000" flipH="1">
            <a:off x="6013263" y="33462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3" idx="3"/>
          </p:cNvCxnSpPr>
          <p:nvPr/>
        </p:nvCxnSpPr>
        <p:spPr>
          <a:xfrm rot="5400000" flipH="1" flipV="1">
            <a:off x="7041963" y="33081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0"/>
            <a:endCxn id="7" idx="3"/>
          </p:cNvCxnSpPr>
          <p:nvPr/>
        </p:nvCxnSpPr>
        <p:spPr>
          <a:xfrm rot="5400000" flipH="1" flipV="1">
            <a:off x="6210300" y="41844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0"/>
            <a:endCxn id="14" idx="4"/>
          </p:cNvCxnSpPr>
          <p:nvPr/>
        </p:nvCxnSpPr>
        <p:spPr>
          <a:xfrm rot="16200000" flipV="1">
            <a:off x="8001000" y="49530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7010400" y="4953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20" idx="5"/>
            <a:endCxn id="70" idx="2"/>
          </p:cNvCxnSpPr>
          <p:nvPr/>
        </p:nvCxnSpPr>
        <p:spPr>
          <a:xfrm rot="16200000" flipH="1">
            <a:off x="6546663" y="46416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0" idx="6"/>
            <a:endCxn id="17" idx="2"/>
          </p:cNvCxnSpPr>
          <p:nvPr/>
        </p:nvCxnSpPr>
        <p:spPr>
          <a:xfrm>
            <a:off x="7315200" y="51054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7467600" y="25908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>
            <a:stCxn id="81" idx="4"/>
            <a:endCxn id="13" idx="0"/>
          </p:cNvCxnSpPr>
          <p:nvPr/>
        </p:nvCxnSpPr>
        <p:spPr>
          <a:xfrm rot="16200000" flipH="1">
            <a:off x="7429500" y="30861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609600" y="1676400"/>
          <a:ext cx="7696200" cy="1504950"/>
        </p:xfrm>
        <a:graphic>
          <a:graphicData uri="http://schemas.openxmlformats.org/presentationml/2006/ole">
            <p:oleObj spid="_x0000_s39938" name="Equation" r:id="rId3" imgW="4216320" imgH="825480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31825" y="4281488"/>
          <a:ext cx="4775200" cy="1344612"/>
        </p:xfrm>
        <a:graphic>
          <a:graphicData uri="http://schemas.openxmlformats.org/presentationml/2006/ole">
            <p:oleObj spid="_x0000_s39939" name="Equation" r:id="rId4" imgW="2616120" imgH="736560" progId="Equation.3">
              <p:embed/>
            </p:oleObj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457200" y="38862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number of hops in total routing path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Problem Formulation – cont’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30449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Minimum Total Routing Path Clustering Problem (MTRPCP)</a:t>
            </a:r>
          </a:p>
          <a:p>
            <a:pPr lvl="1">
              <a:defRPr/>
            </a:pPr>
            <a:r>
              <a:rPr lang="en-US" altLang="ko-KR" dirty="0" smtClean="0"/>
              <a:t>Given a set of sensor nodes and UW-Sinks on the Euclidean plane, MTRPCP is find a set of </a:t>
            </a:r>
            <a:r>
              <a:rPr lang="en-US" altLang="ko-KR" dirty="0" err="1" smtClean="0"/>
              <a:t>clusterheads</a:t>
            </a:r>
            <a:r>
              <a:rPr lang="en-US" altLang="ko-KR" dirty="0" smtClean="0"/>
              <a:t> such that each sensor node is adjacent to at least one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, and the total distances from each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to its nearest UW-Sink is minimized. In other words, we want to minimize</a:t>
            </a:r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460374" y="4913312"/>
          <a:ext cx="8251826" cy="649288"/>
        </p:xfrm>
        <a:graphic>
          <a:graphicData uri="http://schemas.openxmlformats.org/presentationml/2006/ole">
            <p:oleObj spid="_x0000_s40964" name="Equation" r:id="rId3" imgW="452088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ko-KR" sz="2800" dirty="0" smtClean="0"/>
              <a:t>A relaxation from MTRPCP to Minimum Weight Dominating Set Problem (MWDSP-R)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1828800" y="2895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2362200" y="3810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3429000" y="3352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3962400" y="4419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4114800" y="2819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5029200" y="4191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4114800" y="5334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5257800" y="1981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5257800" y="28194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2057400" y="4495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6172200" y="38862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6324600" y="2819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7010400" y="20574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96" name="Straight Connector 95"/>
          <p:cNvCxnSpPr>
            <a:stCxn id="83" idx="5"/>
            <a:endCxn id="84" idx="1"/>
          </p:cNvCxnSpPr>
          <p:nvPr/>
        </p:nvCxnSpPr>
        <p:spPr>
          <a:xfrm rot="16200000" flipH="1">
            <a:off x="1898463" y="33462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5" idx="7"/>
            <a:endCxn id="87" idx="3"/>
          </p:cNvCxnSpPr>
          <p:nvPr/>
        </p:nvCxnSpPr>
        <p:spPr>
          <a:xfrm rot="5400000" flipH="1" flipV="1">
            <a:off x="3765363" y="3003363"/>
            <a:ext cx="3178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7" idx="6"/>
            <a:endCxn id="91" idx="2"/>
          </p:cNvCxnSpPr>
          <p:nvPr/>
        </p:nvCxnSpPr>
        <p:spPr>
          <a:xfrm>
            <a:off x="4419600" y="2971800"/>
            <a:ext cx="8382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4" idx="7"/>
            <a:endCxn id="85" idx="3"/>
          </p:cNvCxnSpPr>
          <p:nvPr/>
        </p:nvCxnSpPr>
        <p:spPr>
          <a:xfrm rot="5400000" flipH="1" flipV="1">
            <a:off x="2927163" y="33081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2" idx="0"/>
            <a:endCxn id="84" idx="3"/>
          </p:cNvCxnSpPr>
          <p:nvPr/>
        </p:nvCxnSpPr>
        <p:spPr>
          <a:xfrm rot="5400000" flipH="1" flipV="1">
            <a:off x="2095500" y="41844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9" idx="0"/>
            <a:endCxn id="86" idx="4"/>
          </p:cNvCxnSpPr>
          <p:nvPr/>
        </p:nvCxnSpPr>
        <p:spPr>
          <a:xfrm rot="16200000" flipV="1">
            <a:off x="3886200" y="49530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5" idx="5"/>
            <a:endCxn id="86" idx="1"/>
          </p:cNvCxnSpPr>
          <p:nvPr/>
        </p:nvCxnSpPr>
        <p:spPr>
          <a:xfrm rot="16200000" flipH="1">
            <a:off x="3422463" y="3879663"/>
            <a:ext cx="8512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91" idx="6"/>
            <a:endCxn id="94" idx="2"/>
          </p:cNvCxnSpPr>
          <p:nvPr/>
        </p:nvCxnSpPr>
        <p:spPr>
          <a:xfrm>
            <a:off x="5562600" y="2971800"/>
            <a:ext cx="7620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1" idx="0"/>
            <a:endCxn id="90" idx="4"/>
          </p:cNvCxnSpPr>
          <p:nvPr/>
        </p:nvCxnSpPr>
        <p:spPr>
          <a:xfrm rot="5400000" flipH="1" flipV="1">
            <a:off x="5143500" y="2552700"/>
            <a:ext cx="533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6"/>
            <a:endCxn id="93" idx="2"/>
          </p:cNvCxnSpPr>
          <p:nvPr/>
        </p:nvCxnSpPr>
        <p:spPr>
          <a:xfrm flipV="1">
            <a:off x="5334000" y="4038600"/>
            <a:ext cx="838200" cy="3048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6" idx="6"/>
            <a:endCxn id="88" idx="2"/>
          </p:cNvCxnSpPr>
          <p:nvPr/>
        </p:nvCxnSpPr>
        <p:spPr>
          <a:xfrm flipV="1">
            <a:off x="4267200" y="4343400"/>
            <a:ext cx="762000" cy="2286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4" idx="7"/>
            <a:endCxn id="95" idx="3"/>
          </p:cNvCxnSpPr>
          <p:nvPr/>
        </p:nvCxnSpPr>
        <p:spPr>
          <a:xfrm rot="5400000" flipH="1" flipV="1">
            <a:off x="6546663" y="2355663"/>
            <a:ext cx="5464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2895600" y="4953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09" name="Straight Connector 108"/>
          <p:cNvCxnSpPr>
            <a:stCxn id="92" idx="5"/>
            <a:endCxn id="108" idx="2"/>
          </p:cNvCxnSpPr>
          <p:nvPr/>
        </p:nvCxnSpPr>
        <p:spPr>
          <a:xfrm rot="16200000" flipH="1">
            <a:off x="2431863" y="46416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8" idx="6"/>
            <a:endCxn id="89" idx="2"/>
          </p:cNvCxnSpPr>
          <p:nvPr/>
        </p:nvCxnSpPr>
        <p:spPr>
          <a:xfrm>
            <a:off x="3200400" y="51054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3" idx="0"/>
            <a:endCxn id="94" idx="4"/>
          </p:cNvCxnSpPr>
          <p:nvPr/>
        </p:nvCxnSpPr>
        <p:spPr>
          <a:xfrm rot="5400000" flipH="1" flipV="1">
            <a:off x="6019800" y="3429000"/>
            <a:ext cx="7620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3352800" y="25908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4876800" y="49530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Connector 113"/>
          <p:cNvCxnSpPr>
            <a:stCxn id="88" idx="4"/>
            <a:endCxn id="113" idx="0"/>
          </p:cNvCxnSpPr>
          <p:nvPr/>
        </p:nvCxnSpPr>
        <p:spPr>
          <a:xfrm rot="5400000">
            <a:off x="4876800" y="4648200"/>
            <a:ext cx="4572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89" idx="6"/>
            <a:endCxn id="113" idx="3"/>
          </p:cNvCxnSpPr>
          <p:nvPr/>
        </p:nvCxnSpPr>
        <p:spPr>
          <a:xfrm flipV="1">
            <a:off x="4419600" y="5213163"/>
            <a:ext cx="501837" cy="2732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6"/>
            <a:endCxn id="87" idx="1"/>
          </p:cNvCxnSpPr>
          <p:nvPr/>
        </p:nvCxnSpPr>
        <p:spPr>
          <a:xfrm>
            <a:off x="3657600" y="2743200"/>
            <a:ext cx="501837" cy="1208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2" idx="4"/>
            <a:endCxn id="85" idx="0"/>
          </p:cNvCxnSpPr>
          <p:nvPr/>
        </p:nvCxnSpPr>
        <p:spPr>
          <a:xfrm rot="16200000" flipH="1">
            <a:off x="3314700" y="30861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86" idx="2"/>
            <a:endCxn id="108" idx="7"/>
          </p:cNvCxnSpPr>
          <p:nvPr/>
        </p:nvCxnSpPr>
        <p:spPr>
          <a:xfrm rot="10800000" flipV="1">
            <a:off x="3155764" y="4571999"/>
            <a:ext cx="806637" cy="4256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86" idx="5"/>
            <a:endCxn id="113" idx="1"/>
          </p:cNvCxnSpPr>
          <p:nvPr/>
        </p:nvCxnSpPr>
        <p:spPr>
          <a:xfrm rot="16200000" flipH="1">
            <a:off x="4413063" y="4489263"/>
            <a:ext cx="317874" cy="698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Previous Result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39593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Theorem 1</a:t>
            </a:r>
          </a:p>
          <a:p>
            <a:pPr lvl="1">
              <a:defRPr/>
            </a:pPr>
            <a:r>
              <a:rPr lang="en-US" altLang="ko-KR" dirty="0" smtClean="0"/>
              <a:t>A </a:t>
            </a:r>
            <a:r>
              <a:rPr lang="en-US" altLang="ko-KR" i="1" dirty="0" smtClean="0"/>
              <a:t>c</a:t>
            </a:r>
            <a:r>
              <a:rPr lang="en-US" altLang="ko-KR" dirty="0" smtClean="0"/>
              <a:t>-approximation algorithm for MWDSP-R is a 3</a:t>
            </a:r>
            <a:r>
              <a:rPr lang="en-US" altLang="ko-KR" i="1" dirty="0" smtClean="0"/>
              <a:t>c</a:t>
            </a:r>
            <a:r>
              <a:rPr lang="en-US" altLang="ko-KR" dirty="0" smtClean="0"/>
              <a:t> -approximation algorithm for MTRPCP.</a:t>
            </a:r>
          </a:p>
          <a:p>
            <a:pPr>
              <a:defRPr/>
            </a:pPr>
            <a:r>
              <a:rPr lang="en-US" altLang="ko-KR" dirty="0" smtClean="0"/>
              <a:t>Existing algorithms for MWDSP.</a:t>
            </a:r>
          </a:p>
          <a:p>
            <a:pPr lvl="1">
              <a:defRPr/>
            </a:pPr>
            <a:r>
              <a:rPr lang="en-US" altLang="ko-KR" dirty="0" smtClean="0"/>
              <a:t>Slow algorithms (centralized, enumeration)</a:t>
            </a:r>
          </a:p>
          <a:p>
            <a:pPr lvl="2">
              <a:defRPr/>
            </a:pPr>
            <a:r>
              <a:rPr lang="en-US" altLang="ko-KR" dirty="0" smtClean="0"/>
              <a:t>72-approximation = 216-app. for MTRPCP </a:t>
            </a:r>
          </a:p>
          <a:p>
            <a:pPr lvl="2">
              <a:defRPr/>
            </a:pPr>
            <a:r>
              <a:rPr lang="en-US" altLang="ko-KR" dirty="0" smtClean="0"/>
              <a:t>        -approximation =          -app. for MTRPCP</a:t>
            </a:r>
            <a:endParaRPr lang="en-US" altLang="ko-KR" b="1" dirty="0" smtClean="0"/>
          </a:p>
          <a:p>
            <a:pPr lvl="1">
              <a:defRPr/>
            </a:pPr>
            <a:r>
              <a:rPr lang="en-US" altLang="ko-KR" dirty="0" smtClean="0"/>
              <a:t>Quick Algorithm (distributed, greedy)</a:t>
            </a:r>
          </a:p>
          <a:p>
            <a:pPr lvl="2">
              <a:defRPr/>
            </a:pPr>
            <a:r>
              <a:rPr lang="en-US" altLang="ko-KR" dirty="0" smtClean="0"/>
              <a:t>        -approximation =          -app. For MTRPCP</a:t>
            </a:r>
          </a:p>
          <a:p>
            <a:pPr>
              <a:buNone/>
              <a:defRPr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</p:txBody>
      </p:sp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1422400" y="3810000"/>
          <a:ext cx="788988" cy="371475"/>
        </p:xfrm>
        <a:graphic>
          <a:graphicData uri="http://schemas.openxmlformats.org/presentationml/2006/ole">
            <p:oleObj spid="_x0000_s65543" name="Equation" r:id="rId4" imgW="431640" imgH="203040" progId="Equation.3">
              <p:embed/>
            </p:oleObj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1458913" y="4457700"/>
          <a:ext cx="765175" cy="371475"/>
        </p:xfrm>
        <a:graphic>
          <a:graphicData uri="http://schemas.openxmlformats.org/presentationml/2006/ole">
            <p:oleObj spid="_x0000_s65544" name="Equation" r:id="rId5" imgW="419040" imgH="203040" progId="Equation.3">
              <p:embed/>
            </p:oleObj>
          </a:graphicData>
        </a:graphic>
      </p:graphicFrame>
      <p:graphicFrame>
        <p:nvGraphicFramePr>
          <p:cNvPr id="65545" name="Object 9"/>
          <p:cNvGraphicFramePr>
            <a:graphicFrameLocks noChangeAspect="1"/>
          </p:cNvGraphicFramePr>
          <p:nvPr/>
        </p:nvGraphicFramePr>
        <p:xfrm>
          <a:off x="4443412" y="3806825"/>
          <a:ext cx="928688" cy="371475"/>
        </p:xfrm>
        <a:graphic>
          <a:graphicData uri="http://schemas.openxmlformats.org/presentationml/2006/ole">
            <p:oleObj spid="_x0000_s65545" name="Equation" r:id="rId6" imgW="507960" imgH="203040" progId="Equation.3">
              <p:embed/>
            </p:oleObj>
          </a:graphicData>
        </a:graphic>
      </p:graphicFrame>
      <p:graphicFrame>
        <p:nvGraphicFramePr>
          <p:cNvPr id="65546" name="Object 10"/>
          <p:cNvGraphicFramePr>
            <a:graphicFrameLocks noChangeAspect="1"/>
          </p:cNvGraphicFramePr>
          <p:nvPr/>
        </p:nvGraphicFramePr>
        <p:xfrm>
          <a:off x="4479925" y="4470400"/>
          <a:ext cx="765175" cy="371475"/>
        </p:xfrm>
        <a:graphic>
          <a:graphicData uri="http://schemas.openxmlformats.org/presentationml/2006/ole">
            <p:oleObj spid="_x0000_s65546" name="Equation" r:id="rId7" imgW="419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Contribution of This paper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39593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Show MWDSP-R is NP-complete.</a:t>
            </a:r>
          </a:p>
          <a:p>
            <a:pPr>
              <a:defRPr/>
            </a:pPr>
            <a:r>
              <a:rPr lang="en-US" altLang="ko-KR" dirty="0" smtClean="0"/>
              <a:t>Introduce a PTAS for MWDSP-R.</a:t>
            </a:r>
          </a:p>
          <a:p>
            <a:pPr lvl="1">
              <a:defRPr/>
            </a:pPr>
            <a:r>
              <a:rPr lang="en-US" altLang="ko-KR" dirty="0" smtClean="0"/>
              <a:t>It is a        -approximation algorithm for MTRPCP.</a:t>
            </a:r>
          </a:p>
          <a:p>
            <a:pPr lvl="1">
              <a:defRPr/>
            </a:pPr>
            <a:endParaRPr lang="en-US" altLang="ko-KR" dirty="0" smtClean="0"/>
          </a:p>
        </p:txBody>
      </p:sp>
      <p:graphicFrame>
        <p:nvGraphicFramePr>
          <p:cNvPr id="77830" name="Object 6"/>
          <p:cNvGraphicFramePr>
            <a:graphicFrameLocks noChangeAspect="1"/>
          </p:cNvGraphicFramePr>
          <p:nvPr/>
        </p:nvGraphicFramePr>
        <p:xfrm>
          <a:off x="2182812" y="2743200"/>
          <a:ext cx="788988" cy="371475"/>
        </p:xfrm>
        <a:graphic>
          <a:graphicData uri="http://schemas.openxmlformats.org/presentationml/2006/ole">
            <p:oleObj spid="_x0000_s77830" name="Equation" r:id="rId4" imgW="431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Definitions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algn="r"/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3403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Growth-Bounded Graph</a:t>
            </a:r>
          </a:p>
          <a:p>
            <a:pPr lvl="1">
              <a:defRPr/>
            </a:pPr>
            <a:r>
              <a:rPr lang="en-US" altLang="ko-KR" dirty="0" smtClean="0"/>
              <a:t>A graph              is   -growth-bounded if there exists a function        such that for all      , </a:t>
            </a:r>
            <a:br>
              <a:rPr lang="en-US" altLang="ko-KR" dirty="0" smtClean="0"/>
            </a:br>
            <a:r>
              <a:rPr lang="en-US" altLang="ko-KR" dirty="0" smtClean="0"/>
              <a:t>                        where        only depends on a positive integer    and is independent from the structure of graph    .</a:t>
            </a:r>
          </a:p>
          <a:p>
            <a:pPr lvl="1">
              <a:defRPr/>
            </a:pPr>
            <a:r>
              <a:rPr lang="en-US" altLang="ko-KR" dirty="0" smtClean="0"/>
              <a:t>It is known that both UDGs and UBGs are growth-bounded graphs.</a:t>
            </a:r>
          </a:p>
          <a:p>
            <a:pPr>
              <a:defRPr/>
            </a:pPr>
            <a:r>
              <a:rPr lang="en-US" altLang="ko-KR" dirty="0" smtClean="0"/>
              <a:t>2-Deparated Partition</a:t>
            </a:r>
          </a:p>
          <a:p>
            <a:pPr lvl="1">
              <a:defRPr/>
            </a:pPr>
            <a:r>
              <a:rPr lang="en-US" altLang="ko-KR" dirty="0" smtClean="0"/>
              <a:t>Given a graph G, a collection of subsets </a:t>
            </a:r>
            <a:br>
              <a:rPr lang="en-US" altLang="ko-KR" dirty="0" smtClean="0"/>
            </a:br>
            <a:r>
              <a:rPr lang="en-US" altLang="ko-KR" dirty="0" smtClean="0"/>
              <a:t>of     such that            is a 2- Separated Partition of</a:t>
            </a:r>
            <a:br>
              <a:rPr lang="en-US" altLang="ko-KR" dirty="0" smtClean="0"/>
            </a:br>
            <a:r>
              <a:rPr lang="en-US" altLang="ko-KR" dirty="0" smtClean="0"/>
              <a:t>   , if </a:t>
            </a:r>
            <a:br>
              <a:rPr lang="en-US" altLang="ko-KR" dirty="0" smtClean="0"/>
            </a:br>
            <a:r>
              <a:rPr lang="en-US" altLang="ko-KR" dirty="0" smtClean="0"/>
              <a:t>	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2387600" y="2133600"/>
          <a:ext cx="1252537" cy="371475"/>
        </p:xfrm>
        <a:graphic>
          <a:graphicData uri="http://schemas.openxmlformats.org/presentationml/2006/ole">
            <p:oleObj spid="_x0000_s80899" name="Equation" r:id="rId4" imgW="685800" imgH="203040" progId="Equation.3">
              <p:embed/>
            </p:oleObj>
          </a:graphicData>
        </a:graphic>
      </p:graphicFrame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4025900" y="2133600"/>
          <a:ext cx="279400" cy="371475"/>
        </p:xfrm>
        <a:graphic>
          <a:graphicData uri="http://schemas.openxmlformats.org/presentationml/2006/ole">
            <p:oleObj spid="_x0000_s80900" name="Equation" r:id="rId5" imgW="152280" imgH="203040" progId="Equation.3">
              <p:embed/>
            </p:oleObj>
          </a:graphicData>
        </a:graphic>
      </p:graphicFrame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3594100" y="2451100"/>
          <a:ext cx="604838" cy="371475"/>
        </p:xfrm>
        <a:graphic>
          <a:graphicData uri="http://schemas.openxmlformats.org/presentationml/2006/ole">
            <p:oleObj spid="_x0000_s80901" name="Equation" r:id="rId6" imgW="330120" imgH="203040" progId="Equation.3">
              <p:embed/>
            </p:oleObj>
          </a:graphicData>
        </a:graphic>
      </p:graphicFrame>
      <p:graphicFrame>
        <p:nvGraphicFramePr>
          <p:cNvPr id="80902" name="Object 6"/>
          <p:cNvGraphicFramePr>
            <a:graphicFrameLocks noChangeAspect="1"/>
          </p:cNvGraphicFramePr>
          <p:nvPr/>
        </p:nvGraphicFramePr>
        <p:xfrm>
          <a:off x="1219200" y="2692400"/>
          <a:ext cx="2371725" cy="417513"/>
        </p:xfrm>
        <a:graphic>
          <a:graphicData uri="http://schemas.openxmlformats.org/presentationml/2006/ole">
            <p:oleObj spid="_x0000_s80902" name="Equation" r:id="rId7" imgW="1295280" imgH="228600" progId="Equation.3">
              <p:embed/>
            </p:oleObj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4533900" y="2730500"/>
          <a:ext cx="604838" cy="369887"/>
        </p:xfrm>
        <a:graphic>
          <a:graphicData uri="http://schemas.openxmlformats.org/presentationml/2006/ole">
            <p:oleObj spid="_x0000_s80903" name="Equation" r:id="rId8" imgW="330120" imgH="203040" progId="Equation.3">
              <p:embed/>
            </p:oleObj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6553200" y="2438400"/>
          <a:ext cx="674687" cy="325437"/>
        </p:xfrm>
        <a:graphic>
          <a:graphicData uri="http://schemas.openxmlformats.org/presentationml/2006/ole">
            <p:oleObj spid="_x0000_s80904" name="Equation" r:id="rId9" imgW="368280" imgH="177480" progId="Equation.3">
              <p:embed/>
            </p:oleObj>
          </a:graphicData>
        </a:graphic>
      </p:graphicFrame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3505200" y="3111500"/>
          <a:ext cx="209550" cy="231775"/>
        </p:xfrm>
        <a:graphic>
          <a:graphicData uri="http://schemas.openxmlformats.org/presentationml/2006/ole">
            <p:oleObj spid="_x0000_s80905" name="Equation" r:id="rId10" imgW="114120" imgH="126720" progId="Equation.3">
              <p:embed/>
            </p:oleObj>
          </a:graphicData>
        </a:graphic>
      </p:graphicFrame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3898900" y="3352800"/>
          <a:ext cx="303212" cy="323850"/>
        </p:xfrm>
        <a:graphic>
          <a:graphicData uri="http://schemas.openxmlformats.org/presentationml/2006/ole">
            <p:oleObj spid="_x0000_s80906" name="Equation" r:id="rId11" imgW="164880" imgH="177480" progId="Equation.3">
              <p:embed/>
            </p:oleObj>
          </a:graphicData>
        </a:graphic>
      </p:graphicFrame>
      <p:graphicFrame>
        <p:nvGraphicFramePr>
          <p:cNvPr id="80907" name="Object 11"/>
          <p:cNvGraphicFramePr>
            <a:graphicFrameLocks noChangeAspect="1"/>
          </p:cNvGraphicFramePr>
          <p:nvPr/>
        </p:nvGraphicFramePr>
        <p:xfrm>
          <a:off x="6908800" y="4686300"/>
          <a:ext cx="1236663" cy="415925"/>
        </p:xfrm>
        <a:graphic>
          <a:graphicData uri="http://schemas.openxmlformats.org/presentationml/2006/ole">
            <p:oleObj spid="_x0000_s80907" name="Equation" r:id="rId12" imgW="672840" imgH="228600" progId="Equation.3">
              <p:embed/>
            </p:oleObj>
          </a:graphicData>
        </a:graphic>
      </p:graphicFrame>
      <p:graphicFrame>
        <p:nvGraphicFramePr>
          <p:cNvPr id="80908" name="Object 12"/>
          <p:cNvGraphicFramePr>
            <a:graphicFrameLocks noChangeAspect="1"/>
          </p:cNvGraphicFramePr>
          <p:nvPr/>
        </p:nvGraphicFramePr>
        <p:xfrm>
          <a:off x="1651000" y="5029200"/>
          <a:ext cx="279400" cy="323850"/>
        </p:xfrm>
        <a:graphic>
          <a:graphicData uri="http://schemas.openxmlformats.org/presentationml/2006/ole">
            <p:oleObj spid="_x0000_s80908" name="Equation" r:id="rId13" imgW="152280" imgH="177480" progId="Equation.3">
              <p:embed/>
            </p:oleObj>
          </a:graphicData>
        </a:graphic>
      </p:graphicFrame>
      <p:graphicFrame>
        <p:nvGraphicFramePr>
          <p:cNvPr id="80909" name="Object 13"/>
          <p:cNvGraphicFramePr>
            <a:graphicFrameLocks noChangeAspect="1"/>
          </p:cNvGraphicFramePr>
          <p:nvPr/>
        </p:nvGraphicFramePr>
        <p:xfrm>
          <a:off x="3416300" y="5003800"/>
          <a:ext cx="1047750" cy="531812"/>
        </p:xfrm>
        <a:graphic>
          <a:graphicData uri="http://schemas.openxmlformats.org/presentationml/2006/ole">
            <p:oleObj spid="_x0000_s80909" name="Equation" r:id="rId14" imgW="571320" imgH="291960" progId="Equation.3">
              <p:embed/>
            </p:oleObj>
          </a:graphicData>
        </a:graphic>
      </p:graphicFrame>
      <p:graphicFrame>
        <p:nvGraphicFramePr>
          <p:cNvPr id="80910" name="Object 14"/>
          <p:cNvGraphicFramePr>
            <a:graphicFrameLocks noChangeAspect="1"/>
          </p:cNvGraphicFramePr>
          <p:nvPr/>
        </p:nvGraphicFramePr>
        <p:xfrm>
          <a:off x="1244600" y="5334000"/>
          <a:ext cx="301625" cy="323850"/>
        </p:xfrm>
        <a:graphic>
          <a:graphicData uri="http://schemas.openxmlformats.org/presentationml/2006/ole">
            <p:oleObj spid="_x0000_s80910" name="Equation" r:id="rId15" imgW="164880" imgH="177480" progId="Equation.3">
              <p:embed/>
            </p:oleObj>
          </a:graphicData>
        </a:graphic>
      </p:graphicFrame>
      <p:graphicFrame>
        <p:nvGraphicFramePr>
          <p:cNvPr id="80911" name="Object 15"/>
          <p:cNvGraphicFramePr>
            <a:graphicFrameLocks noChangeAspect="1"/>
          </p:cNvGraphicFramePr>
          <p:nvPr/>
        </p:nvGraphicFramePr>
        <p:xfrm>
          <a:off x="1984375" y="5359400"/>
          <a:ext cx="3387725" cy="439738"/>
        </p:xfrm>
        <a:graphic>
          <a:graphicData uri="http://schemas.openxmlformats.org/presentationml/2006/ole">
            <p:oleObj spid="_x0000_s80911" name="Equation" r:id="rId16" imgW="18540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 A PTAS for MWDSP-R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395935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altLang="ko-KR" dirty="0" smtClean="0"/>
              <a:t> </a:t>
            </a:r>
          </a:p>
          <a:p>
            <a:pPr lvl="1">
              <a:defRPr/>
            </a:pPr>
            <a:endParaRPr lang="en-US" altLang="ko-KR" dirty="0" smtClean="0"/>
          </a:p>
        </p:txBody>
      </p:sp>
      <p:pic>
        <p:nvPicPr>
          <p:cNvPr id="79874" name="Picture 2" descr="C:\Documents and Settings\totheast\Desktop\Capt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6912576" cy="4267200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6248400" y="3505200"/>
            <a:ext cx="2286000" cy="21971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3873500"/>
            <a:ext cx="6096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21500" y="3276600"/>
            <a:ext cx="990600" cy="990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86600" y="3454400"/>
            <a:ext cx="6096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924800" y="3873500"/>
            <a:ext cx="6096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24600" y="4648200"/>
            <a:ext cx="6096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4330700"/>
            <a:ext cx="6096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35900" y="4800600"/>
            <a:ext cx="6096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86600" y="5092700"/>
            <a:ext cx="609600" cy="6096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772400" y="3644900"/>
            <a:ext cx="990600" cy="990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96000" y="3644900"/>
            <a:ext cx="990600" cy="990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4483100"/>
            <a:ext cx="990600" cy="990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921500" y="4089400"/>
            <a:ext cx="990600" cy="990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696200" y="4572000"/>
            <a:ext cx="990600" cy="990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96100" y="4940300"/>
            <a:ext cx="990600" cy="990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Things to Prove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3403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For all   , there is    such that         .</a:t>
            </a:r>
          </a:p>
          <a:p>
            <a:pPr lvl="1">
              <a:defRPr/>
            </a:pPr>
            <a:r>
              <a:rPr lang="en-US" altLang="ko-KR" dirty="0" smtClean="0"/>
              <a:t>Algorithm will terminate eventually.</a:t>
            </a:r>
          </a:p>
          <a:p>
            <a:pPr>
              <a:defRPr/>
            </a:pPr>
            <a:r>
              <a:rPr lang="en-US" altLang="ko-KR" dirty="0" smtClean="0"/>
              <a:t>The result of algorithm is a feasible solution of MWDSP-R, a dominating set.</a:t>
            </a:r>
          </a:p>
          <a:p>
            <a:pPr>
              <a:defRPr/>
            </a:pPr>
            <a:r>
              <a:rPr lang="en-US" altLang="ko-KR" dirty="0" smtClean="0"/>
              <a:t>The running time of this algorithm is polynomial with performance ratio           .</a:t>
            </a:r>
          </a:p>
          <a:p>
            <a:pPr>
              <a:defRPr/>
            </a:pPr>
            <a:r>
              <a:rPr lang="en-US" altLang="ko-KR" dirty="0" smtClean="0"/>
              <a:t>MTRPCP </a:t>
            </a:r>
            <a:r>
              <a:rPr lang="en-US" altLang="ko-KR" dirty="0" smtClean="0"/>
              <a:t>is NP-complete  &lt;= Ongoing</a:t>
            </a:r>
            <a:r>
              <a:rPr lang="en-US" altLang="ko-KR" dirty="0" smtClean="0"/>
              <a:t>!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MWDSP-R is NP-complete.</a:t>
            </a:r>
            <a:endParaRPr lang="en-US" altLang="ko-KR" dirty="0" smtClean="0"/>
          </a:p>
        </p:txBody>
      </p:sp>
      <p:graphicFrame>
        <p:nvGraphicFramePr>
          <p:cNvPr id="83983" name="Object 15"/>
          <p:cNvGraphicFramePr>
            <a:graphicFrameLocks noChangeAspect="1"/>
          </p:cNvGraphicFramePr>
          <p:nvPr/>
        </p:nvGraphicFramePr>
        <p:xfrm>
          <a:off x="2159000" y="1739900"/>
          <a:ext cx="276225" cy="509543"/>
        </p:xfrm>
        <a:graphic>
          <a:graphicData uri="http://schemas.openxmlformats.org/presentationml/2006/ole">
            <p:oleObj spid="_x0000_s84994" name="Equation" r:id="rId4" imgW="88560" imgH="164880" progId="Equation.3">
              <p:embed/>
            </p:oleObj>
          </a:graphicData>
        </a:graphic>
      </p:graphicFrame>
      <p:graphicFrame>
        <p:nvGraphicFramePr>
          <p:cNvPr id="83984" name="Object 16"/>
          <p:cNvGraphicFramePr>
            <a:graphicFrameLocks noChangeAspect="1"/>
          </p:cNvGraphicFramePr>
          <p:nvPr/>
        </p:nvGraphicFramePr>
        <p:xfrm>
          <a:off x="4114800" y="1790700"/>
          <a:ext cx="355600" cy="392113"/>
        </p:xfrm>
        <a:graphic>
          <a:graphicData uri="http://schemas.openxmlformats.org/presentationml/2006/ole">
            <p:oleObj spid="_x0000_s84995" name="Equation" r:id="rId5" imgW="114120" imgH="126720" progId="Equation.3">
              <p:embed/>
            </p:oleObj>
          </a:graphicData>
        </a:graphic>
      </p:graphicFrame>
      <p:graphicFrame>
        <p:nvGraphicFramePr>
          <p:cNvPr id="83985" name="Object 17"/>
          <p:cNvGraphicFramePr>
            <a:graphicFrameLocks noChangeAspect="1"/>
          </p:cNvGraphicFramePr>
          <p:nvPr/>
        </p:nvGraphicFramePr>
        <p:xfrm>
          <a:off x="6297612" y="1651000"/>
          <a:ext cx="1106488" cy="704850"/>
        </p:xfrm>
        <a:graphic>
          <a:graphicData uri="http://schemas.openxmlformats.org/presentationml/2006/ole">
            <p:oleObj spid="_x0000_s84996" name="Equation" r:id="rId6" imgW="355320" imgH="228600" progId="Equation.3">
              <p:embed/>
            </p:oleObj>
          </a:graphicData>
        </a:graphic>
      </p:graphicFrame>
      <p:graphicFrame>
        <p:nvGraphicFramePr>
          <p:cNvPr id="83986" name="Object 18"/>
          <p:cNvGraphicFramePr>
            <a:graphicFrameLocks noChangeAspect="1"/>
          </p:cNvGraphicFramePr>
          <p:nvPr/>
        </p:nvGraphicFramePr>
        <p:xfrm>
          <a:off x="7229475" y="3848100"/>
          <a:ext cx="1304925" cy="625475"/>
        </p:xfrm>
        <a:graphic>
          <a:graphicData uri="http://schemas.openxmlformats.org/presentationml/2006/ole">
            <p:oleObj spid="_x0000_s84997" name="Equation" r:id="rId7" imgW="419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Autofit/>
          </a:bodyPr>
          <a:lstStyle/>
          <a:p>
            <a:r>
              <a:rPr lang="en-US" sz="3400" dirty="0" smtClean="0"/>
              <a:t>Architecture for 2-D Underwater </a:t>
            </a:r>
            <a:br>
              <a:rPr lang="en-US" sz="3400" dirty="0" smtClean="0"/>
            </a:br>
            <a:r>
              <a:rPr lang="en-US" sz="3400" dirty="0" smtClean="0"/>
              <a:t>Sensor Networks</a:t>
            </a:r>
            <a:endParaRPr lang="ko-KR" altLang="en-US" sz="3400" dirty="0"/>
          </a:p>
        </p:txBody>
      </p:sp>
      <p:pic>
        <p:nvPicPr>
          <p:cNvPr id="7" name="Picture 6" descr="2D_ar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676400"/>
            <a:ext cx="4953000" cy="3714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5389602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(Image Source: </a:t>
            </a:r>
            <a:r>
              <a:rPr lang="en-US" sz="1200" dirty="0" smtClean="0">
                <a:hlinkClick r:id="rId3"/>
              </a:rPr>
              <a:t>http://www.ece.gatech.edu/research/labs/bwn/UWASN/figures/2D_arch.gif</a:t>
            </a:r>
            <a:r>
              <a:rPr lang="en-US" sz="1200" dirty="0" smtClean="0"/>
              <a:t> )</a:t>
            </a:r>
            <a:endParaRPr lang="en-US" sz="1200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400" dirty="0" smtClean="0"/>
              <a:t>Characteristic of USNs</a:t>
            </a:r>
            <a:endParaRPr lang="ko-KR" altLang="en-US" sz="34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A USN consists of both static and mobile sensor nodes.</a:t>
            </a:r>
          </a:p>
          <a:p>
            <a:pPr>
              <a:defRPr/>
            </a:pPr>
            <a:r>
              <a:rPr lang="en-US" altLang="ko-KR" dirty="0" smtClean="0"/>
              <a:t>Energy is a still scarce resource.</a:t>
            </a:r>
          </a:p>
          <a:p>
            <a:pPr lvl="1">
              <a:defRPr/>
            </a:pPr>
            <a:r>
              <a:rPr lang="en-US" altLang="ko-KR" dirty="0" smtClean="0"/>
              <a:t>Energy consumption of underwater communication increases exponentially proportional to the transmission range.</a:t>
            </a:r>
          </a:p>
          <a:p>
            <a:pPr lvl="1">
              <a:defRPr/>
            </a:pPr>
            <a:r>
              <a:rPr lang="en-US" altLang="ko-KR" dirty="0" smtClean="0"/>
              <a:t>Multi-hop transmission is preferred over directed one.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US" altLang="ko-KR" sz="3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Clustering in USNs</a:t>
            </a:r>
            <a:endParaRPr lang="ko-KR" altLang="en-US" sz="38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2667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00200" y="3581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667000" y="3124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00400" y="4191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2590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3962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52800" y="5105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95800" y="1752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495800" y="2590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410200" y="3657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62600" y="2590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248400" y="1828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6" idx="5"/>
            <a:endCxn id="7" idx="1"/>
          </p:cNvCxnSpPr>
          <p:nvPr/>
        </p:nvCxnSpPr>
        <p:spPr>
          <a:xfrm rot="16200000" flipH="1">
            <a:off x="1136463" y="31176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7"/>
            <a:endCxn id="15" idx="3"/>
          </p:cNvCxnSpPr>
          <p:nvPr/>
        </p:nvCxnSpPr>
        <p:spPr>
          <a:xfrm rot="5400000" flipH="1" flipV="1">
            <a:off x="3003363" y="2774763"/>
            <a:ext cx="3178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6"/>
            <a:endCxn id="19" idx="2"/>
          </p:cNvCxnSpPr>
          <p:nvPr/>
        </p:nvCxnSpPr>
        <p:spPr>
          <a:xfrm>
            <a:off x="3657600" y="2743200"/>
            <a:ext cx="8382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3" idx="3"/>
          </p:cNvCxnSpPr>
          <p:nvPr/>
        </p:nvCxnSpPr>
        <p:spPr>
          <a:xfrm rot="5400000" flipH="1" flipV="1">
            <a:off x="2165163" y="30795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0"/>
            <a:endCxn id="14" idx="4"/>
          </p:cNvCxnSpPr>
          <p:nvPr/>
        </p:nvCxnSpPr>
        <p:spPr>
          <a:xfrm rot="16200000" flipV="1">
            <a:off x="3124200" y="47244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4" idx="1"/>
          </p:cNvCxnSpPr>
          <p:nvPr/>
        </p:nvCxnSpPr>
        <p:spPr>
          <a:xfrm rot="16200000" flipH="1">
            <a:off x="2660463" y="3651063"/>
            <a:ext cx="8512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6"/>
            <a:endCxn id="22" idx="2"/>
          </p:cNvCxnSpPr>
          <p:nvPr/>
        </p:nvCxnSpPr>
        <p:spPr>
          <a:xfrm>
            <a:off x="4800600" y="2743200"/>
            <a:ext cx="7620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9" idx="0"/>
            <a:endCxn id="18" idx="4"/>
          </p:cNvCxnSpPr>
          <p:nvPr/>
        </p:nvCxnSpPr>
        <p:spPr>
          <a:xfrm rot="5400000" flipH="1" flipV="1">
            <a:off x="4381500" y="2324100"/>
            <a:ext cx="533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6"/>
            <a:endCxn id="21" idx="2"/>
          </p:cNvCxnSpPr>
          <p:nvPr/>
        </p:nvCxnSpPr>
        <p:spPr>
          <a:xfrm flipV="1">
            <a:off x="4572000" y="3810000"/>
            <a:ext cx="838200" cy="3048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6"/>
            <a:endCxn id="16" idx="2"/>
          </p:cNvCxnSpPr>
          <p:nvPr/>
        </p:nvCxnSpPr>
        <p:spPr>
          <a:xfrm flipV="1">
            <a:off x="3505200" y="4114800"/>
            <a:ext cx="762000" cy="2286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2" idx="7"/>
            <a:endCxn id="23" idx="3"/>
          </p:cNvCxnSpPr>
          <p:nvPr/>
        </p:nvCxnSpPr>
        <p:spPr>
          <a:xfrm rot="5400000" flipH="1" flipV="1">
            <a:off x="5784663" y="2127063"/>
            <a:ext cx="5464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2133600" y="4724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>
            <a:stCxn id="70" idx="6"/>
            <a:endCxn id="17" idx="2"/>
          </p:cNvCxnSpPr>
          <p:nvPr/>
        </p:nvCxnSpPr>
        <p:spPr>
          <a:xfrm>
            <a:off x="2438400" y="48768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1" idx="0"/>
            <a:endCxn id="22" idx="4"/>
          </p:cNvCxnSpPr>
          <p:nvPr/>
        </p:nvCxnSpPr>
        <p:spPr>
          <a:xfrm rot="5400000" flipH="1" flipV="1">
            <a:off x="5257800" y="3200400"/>
            <a:ext cx="7620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590800" y="23622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4114800" y="47244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16" idx="4"/>
            <a:endCxn id="82" idx="0"/>
          </p:cNvCxnSpPr>
          <p:nvPr/>
        </p:nvCxnSpPr>
        <p:spPr>
          <a:xfrm rot="5400000">
            <a:off x="4114800" y="4419600"/>
            <a:ext cx="4572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7" idx="6"/>
            <a:endCxn id="82" idx="3"/>
          </p:cNvCxnSpPr>
          <p:nvPr/>
        </p:nvCxnSpPr>
        <p:spPr>
          <a:xfrm flipV="1">
            <a:off x="3657600" y="4984563"/>
            <a:ext cx="501837" cy="2732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6"/>
            <a:endCxn id="15" idx="1"/>
          </p:cNvCxnSpPr>
          <p:nvPr/>
        </p:nvCxnSpPr>
        <p:spPr>
          <a:xfrm>
            <a:off x="2895600" y="2514600"/>
            <a:ext cx="501837" cy="1208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1" idx="4"/>
            <a:endCxn id="13" idx="0"/>
          </p:cNvCxnSpPr>
          <p:nvPr/>
        </p:nvCxnSpPr>
        <p:spPr>
          <a:xfrm rot="16200000" flipH="1">
            <a:off x="2552700" y="28575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4" idx="2"/>
            <a:endCxn id="70" idx="7"/>
          </p:cNvCxnSpPr>
          <p:nvPr/>
        </p:nvCxnSpPr>
        <p:spPr>
          <a:xfrm rot="10800000" flipV="1">
            <a:off x="2393764" y="4343399"/>
            <a:ext cx="806637" cy="4256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4" idx="5"/>
            <a:endCxn id="82" idx="1"/>
          </p:cNvCxnSpPr>
          <p:nvPr/>
        </p:nvCxnSpPr>
        <p:spPr>
          <a:xfrm rot="16200000" flipH="1">
            <a:off x="3651063" y="4260663"/>
            <a:ext cx="317874" cy="698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096000" y="5181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629400" y="4572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UW-Sinks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629400" y="5156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Nodes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096000" y="46101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295400" y="4267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9" idx="0"/>
          </p:cNvCxnSpPr>
          <p:nvPr/>
        </p:nvCxnSpPr>
        <p:spPr>
          <a:xfrm rot="5400000" flipH="1" flipV="1">
            <a:off x="1333500" y="39558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9" idx="5"/>
          </p:cNvCxnSpPr>
          <p:nvPr/>
        </p:nvCxnSpPr>
        <p:spPr>
          <a:xfrm rot="16200000" flipH="1">
            <a:off x="1669863" y="44130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Clustering </a:t>
            </a:r>
            <a:r>
              <a:rPr lang="en-US" altLang="ko-KR" sz="34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in USNs – cont’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2667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00200" y="35814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667000" y="3124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00400" y="4191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2590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3962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52800" y="51054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95800" y="1752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495800" y="25908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295400" y="4267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410200" y="3657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62600" y="2590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248400" y="18288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6" idx="5"/>
            <a:endCxn id="7" idx="1"/>
          </p:cNvCxnSpPr>
          <p:nvPr/>
        </p:nvCxnSpPr>
        <p:spPr>
          <a:xfrm rot="16200000" flipH="1">
            <a:off x="1136463" y="31176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7"/>
            <a:endCxn id="15" idx="3"/>
          </p:cNvCxnSpPr>
          <p:nvPr/>
        </p:nvCxnSpPr>
        <p:spPr>
          <a:xfrm rot="5400000" flipH="1" flipV="1">
            <a:off x="3003363" y="2774763"/>
            <a:ext cx="3178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6"/>
            <a:endCxn id="19" idx="2"/>
          </p:cNvCxnSpPr>
          <p:nvPr/>
        </p:nvCxnSpPr>
        <p:spPr>
          <a:xfrm>
            <a:off x="3657600" y="2743200"/>
            <a:ext cx="8382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3" idx="3"/>
          </p:cNvCxnSpPr>
          <p:nvPr/>
        </p:nvCxnSpPr>
        <p:spPr>
          <a:xfrm rot="5400000" flipH="1" flipV="1">
            <a:off x="2165163" y="30795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0"/>
            <a:endCxn id="7" idx="3"/>
          </p:cNvCxnSpPr>
          <p:nvPr/>
        </p:nvCxnSpPr>
        <p:spPr>
          <a:xfrm rot="5400000" flipH="1" flipV="1">
            <a:off x="1333500" y="39558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0"/>
            <a:endCxn id="14" idx="4"/>
          </p:cNvCxnSpPr>
          <p:nvPr/>
        </p:nvCxnSpPr>
        <p:spPr>
          <a:xfrm rot="16200000" flipV="1">
            <a:off x="3124200" y="47244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4" idx="1"/>
          </p:cNvCxnSpPr>
          <p:nvPr/>
        </p:nvCxnSpPr>
        <p:spPr>
          <a:xfrm rot="16200000" flipH="1">
            <a:off x="2660463" y="3651063"/>
            <a:ext cx="8512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6"/>
            <a:endCxn id="22" idx="2"/>
          </p:cNvCxnSpPr>
          <p:nvPr/>
        </p:nvCxnSpPr>
        <p:spPr>
          <a:xfrm>
            <a:off x="4800600" y="2743200"/>
            <a:ext cx="7620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9" idx="0"/>
            <a:endCxn id="18" idx="4"/>
          </p:cNvCxnSpPr>
          <p:nvPr/>
        </p:nvCxnSpPr>
        <p:spPr>
          <a:xfrm rot="5400000" flipH="1" flipV="1">
            <a:off x="4381500" y="2324100"/>
            <a:ext cx="533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6"/>
            <a:endCxn id="21" idx="2"/>
          </p:cNvCxnSpPr>
          <p:nvPr/>
        </p:nvCxnSpPr>
        <p:spPr>
          <a:xfrm flipV="1">
            <a:off x="4572000" y="3810000"/>
            <a:ext cx="838200" cy="3048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6"/>
            <a:endCxn id="16" idx="2"/>
          </p:cNvCxnSpPr>
          <p:nvPr/>
        </p:nvCxnSpPr>
        <p:spPr>
          <a:xfrm flipV="1">
            <a:off x="3505200" y="4114800"/>
            <a:ext cx="762000" cy="2286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2" idx="7"/>
            <a:endCxn id="23" idx="3"/>
          </p:cNvCxnSpPr>
          <p:nvPr/>
        </p:nvCxnSpPr>
        <p:spPr>
          <a:xfrm rot="5400000" flipH="1" flipV="1">
            <a:off x="5784663" y="2127063"/>
            <a:ext cx="5464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2133600" y="4724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20" idx="5"/>
            <a:endCxn id="70" idx="2"/>
          </p:cNvCxnSpPr>
          <p:nvPr/>
        </p:nvCxnSpPr>
        <p:spPr>
          <a:xfrm rot="16200000" flipH="1">
            <a:off x="1669863" y="44130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0" idx="6"/>
            <a:endCxn id="17" idx="2"/>
          </p:cNvCxnSpPr>
          <p:nvPr/>
        </p:nvCxnSpPr>
        <p:spPr>
          <a:xfrm>
            <a:off x="2438400" y="48768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1" idx="0"/>
            <a:endCxn id="22" idx="4"/>
          </p:cNvCxnSpPr>
          <p:nvPr/>
        </p:nvCxnSpPr>
        <p:spPr>
          <a:xfrm rot="5400000" flipH="1" flipV="1">
            <a:off x="5257800" y="3200400"/>
            <a:ext cx="7620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590800" y="23622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4114800" y="47244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16" idx="4"/>
            <a:endCxn id="82" idx="0"/>
          </p:cNvCxnSpPr>
          <p:nvPr/>
        </p:nvCxnSpPr>
        <p:spPr>
          <a:xfrm rot="5400000">
            <a:off x="4114800" y="4419600"/>
            <a:ext cx="4572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7" idx="6"/>
            <a:endCxn id="82" idx="3"/>
          </p:cNvCxnSpPr>
          <p:nvPr/>
        </p:nvCxnSpPr>
        <p:spPr>
          <a:xfrm flipV="1">
            <a:off x="3657600" y="4984563"/>
            <a:ext cx="501837" cy="2732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6"/>
            <a:endCxn id="15" idx="1"/>
          </p:cNvCxnSpPr>
          <p:nvPr/>
        </p:nvCxnSpPr>
        <p:spPr>
          <a:xfrm>
            <a:off x="2895600" y="2514600"/>
            <a:ext cx="501837" cy="1208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1" idx="4"/>
            <a:endCxn id="13" idx="0"/>
          </p:cNvCxnSpPr>
          <p:nvPr/>
        </p:nvCxnSpPr>
        <p:spPr>
          <a:xfrm rot="16200000" flipH="1">
            <a:off x="2552700" y="28575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4" idx="2"/>
            <a:endCxn id="70" idx="7"/>
          </p:cNvCxnSpPr>
          <p:nvPr/>
        </p:nvCxnSpPr>
        <p:spPr>
          <a:xfrm rot="10800000" flipV="1">
            <a:off x="2393764" y="4343399"/>
            <a:ext cx="806637" cy="4256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4" idx="5"/>
            <a:endCxn id="82" idx="1"/>
          </p:cNvCxnSpPr>
          <p:nvPr/>
        </p:nvCxnSpPr>
        <p:spPr>
          <a:xfrm rot="16200000" flipH="1">
            <a:off x="3651063" y="4260663"/>
            <a:ext cx="317874" cy="698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096000" y="4876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629400" y="4267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UW-Sinks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629400" y="4851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Nodes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096000" y="43053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7200" y="2400300"/>
            <a:ext cx="2667000" cy="22860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54102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629400" y="53837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Clusterheads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905000" y="3886200"/>
            <a:ext cx="2057400" cy="19050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136900" y="1676400"/>
            <a:ext cx="2997200" cy="17018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013200" y="3403600"/>
            <a:ext cx="1981200" cy="11430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943600" y="1524000"/>
            <a:ext cx="1143000" cy="83820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Data </a:t>
            </a:r>
            <a:r>
              <a:rPr lang="en-US" altLang="ko-KR" sz="34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Fusion in Clustered USNs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1676400" y="2895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9800" y="3810000"/>
            <a:ext cx="304800" cy="304800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76600" y="33528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10000" y="44196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962400" y="28194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876800" y="41910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62400" y="53340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05400" y="19812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05400" y="28194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905000" y="44958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19800" y="38862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72200" y="28194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858000" y="20574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6" idx="5"/>
            <a:endCxn id="7" idx="1"/>
          </p:cNvCxnSpPr>
          <p:nvPr/>
        </p:nvCxnSpPr>
        <p:spPr>
          <a:xfrm rot="16200000" flipH="1">
            <a:off x="1746063" y="33462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7"/>
            <a:endCxn id="15" idx="3"/>
          </p:cNvCxnSpPr>
          <p:nvPr/>
        </p:nvCxnSpPr>
        <p:spPr>
          <a:xfrm rot="5400000" flipH="1" flipV="1">
            <a:off x="3612963" y="3003363"/>
            <a:ext cx="3178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6"/>
            <a:endCxn id="19" idx="2"/>
          </p:cNvCxnSpPr>
          <p:nvPr/>
        </p:nvCxnSpPr>
        <p:spPr>
          <a:xfrm>
            <a:off x="4267200" y="2971800"/>
            <a:ext cx="8382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3" idx="3"/>
          </p:cNvCxnSpPr>
          <p:nvPr/>
        </p:nvCxnSpPr>
        <p:spPr>
          <a:xfrm rot="5400000" flipH="1" flipV="1">
            <a:off x="2774763" y="33081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0"/>
            <a:endCxn id="7" idx="3"/>
          </p:cNvCxnSpPr>
          <p:nvPr/>
        </p:nvCxnSpPr>
        <p:spPr>
          <a:xfrm rot="5400000" flipH="1" flipV="1">
            <a:off x="1943100" y="41844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0"/>
            <a:endCxn id="14" idx="4"/>
          </p:cNvCxnSpPr>
          <p:nvPr/>
        </p:nvCxnSpPr>
        <p:spPr>
          <a:xfrm rot="16200000" flipV="1">
            <a:off x="3733800" y="49530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4" idx="1"/>
          </p:cNvCxnSpPr>
          <p:nvPr/>
        </p:nvCxnSpPr>
        <p:spPr>
          <a:xfrm rot="16200000" flipH="1">
            <a:off x="3270063" y="3879663"/>
            <a:ext cx="8512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6"/>
            <a:endCxn id="22" idx="2"/>
          </p:cNvCxnSpPr>
          <p:nvPr/>
        </p:nvCxnSpPr>
        <p:spPr>
          <a:xfrm>
            <a:off x="5410200" y="2971800"/>
            <a:ext cx="7620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9" idx="0"/>
            <a:endCxn id="18" idx="4"/>
          </p:cNvCxnSpPr>
          <p:nvPr/>
        </p:nvCxnSpPr>
        <p:spPr>
          <a:xfrm rot="5400000" flipH="1" flipV="1">
            <a:off x="4991100" y="2552700"/>
            <a:ext cx="533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6"/>
            <a:endCxn id="21" idx="2"/>
          </p:cNvCxnSpPr>
          <p:nvPr/>
        </p:nvCxnSpPr>
        <p:spPr>
          <a:xfrm flipV="1">
            <a:off x="5181600" y="4038600"/>
            <a:ext cx="838200" cy="3048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6"/>
            <a:endCxn id="16" idx="2"/>
          </p:cNvCxnSpPr>
          <p:nvPr/>
        </p:nvCxnSpPr>
        <p:spPr>
          <a:xfrm flipV="1">
            <a:off x="4114800" y="4343400"/>
            <a:ext cx="762000" cy="2286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2" idx="7"/>
            <a:endCxn id="23" idx="3"/>
          </p:cNvCxnSpPr>
          <p:nvPr/>
        </p:nvCxnSpPr>
        <p:spPr>
          <a:xfrm rot="5400000" flipH="1" flipV="1">
            <a:off x="6394263" y="2355663"/>
            <a:ext cx="5464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2743200" y="49530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20" idx="5"/>
            <a:endCxn id="70" idx="2"/>
          </p:cNvCxnSpPr>
          <p:nvPr/>
        </p:nvCxnSpPr>
        <p:spPr>
          <a:xfrm rot="16200000" flipH="1">
            <a:off x="2279463" y="46416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0" idx="6"/>
            <a:endCxn id="17" idx="2"/>
          </p:cNvCxnSpPr>
          <p:nvPr/>
        </p:nvCxnSpPr>
        <p:spPr>
          <a:xfrm>
            <a:off x="3048000" y="51054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1" idx="0"/>
            <a:endCxn id="22" idx="4"/>
          </p:cNvCxnSpPr>
          <p:nvPr/>
        </p:nvCxnSpPr>
        <p:spPr>
          <a:xfrm rot="5400000" flipH="1" flipV="1">
            <a:off x="5867400" y="3429000"/>
            <a:ext cx="7620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3200400" y="25908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4724400" y="4953000"/>
            <a:ext cx="304800" cy="3048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16" idx="4"/>
            <a:endCxn id="82" idx="0"/>
          </p:cNvCxnSpPr>
          <p:nvPr/>
        </p:nvCxnSpPr>
        <p:spPr>
          <a:xfrm rot="5400000">
            <a:off x="4724400" y="4648200"/>
            <a:ext cx="4572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7" idx="6"/>
            <a:endCxn id="82" idx="3"/>
          </p:cNvCxnSpPr>
          <p:nvPr/>
        </p:nvCxnSpPr>
        <p:spPr>
          <a:xfrm flipV="1">
            <a:off x="4267200" y="5213163"/>
            <a:ext cx="501837" cy="2732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6"/>
            <a:endCxn id="15" idx="1"/>
          </p:cNvCxnSpPr>
          <p:nvPr/>
        </p:nvCxnSpPr>
        <p:spPr>
          <a:xfrm>
            <a:off x="3505200" y="2743200"/>
            <a:ext cx="501837" cy="1208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1" idx="4"/>
            <a:endCxn id="13" idx="0"/>
          </p:cNvCxnSpPr>
          <p:nvPr/>
        </p:nvCxnSpPr>
        <p:spPr>
          <a:xfrm rot="16200000" flipH="1">
            <a:off x="3162300" y="30861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4" idx="2"/>
            <a:endCxn id="70" idx="7"/>
          </p:cNvCxnSpPr>
          <p:nvPr/>
        </p:nvCxnSpPr>
        <p:spPr>
          <a:xfrm rot="10800000" flipV="1">
            <a:off x="3003364" y="4571999"/>
            <a:ext cx="806637" cy="4256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4" idx="5"/>
            <a:endCxn id="82" idx="1"/>
          </p:cNvCxnSpPr>
          <p:nvPr/>
        </p:nvCxnSpPr>
        <p:spPr>
          <a:xfrm rot="16200000" flipH="1">
            <a:off x="4260663" y="4489263"/>
            <a:ext cx="317874" cy="698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096000" y="4876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6629400" y="4851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Nodes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629400" y="53837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Clusterheads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6096000" y="5410200"/>
            <a:ext cx="304800" cy="304800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rot="16200000" flipH="1">
            <a:off x="2019300" y="3390900"/>
            <a:ext cx="457200" cy="22860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1109663" y="4810125"/>
          <a:ext cx="1176337" cy="371475"/>
        </p:xfrm>
        <a:graphic>
          <a:graphicData uri="http://schemas.openxmlformats.org/presentationml/2006/ole">
            <p:oleObj spid="_x0000_s38914" name="Equation" r:id="rId3" imgW="723600" imgH="228600" progId="Equation.3">
              <p:embed/>
            </p:oleObj>
          </a:graphicData>
        </a:graphic>
      </p:graphicFrame>
      <p:cxnSp>
        <p:nvCxnSpPr>
          <p:cNvPr id="55" name="Straight Arrow Connector 54"/>
          <p:cNvCxnSpPr/>
          <p:nvPr/>
        </p:nvCxnSpPr>
        <p:spPr>
          <a:xfrm rot="5400000" flipH="1" flipV="1">
            <a:off x="2171700" y="4279900"/>
            <a:ext cx="381000" cy="15240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 flipV="1">
            <a:off x="2590800" y="3810000"/>
            <a:ext cx="762000" cy="22860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257300" y="2514600"/>
          <a:ext cx="1196975" cy="371475"/>
        </p:xfrm>
        <a:graphic>
          <a:graphicData uri="http://schemas.openxmlformats.org/presentationml/2006/ole">
            <p:oleObj spid="_x0000_s38915" name="Equation" r:id="rId4" imgW="736560" imgH="22860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589337" y="3306763"/>
          <a:ext cx="1135063" cy="371475"/>
        </p:xfrm>
        <a:graphic>
          <a:graphicData uri="http://schemas.openxmlformats.org/presentationml/2006/ole">
            <p:oleObj spid="_x0000_s38916" name="Equation" r:id="rId5" imgW="698400" imgH="228600" progId="Equation.3">
              <p:embed/>
            </p:oleObj>
          </a:graphicData>
        </a:graphic>
      </p:graphicFrame>
      <p:sp>
        <p:nvSpPr>
          <p:cNvPr id="69" name="Right Arrow 68"/>
          <p:cNvSpPr/>
          <p:nvPr/>
        </p:nvSpPr>
        <p:spPr>
          <a:xfrm>
            <a:off x="520700" y="3416300"/>
            <a:ext cx="1600200" cy="1066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It is around </a:t>
            </a:r>
          </a:p>
          <a:p>
            <a:pPr algn="ctr"/>
            <a:r>
              <a:rPr lang="en-US" sz="1200" dirty="0" smtClean="0"/>
              <a:t>10-12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Benefits of Clustering in USNs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Ensure basic level system performance, such as throughput and delay.</a:t>
            </a:r>
          </a:p>
          <a:p>
            <a:pPr>
              <a:defRPr/>
            </a:pPr>
            <a:r>
              <a:rPr lang="en-US" altLang="ko-KR" dirty="0" smtClean="0"/>
              <a:t>Make USNs more energy efficient by reducing collision.</a:t>
            </a:r>
          </a:p>
          <a:p>
            <a:pPr>
              <a:defRPr/>
            </a:pPr>
            <a:r>
              <a:rPr lang="en-US" altLang="ko-KR" dirty="0" smtClean="0"/>
              <a:t>Each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can be sued as a local data fusion point.</a:t>
            </a:r>
          </a:p>
          <a:p>
            <a:pPr lvl="1">
              <a:defRPr/>
            </a:pPr>
            <a:r>
              <a:rPr lang="en-US" altLang="ko-KR" dirty="0" smtClean="0"/>
              <a:t>Merging data from the same cluster will not decrease the accuracy of information.</a:t>
            </a:r>
          </a:p>
          <a:p>
            <a:pPr lvl="1">
              <a:defRPr/>
            </a:pPr>
            <a:r>
              <a:rPr lang="en-US" altLang="ko-KR" dirty="0" smtClean="0"/>
              <a:t>Multi-level merging may reduce precision.</a:t>
            </a:r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Communication in Clustered USNs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939800" y="3124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73200" y="4038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40000" y="3581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73400" y="4648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5800" y="3048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40200" y="4419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25800" y="5562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368800" y="2209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368800" y="3048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68400" y="4724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83200" y="41148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35600" y="3048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121400" y="2286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6" idx="5"/>
            <a:endCxn id="7" idx="1"/>
          </p:cNvCxnSpPr>
          <p:nvPr/>
        </p:nvCxnSpPr>
        <p:spPr>
          <a:xfrm rot="16200000" flipH="1">
            <a:off x="1009463" y="35748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7"/>
            <a:endCxn id="15" idx="3"/>
          </p:cNvCxnSpPr>
          <p:nvPr/>
        </p:nvCxnSpPr>
        <p:spPr>
          <a:xfrm rot="5400000" flipH="1" flipV="1">
            <a:off x="2876363" y="3231963"/>
            <a:ext cx="3178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6"/>
            <a:endCxn id="19" idx="2"/>
          </p:cNvCxnSpPr>
          <p:nvPr/>
        </p:nvCxnSpPr>
        <p:spPr>
          <a:xfrm>
            <a:off x="3530600" y="3200400"/>
            <a:ext cx="8382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3" idx="3"/>
          </p:cNvCxnSpPr>
          <p:nvPr/>
        </p:nvCxnSpPr>
        <p:spPr>
          <a:xfrm rot="5400000" flipH="1" flipV="1">
            <a:off x="2038163" y="35367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0"/>
            <a:endCxn id="7" idx="3"/>
          </p:cNvCxnSpPr>
          <p:nvPr/>
        </p:nvCxnSpPr>
        <p:spPr>
          <a:xfrm rot="5400000" flipH="1" flipV="1">
            <a:off x="1206500" y="44130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0"/>
            <a:endCxn id="14" idx="4"/>
          </p:cNvCxnSpPr>
          <p:nvPr/>
        </p:nvCxnSpPr>
        <p:spPr>
          <a:xfrm rot="16200000" flipV="1">
            <a:off x="2997200" y="51816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4" idx="1"/>
          </p:cNvCxnSpPr>
          <p:nvPr/>
        </p:nvCxnSpPr>
        <p:spPr>
          <a:xfrm rot="16200000" flipH="1">
            <a:off x="2533463" y="4108263"/>
            <a:ext cx="8512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6"/>
            <a:endCxn id="22" idx="2"/>
          </p:cNvCxnSpPr>
          <p:nvPr/>
        </p:nvCxnSpPr>
        <p:spPr>
          <a:xfrm>
            <a:off x="4673600" y="3200400"/>
            <a:ext cx="7620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9" idx="0"/>
            <a:endCxn id="18" idx="4"/>
          </p:cNvCxnSpPr>
          <p:nvPr/>
        </p:nvCxnSpPr>
        <p:spPr>
          <a:xfrm rot="5400000" flipH="1" flipV="1">
            <a:off x="4254500" y="2781300"/>
            <a:ext cx="533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6"/>
            <a:endCxn id="21" idx="2"/>
          </p:cNvCxnSpPr>
          <p:nvPr/>
        </p:nvCxnSpPr>
        <p:spPr>
          <a:xfrm flipV="1">
            <a:off x="4445000" y="4267200"/>
            <a:ext cx="838200" cy="3048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6"/>
            <a:endCxn id="16" idx="2"/>
          </p:cNvCxnSpPr>
          <p:nvPr/>
        </p:nvCxnSpPr>
        <p:spPr>
          <a:xfrm flipV="1">
            <a:off x="3378200" y="4572000"/>
            <a:ext cx="762000" cy="2286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2" idx="7"/>
            <a:endCxn id="23" idx="3"/>
          </p:cNvCxnSpPr>
          <p:nvPr/>
        </p:nvCxnSpPr>
        <p:spPr>
          <a:xfrm rot="5400000" flipH="1" flipV="1">
            <a:off x="5657663" y="2584263"/>
            <a:ext cx="5464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2006600" y="5181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20" idx="5"/>
            <a:endCxn id="70" idx="2"/>
          </p:cNvCxnSpPr>
          <p:nvPr/>
        </p:nvCxnSpPr>
        <p:spPr>
          <a:xfrm rot="16200000" flipH="1">
            <a:off x="1542863" y="48702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0" idx="6"/>
            <a:endCxn id="17" idx="2"/>
          </p:cNvCxnSpPr>
          <p:nvPr/>
        </p:nvCxnSpPr>
        <p:spPr>
          <a:xfrm>
            <a:off x="2311400" y="53340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1" idx="0"/>
            <a:endCxn id="22" idx="4"/>
          </p:cNvCxnSpPr>
          <p:nvPr/>
        </p:nvCxnSpPr>
        <p:spPr>
          <a:xfrm rot="5400000" flipH="1" flipV="1">
            <a:off x="5130800" y="3657600"/>
            <a:ext cx="7620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463800" y="28194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987800" y="51816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16" idx="4"/>
            <a:endCxn id="82" idx="0"/>
          </p:cNvCxnSpPr>
          <p:nvPr/>
        </p:nvCxnSpPr>
        <p:spPr>
          <a:xfrm rot="5400000">
            <a:off x="3987800" y="4876800"/>
            <a:ext cx="4572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7" idx="6"/>
            <a:endCxn id="82" idx="3"/>
          </p:cNvCxnSpPr>
          <p:nvPr/>
        </p:nvCxnSpPr>
        <p:spPr>
          <a:xfrm flipV="1">
            <a:off x="3530600" y="5441763"/>
            <a:ext cx="501837" cy="2732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6"/>
            <a:endCxn id="15" idx="1"/>
          </p:cNvCxnSpPr>
          <p:nvPr/>
        </p:nvCxnSpPr>
        <p:spPr>
          <a:xfrm>
            <a:off x="2768600" y="2971800"/>
            <a:ext cx="501837" cy="1208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1" idx="4"/>
            <a:endCxn id="13" idx="0"/>
          </p:cNvCxnSpPr>
          <p:nvPr/>
        </p:nvCxnSpPr>
        <p:spPr>
          <a:xfrm rot="16200000" flipH="1">
            <a:off x="2425700" y="33147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4" idx="2"/>
            <a:endCxn id="70" idx="7"/>
          </p:cNvCxnSpPr>
          <p:nvPr/>
        </p:nvCxnSpPr>
        <p:spPr>
          <a:xfrm rot="10800000" flipV="1">
            <a:off x="2266764" y="4800599"/>
            <a:ext cx="806637" cy="4256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4" idx="5"/>
            <a:endCxn id="82" idx="1"/>
          </p:cNvCxnSpPr>
          <p:nvPr/>
        </p:nvCxnSpPr>
        <p:spPr>
          <a:xfrm rot="16200000" flipH="1">
            <a:off x="3524063" y="4717863"/>
            <a:ext cx="317874" cy="698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096000" y="4876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629400" y="4267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UW-Sinks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629400" y="4851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Nodes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096000" y="43053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54102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629400" y="53837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Clusterheads</a:t>
            </a:r>
            <a:endParaRPr lang="en-US" dirty="0"/>
          </a:p>
        </p:txBody>
      </p:sp>
      <p:cxnSp>
        <p:nvCxnSpPr>
          <p:cNvPr id="85" name="Straight Arrow Connector 84"/>
          <p:cNvCxnSpPr/>
          <p:nvPr/>
        </p:nvCxnSpPr>
        <p:spPr>
          <a:xfrm rot="5400000" flipH="1" flipV="1">
            <a:off x="1612900" y="3124200"/>
            <a:ext cx="914400" cy="83820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1" idx="3"/>
            <a:endCxn id="82" idx="7"/>
          </p:cNvCxnSpPr>
          <p:nvPr/>
        </p:nvCxnSpPr>
        <p:spPr>
          <a:xfrm rot="5400000">
            <a:off x="4362263" y="4260663"/>
            <a:ext cx="851274" cy="1079874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23" idx="2"/>
          </p:cNvCxnSpPr>
          <p:nvPr/>
        </p:nvCxnSpPr>
        <p:spPr>
          <a:xfrm rot="10800000" flipV="1">
            <a:off x="2844800" y="2438400"/>
            <a:ext cx="3276600" cy="45720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6" idx="5"/>
            <a:endCxn id="21" idx="3"/>
          </p:cNvCxnSpPr>
          <p:nvPr/>
        </p:nvCxnSpPr>
        <p:spPr>
          <a:xfrm rot="5400000" flipH="1" flipV="1">
            <a:off x="4711700" y="4063626"/>
            <a:ext cx="304800" cy="927474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altLang="ko-KR" dirty="0" smtClean="0"/>
              <a:t>1. Direct Communication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400" dirty="0" smtClean="0"/>
              <a:t>Communication in Clustered USNs – cont’</a:t>
            </a:r>
            <a:endParaRPr lang="ko-KR" altLang="en-US" sz="34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8255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March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2009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939800" y="3124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73200" y="4038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40000" y="3581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73400" y="46482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5800" y="3048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140200" y="4419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25800" y="55626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368800" y="2209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368800" y="3048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68400" y="47244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83200" y="41148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35600" y="30480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121400" y="22860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6" idx="5"/>
            <a:endCxn id="7" idx="1"/>
          </p:cNvCxnSpPr>
          <p:nvPr/>
        </p:nvCxnSpPr>
        <p:spPr>
          <a:xfrm rot="16200000" flipH="1">
            <a:off x="1009463" y="3574863"/>
            <a:ext cx="6988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7"/>
            <a:endCxn id="15" idx="3"/>
          </p:cNvCxnSpPr>
          <p:nvPr/>
        </p:nvCxnSpPr>
        <p:spPr>
          <a:xfrm rot="5400000" flipH="1" flipV="1">
            <a:off x="2876363" y="3231963"/>
            <a:ext cx="3178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5" idx="6"/>
            <a:endCxn id="19" idx="2"/>
          </p:cNvCxnSpPr>
          <p:nvPr/>
        </p:nvCxnSpPr>
        <p:spPr>
          <a:xfrm>
            <a:off x="3530600" y="3200400"/>
            <a:ext cx="8382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7"/>
            <a:endCxn id="13" idx="3"/>
          </p:cNvCxnSpPr>
          <p:nvPr/>
        </p:nvCxnSpPr>
        <p:spPr>
          <a:xfrm rot="5400000" flipH="1" flipV="1">
            <a:off x="2038163" y="3536763"/>
            <a:ext cx="241674" cy="851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0"/>
            <a:endCxn id="7" idx="3"/>
          </p:cNvCxnSpPr>
          <p:nvPr/>
        </p:nvCxnSpPr>
        <p:spPr>
          <a:xfrm rot="5400000" flipH="1" flipV="1">
            <a:off x="1206500" y="4413064"/>
            <a:ext cx="425637" cy="197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0"/>
            <a:endCxn id="14" idx="4"/>
          </p:cNvCxnSpPr>
          <p:nvPr/>
        </p:nvCxnSpPr>
        <p:spPr>
          <a:xfrm rot="16200000" flipV="1">
            <a:off x="2997200" y="5181600"/>
            <a:ext cx="6096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4" idx="1"/>
          </p:cNvCxnSpPr>
          <p:nvPr/>
        </p:nvCxnSpPr>
        <p:spPr>
          <a:xfrm rot="16200000" flipH="1">
            <a:off x="2533463" y="4108263"/>
            <a:ext cx="851274" cy="317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9" idx="6"/>
            <a:endCxn id="22" idx="2"/>
          </p:cNvCxnSpPr>
          <p:nvPr/>
        </p:nvCxnSpPr>
        <p:spPr>
          <a:xfrm>
            <a:off x="4673600" y="3200400"/>
            <a:ext cx="7620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9" idx="0"/>
            <a:endCxn id="18" idx="4"/>
          </p:cNvCxnSpPr>
          <p:nvPr/>
        </p:nvCxnSpPr>
        <p:spPr>
          <a:xfrm rot="5400000" flipH="1" flipV="1">
            <a:off x="4254500" y="2781300"/>
            <a:ext cx="5334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6"/>
            <a:endCxn id="21" idx="2"/>
          </p:cNvCxnSpPr>
          <p:nvPr/>
        </p:nvCxnSpPr>
        <p:spPr>
          <a:xfrm flipV="1">
            <a:off x="4445000" y="4267200"/>
            <a:ext cx="838200" cy="3048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6"/>
            <a:endCxn id="16" idx="2"/>
          </p:cNvCxnSpPr>
          <p:nvPr/>
        </p:nvCxnSpPr>
        <p:spPr>
          <a:xfrm flipV="1">
            <a:off x="3378200" y="4572000"/>
            <a:ext cx="762000" cy="2286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2" idx="7"/>
            <a:endCxn id="23" idx="3"/>
          </p:cNvCxnSpPr>
          <p:nvPr/>
        </p:nvCxnSpPr>
        <p:spPr>
          <a:xfrm rot="5400000" flipH="1" flipV="1">
            <a:off x="5657663" y="2584263"/>
            <a:ext cx="546474" cy="470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2006600" y="51816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20" idx="5"/>
            <a:endCxn id="70" idx="2"/>
          </p:cNvCxnSpPr>
          <p:nvPr/>
        </p:nvCxnSpPr>
        <p:spPr>
          <a:xfrm rot="16200000" flipH="1">
            <a:off x="1542863" y="4870262"/>
            <a:ext cx="349437" cy="5780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0" idx="6"/>
            <a:endCxn id="17" idx="2"/>
          </p:cNvCxnSpPr>
          <p:nvPr/>
        </p:nvCxnSpPr>
        <p:spPr>
          <a:xfrm>
            <a:off x="2311400" y="5334000"/>
            <a:ext cx="9144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1" idx="0"/>
            <a:endCxn id="22" idx="4"/>
          </p:cNvCxnSpPr>
          <p:nvPr/>
        </p:nvCxnSpPr>
        <p:spPr>
          <a:xfrm rot="5400000" flipH="1" flipV="1">
            <a:off x="5130800" y="3657600"/>
            <a:ext cx="7620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463800" y="28194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987800" y="51816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16" idx="4"/>
            <a:endCxn id="82" idx="0"/>
          </p:cNvCxnSpPr>
          <p:nvPr/>
        </p:nvCxnSpPr>
        <p:spPr>
          <a:xfrm rot="5400000">
            <a:off x="3987800" y="4876800"/>
            <a:ext cx="45720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7" idx="6"/>
            <a:endCxn id="82" idx="3"/>
          </p:cNvCxnSpPr>
          <p:nvPr/>
        </p:nvCxnSpPr>
        <p:spPr>
          <a:xfrm flipV="1">
            <a:off x="3530600" y="5441763"/>
            <a:ext cx="501837" cy="2732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6"/>
            <a:endCxn id="15" idx="1"/>
          </p:cNvCxnSpPr>
          <p:nvPr/>
        </p:nvCxnSpPr>
        <p:spPr>
          <a:xfrm>
            <a:off x="2768600" y="2971800"/>
            <a:ext cx="501837" cy="1208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1" idx="4"/>
            <a:endCxn id="13" idx="0"/>
          </p:cNvCxnSpPr>
          <p:nvPr/>
        </p:nvCxnSpPr>
        <p:spPr>
          <a:xfrm rot="16200000" flipH="1">
            <a:off x="2425700" y="3314700"/>
            <a:ext cx="457200" cy="76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4" idx="2"/>
            <a:endCxn id="70" idx="7"/>
          </p:cNvCxnSpPr>
          <p:nvPr/>
        </p:nvCxnSpPr>
        <p:spPr>
          <a:xfrm rot="10800000" flipV="1">
            <a:off x="2266764" y="4800599"/>
            <a:ext cx="806637" cy="42563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4" idx="5"/>
            <a:endCxn id="82" idx="1"/>
          </p:cNvCxnSpPr>
          <p:nvPr/>
        </p:nvCxnSpPr>
        <p:spPr>
          <a:xfrm rot="16200000" flipH="1">
            <a:off x="3524063" y="4717863"/>
            <a:ext cx="317874" cy="6988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096000" y="4876800"/>
            <a:ext cx="304800" cy="304800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629400" y="4267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UW-Sinks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629400" y="4851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Nodes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096000" y="4305300"/>
            <a:ext cx="304800" cy="304800"/>
          </a:xfrm>
          <a:prstGeom prst="ellipse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5410200"/>
            <a:ext cx="304800" cy="3048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629400" y="53837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Clusterheads</a:t>
            </a:r>
            <a:endParaRPr lang="en-US" dirty="0"/>
          </a:p>
        </p:txBody>
      </p:sp>
      <p:cxnSp>
        <p:nvCxnSpPr>
          <p:cNvPr id="85" name="Straight Arrow Connector 84"/>
          <p:cNvCxnSpPr>
            <a:endCxn id="13" idx="2"/>
          </p:cNvCxnSpPr>
          <p:nvPr/>
        </p:nvCxnSpPr>
        <p:spPr>
          <a:xfrm flipV="1">
            <a:off x="1651000" y="3733800"/>
            <a:ext cx="889000" cy="26670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1" idx="1"/>
            <a:endCxn id="16" idx="7"/>
          </p:cNvCxnSpPr>
          <p:nvPr/>
        </p:nvCxnSpPr>
        <p:spPr>
          <a:xfrm rot="16200000" flipH="1" flipV="1">
            <a:off x="4711700" y="3848100"/>
            <a:ext cx="304800" cy="927474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13" idx="1"/>
          </p:cNvCxnSpPr>
          <p:nvPr/>
        </p:nvCxnSpPr>
        <p:spPr>
          <a:xfrm rot="16200000" flipV="1">
            <a:off x="2336801" y="3378200"/>
            <a:ext cx="425637" cy="70037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6" idx="5"/>
            <a:endCxn id="21" idx="3"/>
          </p:cNvCxnSpPr>
          <p:nvPr/>
        </p:nvCxnSpPr>
        <p:spPr>
          <a:xfrm rot="5400000" flipH="1" flipV="1">
            <a:off x="4711700" y="4063626"/>
            <a:ext cx="304800" cy="927474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altLang="ko-KR" dirty="0" smtClean="0"/>
              <a:t>2. Multi-hop: shortest path</a:t>
            </a:r>
          </a:p>
        </p:txBody>
      </p:sp>
      <p:cxnSp>
        <p:nvCxnSpPr>
          <p:cNvPr id="58" name="Straight Arrow Connector 57"/>
          <p:cNvCxnSpPr>
            <a:stCxn id="16" idx="3"/>
            <a:endCxn id="82" idx="1"/>
          </p:cNvCxnSpPr>
          <p:nvPr/>
        </p:nvCxnSpPr>
        <p:spPr>
          <a:xfrm rot="5400000">
            <a:off x="3835400" y="4876800"/>
            <a:ext cx="546474" cy="15240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8279</TotalTime>
  <Words>696</Words>
  <Application>Microsoft Office PowerPoint</Application>
  <PresentationFormat>On-screen Show (4:3)</PresentationFormat>
  <Paragraphs>125</Paragraphs>
  <Slides>19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모양</vt:lpstr>
      <vt:lpstr>Equation</vt:lpstr>
      <vt:lpstr>Microsoft Equation 3.0</vt:lpstr>
      <vt:lpstr>A Better Approximation for  Minimum Total Routing Path  Clustering Problem in 2-D  Underwater Sensor Networks</vt:lpstr>
      <vt:lpstr>Architecture for 2-D Underwater  Sensor Networks</vt:lpstr>
      <vt:lpstr>Characteristic of USNs</vt:lpstr>
      <vt:lpstr> Clustering in USNs</vt:lpstr>
      <vt:lpstr>Clustering in USNs – cont’</vt:lpstr>
      <vt:lpstr>Data Fusion in Clustered USNs</vt:lpstr>
      <vt:lpstr>Benefits of Clustering in USNs</vt:lpstr>
      <vt:lpstr>Communication in Clustered USNs</vt:lpstr>
      <vt:lpstr>Communication in Clustered USNs – cont’</vt:lpstr>
      <vt:lpstr>Communication in Clustered USNs – cont’</vt:lpstr>
      <vt:lpstr>Assumptions</vt:lpstr>
      <vt:lpstr>Problem Formulation</vt:lpstr>
      <vt:lpstr>Problem Formulation – cont’</vt:lpstr>
      <vt:lpstr>A relaxation from MTRPCP to Minimum Weight Dominating Set Problem (MWDSP-R)</vt:lpstr>
      <vt:lpstr>Previous Result</vt:lpstr>
      <vt:lpstr>Contribution of This paper</vt:lpstr>
      <vt:lpstr>Definitions</vt:lpstr>
      <vt:lpstr> A PTAS for MWDSP-R</vt:lpstr>
      <vt:lpstr>Things to Prove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DHKim</cp:lastModifiedBy>
  <cp:revision>1458</cp:revision>
  <dcterms:created xsi:type="dcterms:W3CDTF">2008-01-19T15:55:43Z</dcterms:created>
  <dcterms:modified xsi:type="dcterms:W3CDTF">2009-03-05T15:15:28Z</dcterms:modified>
</cp:coreProperties>
</file>